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tiff" ContentType="image/tif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17"/>
  </p:handoutMasterIdLst>
  <p:sldIdLst>
    <p:sldId id="304" r:id="rId3"/>
    <p:sldId id="308" r:id="rId5"/>
    <p:sldId id="301" r:id="rId6"/>
    <p:sldId id="6038" r:id="rId7"/>
    <p:sldId id="9926" r:id="rId8"/>
    <p:sldId id="9927" r:id="rId9"/>
    <p:sldId id="9940" r:id="rId10"/>
    <p:sldId id="9943" r:id="rId11"/>
    <p:sldId id="9944" r:id="rId12"/>
    <p:sldId id="9945" r:id="rId13"/>
    <p:sldId id="1496" r:id="rId14"/>
    <p:sldId id="9942" r:id="rId15"/>
    <p:sldId id="9941" r:id="rId16"/>
    <p:sldId id="1495" r:id="rId17"/>
    <p:sldId id="9946" r:id="rId18"/>
    <p:sldId id="2409" r:id="rId19"/>
    <p:sldId id="2414" r:id="rId20"/>
    <p:sldId id="1477" r:id="rId21"/>
    <p:sldId id="2415" r:id="rId22"/>
    <p:sldId id="2416" r:id="rId23"/>
    <p:sldId id="9947" r:id="rId24"/>
    <p:sldId id="887" r:id="rId25"/>
    <p:sldId id="9948" r:id="rId26"/>
    <p:sldId id="10087" r:id="rId27"/>
    <p:sldId id="1470" r:id="rId28"/>
    <p:sldId id="1472" r:id="rId29"/>
    <p:sldId id="1409" r:id="rId30"/>
    <p:sldId id="9949" r:id="rId31"/>
    <p:sldId id="1419" r:id="rId32"/>
    <p:sldId id="1471" r:id="rId33"/>
    <p:sldId id="981" r:id="rId34"/>
    <p:sldId id="9950" r:id="rId35"/>
    <p:sldId id="980" r:id="rId36"/>
    <p:sldId id="2418" r:id="rId37"/>
    <p:sldId id="2419" r:id="rId38"/>
    <p:sldId id="2395" r:id="rId39"/>
    <p:sldId id="2420" r:id="rId40"/>
    <p:sldId id="9925" r:id="rId41"/>
    <p:sldId id="983" r:id="rId42"/>
    <p:sldId id="10094" r:id="rId43"/>
    <p:sldId id="6039" r:id="rId44"/>
    <p:sldId id="1745" r:id="rId45"/>
    <p:sldId id="9952" r:id="rId46"/>
    <p:sldId id="9954" r:id="rId47"/>
    <p:sldId id="1763" r:id="rId48"/>
    <p:sldId id="1478" r:id="rId49"/>
    <p:sldId id="1482" r:id="rId50"/>
    <p:sldId id="1760" r:id="rId51"/>
    <p:sldId id="9953" r:id="rId52"/>
    <p:sldId id="1770" r:id="rId53"/>
    <p:sldId id="1734" r:id="rId54"/>
    <p:sldId id="1649" r:id="rId55"/>
    <p:sldId id="9955" r:id="rId56"/>
    <p:sldId id="1484" r:id="rId57"/>
    <p:sldId id="9929" r:id="rId58"/>
    <p:sldId id="9959" r:id="rId59"/>
    <p:sldId id="9960" r:id="rId60"/>
    <p:sldId id="1488" r:id="rId61"/>
    <p:sldId id="1489" r:id="rId62"/>
    <p:sldId id="1761" r:id="rId63"/>
    <p:sldId id="9961" r:id="rId64"/>
    <p:sldId id="9962" r:id="rId65"/>
    <p:sldId id="1505" r:id="rId66"/>
    <p:sldId id="1508" r:id="rId67"/>
    <p:sldId id="1509" r:id="rId68"/>
    <p:sldId id="1510" r:id="rId69"/>
    <p:sldId id="9963" r:id="rId70"/>
    <p:sldId id="1503" r:id="rId71"/>
    <p:sldId id="1749" r:id="rId72"/>
    <p:sldId id="1513" r:id="rId73"/>
    <p:sldId id="1754" r:id="rId74"/>
    <p:sldId id="1597" r:id="rId75"/>
    <p:sldId id="1599" r:id="rId76"/>
    <p:sldId id="9965" r:id="rId77"/>
    <p:sldId id="9966" r:id="rId78"/>
    <p:sldId id="9967" r:id="rId79"/>
    <p:sldId id="1820" r:id="rId80"/>
    <p:sldId id="1764" r:id="rId81"/>
    <p:sldId id="1823" r:id="rId82"/>
    <p:sldId id="1774" r:id="rId83"/>
    <p:sldId id="9956" r:id="rId84"/>
    <p:sldId id="9964" r:id="rId85"/>
    <p:sldId id="9936" r:id="rId86"/>
    <p:sldId id="543" r:id="rId87"/>
    <p:sldId id="578" r:id="rId88"/>
    <p:sldId id="545" r:id="rId89"/>
    <p:sldId id="9957" r:id="rId90"/>
    <p:sldId id="1777" r:id="rId91"/>
    <p:sldId id="1776" r:id="rId92"/>
    <p:sldId id="1658" r:id="rId93"/>
    <p:sldId id="1675" r:id="rId94"/>
    <p:sldId id="1678" r:id="rId95"/>
    <p:sldId id="1684" r:id="rId96"/>
    <p:sldId id="1686" r:id="rId97"/>
    <p:sldId id="1691" r:id="rId98"/>
    <p:sldId id="1766" r:id="rId99"/>
    <p:sldId id="1696" r:id="rId100"/>
    <p:sldId id="1716" r:id="rId101"/>
    <p:sldId id="9958" r:id="rId102"/>
    <p:sldId id="9968" r:id="rId103"/>
    <p:sldId id="1779" r:id="rId104"/>
    <p:sldId id="1657" r:id="rId105"/>
    <p:sldId id="1781" r:id="rId106"/>
    <p:sldId id="1782" r:id="rId107"/>
    <p:sldId id="1783" r:id="rId108"/>
    <p:sldId id="1746" r:id="rId109"/>
    <p:sldId id="1747" r:id="rId110"/>
    <p:sldId id="1748" r:id="rId111"/>
    <p:sldId id="6054" r:id="rId112"/>
    <p:sldId id="1810" r:id="rId113"/>
    <p:sldId id="1801" r:id="rId114"/>
    <p:sldId id="1807" r:id="rId115"/>
    <p:sldId id="1802" r:id="rId116"/>
    <p:sldId id="9970" r:id="rId117"/>
    <p:sldId id="1813" r:id="rId118"/>
    <p:sldId id="1812" r:id="rId119"/>
    <p:sldId id="9971" r:id="rId120"/>
    <p:sldId id="9972" r:id="rId121"/>
    <p:sldId id="9973" r:id="rId122"/>
    <p:sldId id="10089" r:id="rId123"/>
    <p:sldId id="10029" r:id="rId124"/>
    <p:sldId id="10088" r:id="rId125"/>
    <p:sldId id="9937" r:id="rId126"/>
    <p:sldId id="10036" r:id="rId127"/>
    <p:sldId id="10037" r:id="rId128"/>
    <p:sldId id="10038" r:id="rId129"/>
    <p:sldId id="10030" r:id="rId130"/>
    <p:sldId id="10031" r:id="rId131"/>
    <p:sldId id="10032" r:id="rId132"/>
    <p:sldId id="10033" r:id="rId133"/>
    <p:sldId id="10034" r:id="rId134"/>
    <p:sldId id="10035" r:id="rId135"/>
    <p:sldId id="10039" r:id="rId136"/>
    <p:sldId id="10040" r:id="rId137"/>
    <p:sldId id="10041" r:id="rId138"/>
    <p:sldId id="10042" r:id="rId139"/>
    <p:sldId id="10043" r:id="rId140"/>
    <p:sldId id="10044" r:id="rId141"/>
    <p:sldId id="10045" r:id="rId142"/>
    <p:sldId id="10046" r:id="rId143"/>
    <p:sldId id="10047" r:id="rId144"/>
    <p:sldId id="10090" r:id="rId145"/>
    <p:sldId id="9993" r:id="rId146"/>
    <p:sldId id="9994" r:id="rId147"/>
    <p:sldId id="10081" r:id="rId148"/>
    <p:sldId id="9992" r:id="rId149"/>
    <p:sldId id="9995" r:id="rId150"/>
    <p:sldId id="9996" r:id="rId151"/>
    <p:sldId id="10005" r:id="rId152"/>
    <p:sldId id="10082" r:id="rId153"/>
    <p:sldId id="10084" r:id="rId154"/>
    <p:sldId id="10012" r:id="rId155"/>
    <p:sldId id="9999" r:id="rId156"/>
    <p:sldId id="10000" r:id="rId157"/>
    <p:sldId id="10001" r:id="rId158"/>
    <p:sldId id="10002" r:id="rId159"/>
    <p:sldId id="10003" r:id="rId160"/>
    <p:sldId id="10004" r:id="rId161"/>
    <p:sldId id="10006" r:id="rId162"/>
    <p:sldId id="10008" r:id="rId163"/>
    <p:sldId id="10007" r:id="rId164"/>
    <p:sldId id="10009" r:id="rId165"/>
    <p:sldId id="10010" r:id="rId166"/>
    <p:sldId id="10011" r:id="rId167"/>
    <p:sldId id="9998" r:id="rId168"/>
    <p:sldId id="10015" r:id="rId169"/>
    <p:sldId id="10016" r:id="rId170"/>
    <p:sldId id="10017" r:id="rId171"/>
    <p:sldId id="10083" r:id="rId172"/>
    <p:sldId id="10014" r:id="rId173"/>
    <p:sldId id="10018" r:id="rId174"/>
    <p:sldId id="10019" r:id="rId175"/>
    <p:sldId id="10020" r:id="rId176"/>
    <p:sldId id="10021" r:id="rId177"/>
    <p:sldId id="10022" r:id="rId178"/>
    <p:sldId id="10023" r:id="rId179"/>
    <p:sldId id="10024" r:id="rId180"/>
    <p:sldId id="10025" r:id="rId181"/>
    <p:sldId id="10026" r:id="rId182"/>
    <p:sldId id="10027" r:id="rId183"/>
    <p:sldId id="10028" r:id="rId184"/>
    <p:sldId id="10086" r:id="rId185"/>
    <p:sldId id="10091" r:id="rId186"/>
    <p:sldId id="10092" r:id="rId187"/>
    <p:sldId id="10093" r:id="rId188"/>
    <p:sldId id="10048" r:id="rId189"/>
    <p:sldId id="10057" r:id="rId190"/>
    <p:sldId id="10058" r:id="rId191"/>
    <p:sldId id="10059" r:id="rId192"/>
    <p:sldId id="10060" r:id="rId193"/>
    <p:sldId id="10061" r:id="rId194"/>
    <p:sldId id="10062" r:id="rId195"/>
    <p:sldId id="10063" r:id="rId196"/>
    <p:sldId id="10064" r:id="rId197"/>
    <p:sldId id="10065" r:id="rId198"/>
    <p:sldId id="10066" r:id="rId199"/>
    <p:sldId id="10070" r:id="rId200"/>
    <p:sldId id="10071" r:id="rId201"/>
    <p:sldId id="10073" r:id="rId202"/>
    <p:sldId id="10074" r:id="rId203"/>
    <p:sldId id="10075" r:id="rId204"/>
    <p:sldId id="10076" r:id="rId205"/>
    <p:sldId id="10077" r:id="rId206"/>
    <p:sldId id="10078" r:id="rId207"/>
    <p:sldId id="10079" r:id="rId208"/>
    <p:sldId id="10080" r:id="rId209"/>
    <p:sldId id="10068" r:id="rId210"/>
    <p:sldId id="10069" r:id="rId211"/>
    <p:sldId id="10072" r:id="rId212"/>
    <p:sldId id="6029" r:id="rId213"/>
    <p:sldId id="6030" r:id="rId214"/>
    <p:sldId id="6036" r:id="rId215"/>
    <p:sldId id="6034" r:id="rId216"/>
  </p:sldIdLst>
  <p:sldSz cx="9144000" cy="5143500" type="screen16x9"/>
  <p:notesSz cx="6858000" cy="9144000"/>
  <p:custDataLst>
    <p:tags r:id="rId22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autoAdjust="0"/>
    <p:restoredTop sz="90408"/>
  </p:normalViewPr>
  <p:slideViewPr>
    <p:cSldViewPr snapToGrid="0" snapToObjects="1" showGuides="1">
      <p:cViewPr varScale="1">
        <p:scale>
          <a:sx n="131" d="100"/>
          <a:sy n="131" d="100"/>
        </p:scale>
        <p:origin x="880" y="184"/>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1" Type="http://schemas.openxmlformats.org/officeDocument/2006/relationships/tags" Target="tags/tag3.xml"/><Relationship Id="rId220" Type="http://schemas.openxmlformats.org/officeDocument/2006/relationships/tableStyles" Target="tableStyles.xml"/><Relationship Id="rId22" Type="http://schemas.openxmlformats.org/officeDocument/2006/relationships/slide" Target="slides/slide19.xml"/><Relationship Id="rId219" Type="http://schemas.openxmlformats.org/officeDocument/2006/relationships/viewProps" Target="viewProps.xml"/><Relationship Id="rId218" Type="http://schemas.openxmlformats.org/officeDocument/2006/relationships/presProps" Target="presProps.xml"/><Relationship Id="rId217" Type="http://schemas.openxmlformats.org/officeDocument/2006/relationships/handoutMaster" Target="handoutMasters/handoutMaster1.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Workbook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05465745077408"/>
          <c:y val="0.233774689357973"/>
          <c:w val="0.933101318860194"/>
          <c:h val="0.727605764846041"/>
        </c:manualLayout>
      </c:layout>
      <c:barChart>
        <c:barDir val="col"/>
        <c:grouping val="clustered"/>
        <c:varyColors val="0"/>
        <c:ser>
          <c:idx val="0"/>
          <c:order val="0"/>
          <c:tx>
            <c:strRef>
              <c:f>Sheet1!$B$1</c:f>
              <c:strCache>
                <c:ptCount val="1"/>
                <c:pt idx="0">
                  <c:v>No Feature Y</c:v>
                </c:pt>
              </c:strCache>
            </c:strRef>
          </c:tx>
          <c:spPr>
            <a:gradFill>
              <a:gsLst>
                <a:gs pos="100000">
                  <a:schemeClr val="bg1">
                    <a:lumMod val="85000"/>
                  </a:schemeClr>
                </a:gs>
                <a:gs pos="17000">
                  <a:schemeClr val="bg1">
                    <a:lumMod val="50000"/>
                  </a:schemeClr>
                </a:gs>
              </a:gsLst>
              <a:lin ang="5400000" scaled="1"/>
            </a:gradFill>
            <a:ln w="38100">
              <a:noFill/>
            </a:ln>
            <a:effectLst/>
          </c:spPr>
          <c:invertIfNegative val="0"/>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5</c:v>
                </c:pt>
                <c:pt idx="1">
                  <c:v>10</c:v>
                </c:pt>
                <c:pt idx="2">
                  <c:v>15</c:v>
                </c:pt>
                <c:pt idx="3">
                  <c:v>18</c:v>
                </c:pt>
                <c:pt idx="4">
                  <c:v>20</c:v>
                </c:pt>
              </c:numCache>
            </c:numRef>
          </c:val>
        </c:ser>
        <c:ser>
          <c:idx val="1"/>
          <c:order val="1"/>
          <c:tx>
            <c:strRef>
              <c:f>Sheet1!$C$1</c:f>
              <c:strCache>
                <c:ptCount val="1"/>
                <c:pt idx="0">
                  <c:v>Feature Y</c:v>
                </c:pt>
              </c:strCache>
            </c:strRef>
          </c:tx>
          <c:spPr>
            <a:gradFill>
              <a:gsLst>
                <a:gs pos="0">
                  <a:srgbClr val="2DC5FF"/>
                </a:gs>
                <a:gs pos="86000">
                  <a:srgbClr val="5F72F8"/>
                </a:gs>
              </a:gsLst>
              <a:lin ang="5400000" scaled="1"/>
            </a:gradFill>
          </c:spPr>
          <c:invertIfNegative val="0"/>
          <c:dLbls>
            <c:delete val="1"/>
          </c:dLbls>
          <c:cat>
            <c:strRef>
              <c:f>Sheet1!$A$2:$A$6</c:f>
              <c:strCache>
                <c:ptCount val="5"/>
                <c:pt idx="0">
                  <c:v>A</c:v>
                </c:pt>
                <c:pt idx="1">
                  <c:v>B</c:v>
                </c:pt>
                <c:pt idx="2">
                  <c:v>C</c:v>
                </c:pt>
                <c:pt idx="3">
                  <c:v>D</c:v>
                </c:pt>
                <c:pt idx="4">
                  <c:v>E</c:v>
                </c:pt>
              </c:strCache>
            </c:strRef>
          </c:cat>
          <c:val>
            <c:numRef>
              <c:f>Sheet1!$C$2:$C$6</c:f>
              <c:numCache>
                <c:formatCode>General</c:formatCode>
                <c:ptCount val="5"/>
                <c:pt idx="0">
                  <c:v>10</c:v>
                </c:pt>
                <c:pt idx="1">
                  <c:v>14</c:v>
                </c:pt>
                <c:pt idx="2">
                  <c:v>18</c:v>
                </c:pt>
                <c:pt idx="3">
                  <c:v>20</c:v>
                </c:pt>
                <c:pt idx="4">
                  <c:v>35</c:v>
                </c:pt>
              </c:numCache>
            </c:numRef>
          </c:val>
        </c:ser>
        <c:dLbls>
          <c:showLegendKey val="0"/>
          <c:showVal val="1"/>
          <c:showCatName val="0"/>
          <c:showSerName val="0"/>
          <c:showPercent val="0"/>
          <c:showBubbleSize val="0"/>
        </c:dLbls>
        <c:gapWidth val="278"/>
        <c:overlap val="-55"/>
        <c:axId val="-1266873024"/>
        <c:axId val="-1266863232"/>
      </c:barChart>
      <c:catAx>
        <c:axId val="-126687302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266863232"/>
        <c:crosses val="autoZero"/>
        <c:auto val="1"/>
        <c:lblAlgn val="ctr"/>
        <c:lblOffset val="100"/>
        <c:noMultiLvlLbl val="0"/>
      </c:catAx>
      <c:valAx>
        <c:axId val="-1266863232"/>
        <c:scaling>
          <c:orientation val="minMax"/>
          <c:max val="40"/>
        </c:scaling>
        <c:delete val="0"/>
        <c:axPos val="l"/>
        <c:majorGridlines>
          <c:spPr>
            <a:ln w="12700" cap="rnd" cmpd="sng" algn="ctr">
              <a:solidFill>
                <a:schemeClr val="bg1">
                  <a:lumMod val="75000"/>
                  <a:alpha val="35000"/>
                </a:schemeClr>
              </a:solidFill>
              <a:prstDash val="sysDash"/>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000" b="0" i="0" u="none" strike="noStrike" kern="1200" baseline="0">
                <a:solidFill>
                  <a:schemeClr val="bg1">
                    <a:lumMod val="50000"/>
                  </a:schemeClr>
                </a:solidFill>
                <a:latin typeface="Century Gothic" panose="020B0502020202020204" pitchFamily="34" charset="0"/>
                <a:ea typeface="+mn-ea"/>
                <a:cs typeface="+mn-cs"/>
              </a:defRPr>
            </a:pPr>
          </a:p>
        </c:txPr>
        <c:crossAx val="-1266873024"/>
        <c:crosses val="autoZero"/>
        <c:crossBetween val="between"/>
        <c:majorUnit val="20"/>
      </c:valAx>
      <c:spPr>
        <a:noFill/>
        <a:ln>
          <a:noFill/>
        </a:ln>
        <a:effectLst/>
      </c:spPr>
    </c:plotArea>
    <c:legend>
      <c:legendPos val="t"/>
      <c:layout>
        <c:manualLayout>
          <c:xMode val="edge"/>
          <c:yMode val="edge"/>
          <c:x val="0.554272490152787"/>
          <c:y val="0.0410196074826774"/>
          <c:w val="0.396246282813301"/>
          <c:h val="0.100097381226309"/>
        </c:manualLayout>
      </c:layout>
      <c:overlay val="0"/>
      <c:txPr>
        <a:bodyPr rot="0" spcFirstLastPara="0" vertOverflow="ellipsis" vert="horz" wrap="square" anchor="ctr" anchorCtr="1"/>
        <a:lstStyle/>
        <a:p>
          <a:pPr>
            <a:defRPr lang="zh-CN" sz="800" b="0" i="1"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33222208111083"/>
          <c:y val="0.188355419926523"/>
          <c:w val="0.939285306070612"/>
          <c:h val="0.70212755345277"/>
        </c:manualLayout>
      </c:layout>
      <c:lineChart>
        <c:grouping val="standard"/>
        <c:varyColors val="0"/>
        <c:ser>
          <c:idx val="1"/>
          <c:order val="0"/>
          <c:tx>
            <c:strRef>
              <c:f>Sheet1!$B$1</c:f>
              <c:strCache>
                <c:ptCount val="1"/>
                <c:pt idx="0">
                  <c:v>Control 181.8</c:v>
                </c:pt>
              </c:strCache>
            </c:strRef>
          </c:tx>
          <c:spPr>
            <a:ln w="38100" cap="rnd" cmpd="sng" algn="ctr">
              <a:gradFill flip="none" rotWithShape="1">
                <a:gsLst>
                  <a:gs pos="0">
                    <a:srgbClr val="2DC5FF"/>
                  </a:gs>
                  <a:gs pos="100000">
                    <a:srgbClr val="5F72F8"/>
                  </a:gs>
                </a:gsLst>
                <a:lin ang="0" scaled="1"/>
                <a:tileRect/>
              </a:gradFill>
              <a:prstDash val="solid"/>
              <a:round/>
            </a:ln>
            <a:effectLst/>
          </c:spPr>
          <c:marker>
            <c:symbol val="circle"/>
            <c:size val="8"/>
            <c:spPr>
              <a:solidFill>
                <a:srgbClr val="EFEFEF"/>
              </a:solidFill>
              <a:ln w="38100" cap="flat" cmpd="sng" algn="ctr">
                <a:solidFill>
                  <a:srgbClr val="2DC5FF"/>
                </a:solidFill>
                <a:prstDash val="solid"/>
                <a:round/>
              </a:ln>
            </c:spPr>
          </c:marker>
          <c:dPt>
            <c:idx val="4"/>
            <c:marker>
              <c:symbol val="circle"/>
              <c:size val="8"/>
              <c:spPr>
                <a:solidFill>
                  <a:srgbClr val="EFEFEF"/>
                </a:solidFill>
                <a:ln w="38100" cap="flat" cmpd="sng" algn="ctr">
                  <a:solidFill>
                    <a:srgbClr val="52ABFD"/>
                  </a:solidFill>
                  <a:prstDash val="solid"/>
                  <a:round/>
                </a:ln>
              </c:spPr>
            </c:marker>
            <c:bubble3D val="0"/>
          </c:dPt>
          <c:dPt>
            <c:idx val="5"/>
            <c:marker>
              <c:symbol val="circle"/>
              <c:size val="8"/>
              <c:spPr>
                <a:solidFill>
                  <a:srgbClr val="EFEFEF"/>
                </a:solidFill>
                <a:ln w="38100" cap="flat" cmpd="sng" algn="ctr">
                  <a:solidFill>
                    <a:srgbClr val="599DFD"/>
                  </a:solidFill>
                  <a:prstDash val="solid"/>
                  <a:round/>
                </a:ln>
              </c:spPr>
            </c:marker>
            <c:bubble3D val="0"/>
          </c:dPt>
          <c:dPt>
            <c:idx val="6"/>
            <c:marker>
              <c:symbol val="circle"/>
              <c:size val="8"/>
              <c:spPr>
                <a:solidFill>
                  <a:srgbClr val="EFEFEF"/>
                </a:solidFill>
                <a:ln w="38100" cap="flat" cmpd="sng" algn="ctr">
                  <a:solidFill>
                    <a:srgbClr val="5F72F8"/>
                  </a:solidFill>
                  <a:prstDash val="solid"/>
                  <a:round/>
                </a:ln>
              </c:spPr>
            </c:marker>
            <c:bubble3D val="0"/>
          </c:dPt>
          <c:dPt>
            <c:idx val="7"/>
            <c:marker>
              <c:symbol val="circle"/>
              <c:size val="8"/>
              <c:spPr>
                <a:solidFill>
                  <a:srgbClr val="EFEFEF"/>
                </a:solidFill>
                <a:ln w="38100" cap="flat" cmpd="sng" algn="ctr">
                  <a:solidFill>
                    <a:srgbClr val="5F72F8"/>
                  </a:solidFill>
                  <a:prstDash val="solid"/>
                  <a:round/>
                </a:ln>
              </c:spPr>
            </c:marker>
            <c:bubble3D val="0"/>
          </c:dPt>
          <c:dLbls>
            <c:delete val="1"/>
          </c:dLbls>
          <c:cat>
            <c:numRef>
              <c:f>Sheet1!$A$2:$A$9</c:f>
              <c:numCache>
                <c:formatCode>mmm\-yy</c:formatCode>
                <c:ptCount val="8"/>
                <c:pt idx="0" c:formatCode="mmm\-yy">
                  <c:v>37316</c:v>
                </c:pt>
                <c:pt idx="1" c:formatCode="mmm\-yy">
                  <c:v>38047</c:v>
                </c:pt>
                <c:pt idx="2" c:formatCode="mmm\-yy">
                  <c:v>38777</c:v>
                </c:pt>
                <c:pt idx="3" c:formatCode="mmm\-yy">
                  <c:v>39508</c:v>
                </c:pt>
                <c:pt idx="4" c:formatCode="mmm\-yy">
                  <c:v>40238</c:v>
                </c:pt>
                <c:pt idx="5" c:formatCode="mmm\-yy">
                  <c:v>40969</c:v>
                </c:pt>
                <c:pt idx="6" c:formatCode="mmm\-yy">
                  <c:v>41699</c:v>
                </c:pt>
                <c:pt idx="7" c:formatCode="mmm\-yy">
                  <c:v>42430</c:v>
                </c:pt>
              </c:numCache>
            </c:numRef>
          </c:cat>
          <c:val>
            <c:numRef>
              <c:f>Sheet1!$B$2:$B$9</c:f>
              <c:numCache>
                <c:formatCode>General</c:formatCode>
                <c:ptCount val="8"/>
                <c:pt idx="0">
                  <c:v>5</c:v>
                </c:pt>
                <c:pt idx="1">
                  <c:v>20</c:v>
                </c:pt>
                <c:pt idx="2">
                  <c:v>25</c:v>
                </c:pt>
                <c:pt idx="3">
                  <c:v>40</c:v>
                </c:pt>
                <c:pt idx="4">
                  <c:v>60</c:v>
                </c:pt>
                <c:pt idx="5">
                  <c:v>30</c:v>
                </c:pt>
                <c:pt idx="6">
                  <c:v>70</c:v>
                </c:pt>
                <c:pt idx="7">
                  <c:v>20</c:v>
                </c:pt>
              </c:numCache>
            </c:numRef>
          </c:val>
          <c:smooth val="0"/>
        </c:ser>
        <c:ser>
          <c:idx val="2"/>
          <c:order val="1"/>
          <c:tx>
            <c:strRef>
              <c:f>Sheet1!$C$1</c:f>
              <c:strCache>
                <c:ptCount val="1"/>
                <c:pt idx="0">
                  <c:v>Enable New Content</c:v>
                </c:pt>
              </c:strCache>
            </c:strRef>
          </c:tx>
          <c:spPr>
            <a:ln w="38100" cap="rnd" cmpd="sng" algn="ctr">
              <a:solidFill>
                <a:schemeClr val="bg1">
                  <a:lumMod val="65000"/>
                </a:schemeClr>
              </a:solidFill>
              <a:prstDash val="solid"/>
              <a:round/>
            </a:ln>
            <a:effectLst/>
          </c:spPr>
          <c:marker>
            <c:symbol val="circle"/>
            <c:size val="8"/>
            <c:spPr>
              <a:solidFill>
                <a:srgbClr val="EFEFEF"/>
              </a:solidFill>
              <a:ln w="38100" cap="flat" cmpd="sng" algn="ctr">
                <a:solidFill>
                  <a:schemeClr val="bg1">
                    <a:lumMod val="65000"/>
                  </a:schemeClr>
                </a:solidFill>
                <a:prstDash val="solid"/>
                <a:round/>
              </a:ln>
            </c:spPr>
          </c:marker>
          <c:dLbls>
            <c:delete val="1"/>
          </c:dLbls>
          <c:cat>
            <c:numRef>
              <c:f>Sheet1!$A$2:$A$9</c:f>
              <c:numCache>
                <c:formatCode>mmm\-yy</c:formatCode>
                <c:ptCount val="8"/>
                <c:pt idx="0" c:formatCode="mmm\-yy">
                  <c:v>37316</c:v>
                </c:pt>
                <c:pt idx="1" c:formatCode="mmm\-yy">
                  <c:v>38047</c:v>
                </c:pt>
                <c:pt idx="2" c:formatCode="mmm\-yy">
                  <c:v>38777</c:v>
                </c:pt>
                <c:pt idx="3" c:formatCode="mmm\-yy">
                  <c:v>39508</c:v>
                </c:pt>
                <c:pt idx="4" c:formatCode="mmm\-yy">
                  <c:v>40238</c:v>
                </c:pt>
                <c:pt idx="5" c:formatCode="mmm\-yy">
                  <c:v>40969</c:v>
                </c:pt>
                <c:pt idx="6" c:formatCode="mmm\-yy">
                  <c:v>41699</c:v>
                </c:pt>
                <c:pt idx="7" c:formatCode="mmm\-yy">
                  <c:v>42430</c:v>
                </c:pt>
              </c:numCache>
            </c:numRef>
          </c:cat>
          <c:val>
            <c:numRef>
              <c:f>Sheet1!$C$2:$C$9</c:f>
              <c:numCache>
                <c:formatCode>General</c:formatCode>
                <c:ptCount val="8"/>
                <c:pt idx="0">
                  <c:v>50</c:v>
                </c:pt>
                <c:pt idx="1">
                  <c:v>30</c:v>
                </c:pt>
                <c:pt idx="2">
                  <c:v>30</c:v>
                </c:pt>
                <c:pt idx="3">
                  <c:v>50</c:v>
                </c:pt>
                <c:pt idx="4">
                  <c:v>70</c:v>
                </c:pt>
                <c:pt idx="5">
                  <c:v>50</c:v>
                </c:pt>
                <c:pt idx="6">
                  <c:v>80</c:v>
                </c:pt>
                <c:pt idx="7">
                  <c:v>85</c:v>
                </c:pt>
              </c:numCache>
            </c:numRef>
          </c:val>
          <c:smooth val="0"/>
        </c:ser>
        <c:dLbls>
          <c:showLegendKey val="0"/>
          <c:showVal val="0"/>
          <c:showCatName val="0"/>
          <c:showSerName val="0"/>
          <c:showPercent val="0"/>
          <c:showBubbleSize val="0"/>
        </c:dLbls>
        <c:marker val="1"/>
        <c:smooth val="0"/>
        <c:axId val="-1266858336"/>
        <c:axId val="-1266845824"/>
      </c:lineChart>
      <c:dateAx>
        <c:axId val="-1266858336"/>
        <c:scaling>
          <c:orientation val="minMax"/>
        </c:scaling>
        <c:delete val="0"/>
        <c:axPos val="b"/>
        <c:numFmt formatCode="mmm\-yy" sourceLinked="1"/>
        <c:majorTickMark val="none"/>
        <c:minorTickMark val="none"/>
        <c:tickLblPos val="nextTo"/>
        <c:spPr>
          <a:noFill/>
          <a:ln w="6350" cap="flat" cmpd="sng" algn="ctr">
            <a:solidFill>
              <a:schemeClr val="tx2">
                <a:lumMod val="75000"/>
                <a:lumOff val="25000"/>
              </a:schemeClr>
            </a:solidFill>
            <a:prstDash val="solid"/>
            <a:round/>
          </a:ln>
          <a:effectLst/>
        </c:spPr>
        <c:txPr>
          <a:bodyPr rot="-60000000" spcFirstLastPara="1" vertOverflow="ellipsis" vert="horz" wrap="square" anchor="ctr" anchorCtr="1"/>
          <a:lstStyle/>
          <a:p>
            <a:pPr>
              <a:defRPr lang="zh-CN" sz="600" b="0" i="0" u="none" strike="noStrike" kern="1200" baseline="0">
                <a:solidFill>
                  <a:srgbClr val="2D323D"/>
                </a:solidFill>
                <a:latin typeface="Century Gothic" panose="020B0502020202020204" pitchFamily="34" charset="0"/>
                <a:ea typeface="+mn-ea"/>
                <a:cs typeface="+mn-cs"/>
              </a:defRPr>
            </a:pPr>
          </a:p>
        </c:txPr>
        <c:crossAx val="-1266845824"/>
        <c:crosses val="autoZero"/>
        <c:auto val="1"/>
        <c:lblOffset val="100"/>
        <c:baseTimeUnit val="years"/>
      </c:dateAx>
      <c:valAx>
        <c:axId val="-1266845824"/>
        <c:scaling>
          <c:orientation val="minMax"/>
          <c:max val="100"/>
        </c:scaling>
        <c:delete val="0"/>
        <c:axPos val="l"/>
        <c:majorGridlines>
          <c:spPr>
            <a:ln w="6350" cap="rnd" cmpd="sng" algn="ctr">
              <a:solidFill>
                <a:schemeClr val="bg1">
                  <a:lumMod val="75000"/>
                </a:schemeClr>
              </a:solidFill>
              <a:prstDash val="sysDash"/>
              <a:round/>
            </a:ln>
            <a:effectLst/>
          </c:spPr>
        </c:majorGridlines>
        <c:numFmt formatCode="General" sourceLinked="1"/>
        <c:majorTickMark val="none"/>
        <c:minorTickMark val="none"/>
        <c:tickLblPos val="nextTo"/>
        <c:spPr>
          <a:noFill/>
          <a:effectLst/>
        </c:spPr>
        <c:txPr>
          <a:bodyPr rot="-60000000" spcFirstLastPara="1" vertOverflow="ellipsis" vert="horz" wrap="square" anchor="ctr" anchorCtr="1"/>
          <a:lstStyle/>
          <a:p>
            <a:pPr>
              <a:defRPr lang="zh-CN" sz="700" b="0" i="0" u="none" strike="noStrike" kern="1200" baseline="0">
                <a:solidFill>
                  <a:srgbClr val="2D323D"/>
                </a:solidFill>
                <a:latin typeface="Century Gothic" panose="020B0502020202020204" pitchFamily="34" charset="0"/>
                <a:ea typeface="+mn-ea"/>
                <a:cs typeface="+mn-cs"/>
              </a:defRPr>
            </a:pPr>
          </a:p>
        </c:txPr>
        <c:crossAx val="-1266858336"/>
        <c:crosses val="autoZero"/>
        <c:crossBetween val="between"/>
      </c:valAx>
      <c:spPr>
        <a:noFill/>
        <a:ln>
          <a:noFill/>
        </a:ln>
        <a:effectLst/>
      </c:spPr>
    </c:plotArea>
    <c:legend>
      <c:legendPos val="t"/>
      <c:layout>
        <c:manualLayout>
          <c:xMode val="edge"/>
          <c:yMode val="edge"/>
          <c:x val="0.0843548455886989"/>
          <c:y val="0.0607046982097414"/>
          <c:w val="0.760639999332436"/>
          <c:h val="0.0931140658112913"/>
        </c:manualLayout>
      </c:layout>
      <c:overlay val="0"/>
      <c:txPr>
        <a:bodyPr rot="0" spcFirstLastPara="0" vertOverflow="ellipsis" vert="horz" wrap="square" anchor="ctr" anchorCtr="1"/>
        <a:lstStyle/>
        <a:p>
          <a:pPr>
            <a:defRPr lang="zh-CN" sz="1200" b="0" i="0" u="none" strike="noStrike" kern="1200" spc="20" baseline="0">
              <a:solidFill>
                <a:srgbClr val="00B0F0"/>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05465745077408"/>
          <c:y val="0.121583523698314"/>
          <c:w val="0.933101318860194"/>
          <c:h val="0.844340696217972"/>
        </c:manualLayout>
      </c:layout>
      <c:barChart>
        <c:barDir val="col"/>
        <c:grouping val="clustered"/>
        <c:varyColors val="0"/>
        <c:ser>
          <c:idx val="0"/>
          <c:order val="0"/>
          <c:tx>
            <c:strRef>
              <c:f>Sheet1!$B$1</c:f>
              <c:strCache>
                <c:ptCount val="1"/>
                <c:pt idx="0">
                  <c:v>Sum of Newsletter Sign Ups</c:v>
                </c:pt>
              </c:strCache>
            </c:strRef>
          </c:tx>
          <c:spPr>
            <a:gradFill>
              <a:gsLst>
                <a:gs pos="100000">
                  <a:srgbClr val="2D323D"/>
                </a:gs>
                <a:gs pos="17000">
                  <a:schemeClr val="bg1">
                    <a:lumMod val="75000"/>
                  </a:schemeClr>
                </a:gs>
              </a:gsLst>
              <a:lin ang="5400000" scaled="1"/>
            </a:gradFill>
            <a:ln w="38100">
              <a:noFill/>
            </a:ln>
            <a:effectLst/>
          </c:spPr>
          <c:invertIfNegative val="0"/>
          <c:dLbls>
            <c:spPr>
              <a:noFill/>
              <a:ln>
                <a:noFill/>
              </a:ln>
              <a:effectLst/>
            </c:spPr>
            <c:txPr>
              <a:bodyPr rot="0" spcFirstLastPara="0" vertOverflow="ellipsis" vert="horz" wrap="square" lIns="38100" tIns="19050" rIns="38100" bIns="19050" anchor="ctr" anchorCtr="1">
                <a:spAutoFit/>
              </a:bodyPr>
              <a:lstStyle/>
              <a:p>
                <a:pPr>
                  <a:defRPr lang="zh-CN" sz="800" b="0" i="1" u="none" strike="noStrike" kern="1200" baseline="0">
                    <a:solidFill>
                      <a:schemeClr val="bg1">
                        <a:lumMod val="75000"/>
                      </a:schemeClr>
                    </a:solidFill>
                    <a:latin typeface="Century Gothic" panose="020B0502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Sheet1!$A$2:$A$9</c:f>
              <c:strCache>
                <c:ptCount val="8"/>
                <c:pt idx="0">
                  <c:v>Landing Page 01</c:v>
                </c:pt>
                <c:pt idx="1">
                  <c:v>Landing Page 02</c:v>
                </c:pt>
                <c:pt idx="2">
                  <c:v>Product Video</c:v>
                </c:pt>
                <c:pt idx="3">
                  <c:v>No Product Video</c:v>
                </c:pt>
                <c:pt idx="4">
                  <c:v>Remove Navigation</c:v>
                </c:pt>
                <c:pt idx="5">
                  <c:v>Add Navigation</c:v>
                </c:pt>
                <c:pt idx="6">
                  <c:v>Longer From</c:v>
                </c:pt>
                <c:pt idx="7">
                  <c:v>Shorter Form</c:v>
                </c:pt>
              </c:strCache>
            </c:strRef>
          </c:cat>
          <c:val>
            <c:numRef>
              <c:f>Sheet1!$B$2:$B$9</c:f>
              <c:numCache>
                <c:formatCode>General</c:formatCode>
                <c:ptCount val="8"/>
                <c:pt idx="0">
                  <c:v>65</c:v>
                </c:pt>
                <c:pt idx="1">
                  <c:v>46</c:v>
                </c:pt>
                <c:pt idx="2">
                  <c:v>93</c:v>
                </c:pt>
                <c:pt idx="3">
                  <c:v>66</c:v>
                </c:pt>
                <c:pt idx="4">
                  <c:v>12</c:v>
                </c:pt>
                <c:pt idx="5">
                  <c:v>80</c:v>
                </c:pt>
                <c:pt idx="6">
                  <c:v>60</c:v>
                </c:pt>
                <c:pt idx="7">
                  <c:v>120</c:v>
                </c:pt>
              </c:numCache>
            </c:numRef>
          </c:val>
        </c:ser>
        <c:ser>
          <c:idx val="1"/>
          <c:order val="1"/>
          <c:tx>
            <c:strRef>
              <c:f>Sheet1!$C$1</c:f>
              <c:strCache>
                <c:ptCount val="1"/>
                <c:pt idx="0">
                  <c:v> Sum of Amount </c:v>
                </c:pt>
              </c:strCache>
            </c:strRef>
          </c:tx>
          <c:spPr>
            <a:gradFill>
              <a:gsLst>
                <a:gs pos="100000">
                  <a:srgbClr val="5F72F8"/>
                </a:gs>
                <a:gs pos="15000">
                  <a:srgbClr val="2DC5FF"/>
                </a:gs>
              </a:gsLst>
              <a:lin ang="5400000" scaled="1"/>
            </a:gradFill>
            <a:ln w="38100">
              <a:noFill/>
            </a:ln>
            <a:effectLst/>
          </c:spPr>
          <c:invertIfNegative val="0"/>
          <c:dLbls>
            <c:spPr>
              <a:noFill/>
              <a:ln>
                <a:noFill/>
              </a:ln>
              <a:effectLst/>
            </c:spPr>
            <c:txPr>
              <a:bodyPr rot="0" spcFirstLastPara="0" vertOverflow="ellipsis" vert="horz" wrap="square" lIns="38100" tIns="19050" rIns="38100" bIns="19050" anchor="ctr" anchorCtr="1">
                <a:spAutoFit/>
              </a:bodyPr>
              <a:lstStyle/>
              <a:p>
                <a:pPr>
                  <a:defRPr lang="zh-CN" sz="800" b="0" i="1" u="none" strike="noStrike" kern="1200" baseline="0">
                    <a:solidFill>
                      <a:srgbClr val="2DC5FF"/>
                    </a:solidFill>
                    <a:latin typeface="Century Gothic" panose="020B0502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Sheet1!$A$2:$A$9</c:f>
              <c:strCache>
                <c:ptCount val="8"/>
                <c:pt idx="0">
                  <c:v>Landing Page 01</c:v>
                </c:pt>
                <c:pt idx="1">
                  <c:v>Landing Page 02</c:v>
                </c:pt>
                <c:pt idx="2">
                  <c:v>Product Video</c:v>
                </c:pt>
                <c:pt idx="3">
                  <c:v>No Product Video</c:v>
                </c:pt>
                <c:pt idx="4">
                  <c:v>Remove Navigation</c:v>
                </c:pt>
                <c:pt idx="5">
                  <c:v>Add Navigation</c:v>
                </c:pt>
                <c:pt idx="6">
                  <c:v>Longer From</c:v>
                </c:pt>
                <c:pt idx="7">
                  <c:v>Shorter Form</c:v>
                </c:pt>
              </c:strCache>
            </c:strRef>
          </c:cat>
          <c:val>
            <c:numRef>
              <c:f>Sheet1!$C$2:$C$9</c:f>
              <c:numCache>
                <c:formatCode>_([$$-409]* #,##0.00_);_([$$-409]* \(#,##0.00\);_([$$-409]* "-"??_);_(@_)</c:formatCode>
                <c:ptCount val="8"/>
                <c:pt idx="0">
                  <c:v>100</c:v>
                </c:pt>
                <c:pt idx="1">
                  <c:v>140</c:v>
                </c:pt>
                <c:pt idx="2">
                  <c:v>60</c:v>
                </c:pt>
                <c:pt idx="3">
                  <c:v>100</c:v>
                </c:pt>
                <c:pt idx="4">
                  <c:v>150</c:v>
                </c:pt>
                <c:pt idx="5">
                  <c:v>20</c:v>
                </c:pt>
                <c:pt idx="6">
                  <c:v>80</c:v>
                </c:pt>
                <c:pt idx="7">
                  <c:v>96</c:v>
                </c:pt>
              </c:numCache>
            </c:numRef>
          </c:val>
        </c:ser>
        <c:dLbls>
          <c:showLegendKey val="0"/>
          <c:showVal val="1"/>
          <c:showCatName val="0"/>
          <c:showSerName val="0"/>
          <c:showPercent val="0"/>
          <c:showBubbleSize val="0"/>
        </c:dLbls>
        <c:gapWidth val="278"/>
        <c:overlap val="-55"/>
        <c:axId val="-1266873024"/>
        <c:axId val="-1266863232"/>
      </c:barChart>
      <c:catAx>
        <c:axId val="-1266873024"/>
        <c:scaling>
          <c:orientation val="minMax"/>
        </c:scaling>
        <c:delete val="1"/>
        <c:axPos val="b"/>
        <c:majorGridlines>
          <c:spPr>
            <a:ln w="12700" cap="rnd" cmpd="sng" algn="ctr">
              <a:solidFill>
                <a:srgbClr val="60656D">
                  <a:alpha val="35000"/>
                </a:srgbClr>
              </a:solidFill>
              <a:prstDash val="sysDash"/>
              <a:round/>
            </a:ln>
          </c:spPr>
        </c:majorGridlines>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266863232"/>
        <c:crosses val="autoZero"/>
        <c:auto val="1"/>
        <c:lblAlgn val="ctr"/>
        <c:lblOffset val="100"/>
        <c:noMultiLvlLbl val="0"/>
      </c:catAx>
      <c:valAx>
        <c:axId val="-1266863232"/>
        <c:scaling>
          <c:orientation val="minMax"/>
          <c:max val="160"/>
        </c:scaling>
        <c:delete val="0"/>
        <c:axPos val="l"/>
        <c:majorGridlines>
          <c:spPr>
            <a:ln w="12700" cap="rnd" cmpd="sng" algn="ctr">
              <a:solidFill>
                <a:srgbClr val="60656D">
                  <a:alpha val="35000"/>
                </a:srgbClr>
              </a:solidFill>
              <a:prstDash val="sysDash"/>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000" b="0" i="0" u="none" strike="noStrike" kern="1200" baseline="0">
                <a:solidFill>
                  <a:schemeClr val="bg1">
                    <a:lumMod val="50000"/>
                  </a:schemeClr>
                </a:solidFill>
                <a:latin typeface="Century Gothic" panose="020B0502020202020204" pitchFamily="34" charset="0"/>
                <a:ea typeface="+mn-ea"/>
                <a:cs typeface="+mn-cs"/>
              </a:defRPr>
            </a:pPr>
          </a:p>
        </c:txPr>
        <c:crossAx val="-1266873024"/>
        <c:crosses val="autoZero"/>
        <c:crossBetween val="between"/>
        <c:majorUnit val="20"/>
      </c:valAx>
      <c:spPr>
        <a:noFill/>
        <a:ln>
          <a:noFill/>
        </a:ln>
        <a:effectLst/>
      </c:spPr>
    </c:plotArea>
    <c:legend>
      <c:legendPos val="t"/>
      <c:layout>
        <c:manualLayout>
          <c:xMode val="edge"/>
          <c:yMode val="edge"/>
          <c:x val="0.338792235688751"/>
          <c:y val="0.0410193557527978"/>
          <c:w val="0.322415528622498"/>
          <c:h val="0.0454294209768033"/>
        </c:manualLayout>
      </c:layout>
      <c:overlay val="0"/>
      <c:txPr>
        <a:bodyPr rot="0" spcFirstLastPara="0" vertOverflow="ellipsis" vert="horz" wrap="square" anchor="ctr" anchorCtr="1"/>
        <a:lstStyle/>
        <a:p>
          <a:pPr>
            <a:defRPr lang="zh-CN" sz="900" b="0" i="1" u="none" strike="noStrike" kern="1200" baseline="0">
              <a:solidFill>
                <a:schemeClr val="bg1">
                  <a:lumMod val="8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05465745077408"/>
          <c:y val="0.233774689357973"/>
          <c:w val="0.933101318860194"/>
          <c:h val="0.727605764846041"/>
        </c:manualLayout>
      </c:layout>
      <c:barChart>
        <c:barDir val="col"/>
        <c:grouping val="clustered"/>
        <c:varyColors val="0"/>
        <c:ser>
          <c:idx val="0"/>
          <c:order val="0"/>
          <c:tx>
            <c:strRef>
              <c:f>Sheet1!$B$1</c:f>
              <c:strCache>
                <c:ptCount val="1"/>
                <c:pt idx="0">
                  <c:v>Feature X Off</c:v>
                </c:pt>
              </c:strCache>
            </c:strRef>
          </c:tx>
          <c:spPr>
            <a:gradFill>
              <a:gsLst>
                <a:gs pos="100000">
                  <a:schemeClr val="bg1">
                    <a:lumMod val="85000"/>
                  </a:schemeClr>
                </a:gs>
                <a:gs pos="17000">
                  <a:schemeClr val="bg1">
                    <a:lumMod val="50000"/>
                  </a:schemeClr>
                </a:gs>
              </a:gsLst>
              <a:lin ang="5400000" scaled="1"/>
            </a:gradFill>
            <a:ln w="38100">
              <a:noFill/>
            </a:ln>
            <a:effectLst/>
          </c:spPr>
          <c:invertIfNegative val="0"/>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5</c:v>
                </c:pt>
                <c:pt idx="1">
                  <c:v>10</c:v>
                </c:pt>
                <c:pt idx="2">
                  <c:v>15</c:v>
                </c:pt>
                <c:pt idx="3">
                  <c:v>18</c:v>
                </c:pt>
                <c:pt idx="4">
                  <c:v>20</c:v>
                </c:pt>
              </c:numCache>
            </c:numRef>
          </c:val>
        </c:ser>
        <c:ser>
          <c:idx val="1"/>
          <c:order val="1"/>
          <c:tx>
            <c:strRef>
              <c:f>Sheet1!$C$1</c:f>
              <c:strCache>
                <c:ptCount val="1"/>
                <c:pt idx="0">
                  <c:v>Feature X On</c:v>
                </c:pt>
              </c:strCache>
            </c:strRef>
          </c:tx>
          <c:spPr>
            <a:gradFill>
              <a:gsLst>
                <a:gs pos="0">
                  <a:srgbClr val="2DC5FF"/>
                </a:gs>
                <a:gs pos="86000">
                  <a:srgbClr val="5F72F8"/>
                </a:gs>
              </a:gsLst>
              <a:lin ang="5400000" scaled="1"/>
            </a:gradFill>
          </c:spPr>
          <c:invertIfNegative val="0"/>
          <c:dLbls>
            <c:delete val="1"/>
          </c:dLbls>
          <c:cat>
            <c:strRef>
              <c:f>Sheet1!$A$2:$A$6</c:f>
              <c:strCache>
                <c:ptCount val="5"/>
                <c:pt idx="0">
                  <c:v>A</c:v>
                </c:pt>
                <c:pt idx="1">
                  <c:v>B</c:v>
                </c:pt>
                <c:pt idx="2">
                  <c:v>C</c:v>
                </c:pt>
                <c:pt idx="3">
                  <c:v>D</c:v>
                </c:pt>
                <c:pt idx="4">
                  <c:v>E</c:v>
                </c:pt>
              </c:strCache>
            </c:strRef>
          </c:cat>
          <c:val>
            <c:numRef>
              <c:f>Sheet1!$C$2:$C$6</c:f>
              <c:numCache>
                <c:formatCode>General</c:formatCode>
                <c:ptCount val="5"/>
                <c:pt idx="0">
                  <c:v>10</c:v>
                </c:pt>
                <c:pt idx="1">
                  <c:v>14</c:v>
                </c:pt>
                <c:pt idx="2">
                  <c:v>18</c:v>
                </c:pt>
                <c:pt idx="3">
                  <c:v>20</c:v>
                </c:pt>
                <c:pt idx="4">
                  <c:v>35</c:v>
                </c:pt>
              </c:numCache>
            </c:numRef>
          </c:val>
        </c:ser>
        <c:dLbls>
          <c:showLegendKey val="0"/>
          <c:showVal val="1"/>
          <c:showCatName val="0"/>
          <c:showSerName val="0"/>
          <c:showPercent val="0"/>
          <c:showBubbleSize val="0"/>
        </c:dLbls>
        <c:gapWidth val="278"/>
        <c:overlap val="-55"/>
        <c:axId val="-1266873024"/>
        <c:axId val="-1266863232"/>
      </c:barChart>
      <c:catAx>
        <c:axId val="-126687302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266863232"/>
        <c:crosses val="autoZero"/>
        <c:auto val="1"/>
        <c:lblAlgn val="ctr"/>
        <c:lblOffset val="100"/>
        <c:noMultiLvlLbl val="0"/>
      </c:catAx>
      <c:valAx>
        <c:axId val="-1266863232"/>
        <c:scaling>
          <c:orientation val="minMax"/>
          <c:max val="40"/>
        </c:scaling>
        <c:delete val="0"/>
        <c:axPos val="l"/>
        <c:majorGridlines>
          <c:spPr>
            <a:ln w="12700" cap="rnd" cmpd="sng" algn="ctr">
              <a:solidFill>
                <a:schemeClr val="bg1">
                  <a:lumMod val="75000"/>
                  <a:alpha val="35000"/>
                </a:schemeClr>
              </a:solidFill>
              <a:prstDash val="sysDash"/>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000" b="0" i="0" u="none" strike="noStrike" kern="1200" baseline="0">
                <a:solidFill>
                  <a:schemeClr val="bg1">
                    <a:lumMod val="50000"/>
                  </a:schemeClr>
                </a:solidFill>
                <a:latin typeface="Century Gothic" panose="020B0502020202020204" pitchFamily="34" charset="0"/>
                <a:ea typeface="+mn-ea"/>
                <a:cs typeface="+mn-cs"/>
              </a:defRPr>
            </a:pPr>
          </a:p>
        </c:txPr>
        <c:crossAx val="-1266873024"/>
        <c:crosses val="autoZero"/>
        <c:crossBetween val="between"/>
        <c:majorUnit val="20"/>
      </c:valAx>
      <c:spPr>
        <a:noFill/>
        <a:ln>
          <a:noFill/>
        </a:ln>
        <a:effectLst/>
      </c:spPr>
    </c:plotArea>
    <c:legend>
      <c:legendPos val="t"/>
      <c:layout>
        <c:manualLayout>
          <c:xMode val="edge"/>
          <c:yMode val="edge"/>
          <c:x val="0.504086684005403"/>
          <c:y val="0.0475048805509725"/>
          <c:w val="0.445727509847213"/>
          <c:h val="0.107737747812752"/>
        </c:manualLayout>
      </c:layout>
      <c:overlay val="0"/>
      <c:txPr>
        <a:bodyPr rot="0" spcFirstLastPara="0" vertOverflow="ellipsis" vert="horz" wrap="square" anchor="ctr" anchorCtr="1"/>
        <a:lstStyle/>
        <a:p>
          <a:pPr>
            <a:defRPr lang="zh-CN" sz="800" b="0" i="1"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14FD7E4-BFDD-3447-B2C8-573C71416E3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zh-CN" altLang="en-US"/>
        </a:p>
      </dgm:t>
    </dgm:pt>
    <dgm:pt modelId="{C4D908E6-CBF8-164D-9DA7-FA62D8CCD2DA}">
      <dgm:prSet phldrT="[文本]"/>
      <dgm:spPr/>
      <dgm:t>
        <a:bodyPr/>
        <a:lstStyle/>
        <a:p>
          <a:r>
            <a:rPr lang="en-US" altLang="zh-CN" dirty="0">
              <a:latin typeface="微软雅黑" panose="020B0503020204020204" pitchFamily="34" charset="-122"/>
              <a:ea typeface="微软雅黑" panose="020B0503020204020204" pitchFamily="34" charset="-122"/>
            </a:rPr>
            <a:t>App</a:t>
          </a:r>
          <a:endParaRPr lang="zh-CN" altLang="en-US" dirty="0">
            <a:latin typeface="微软雅黑" panose="020B0503020204020204" pitchFamily="34" charset="-122"/>
            <a:ea typeface="微软雅黑" panose="020B0503020204020204" pitchFamily="34" charset="-122"/>
          </a:endParaRPr>
        </a:p>
      </dgm:t>
    </dgm:pt>
    <dgm:pt modelId="{23B80D49-E15B-1F44-BC94-72209F4E7C23}" cxnId="{E9429240-E127-6641-8889-E0D9AA3F7479}"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FF021B1A-575D-C843-BC21-86EB2E88964E}" cxnId="{E9429240-E127-6641-8889-E0D9AA3F7479}"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D2224A6-C839-FB41-97CD-86A80986B4C2}">
      <dgm:prSet phldrT="[文本]" custT="1"/>
      <dgm:spPr/>
      <dgm:t>
        <a:bodyPr/>
        <a:lstStyle/>
        <a:p>
          <a:r>
            <a:rPr lang="zh-CN" altLang="en-US" sz="1600" dirty="0">
              <a:latin typeface="微软雅黑" panose="020B0503020204020204" pitchFamily="34" charset="-122"/>
              <a:ea typeface="微软雅黑" panose="020B0503020204020204" pitchFamily="34" charset="-122"/>
            </a:rPr>
            <a:t>产品优化</a:t>
          </a:r>
        </a:p>
      </dgm:t>
    </dgm:pt>
    <dgm:pt modelId="{B53C85C4-A348-AB4A-BF47-EA458545E720}" cxnId="{AB6747BB-90D8-224F-A851-A8E52BCBA1DE}"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7C00729A-DC88-5D4C-9014-D3B1DAE05F39}" cxnId="{AB6747BB-90D8-224F-A851-A8E52BCBA1DE}"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A5A70B01-92E4-104C-9369-D61D4FB2B2F1}">
      <dgm:prSet phldrT="[文本]"/>
      <dgm:spPr/>
      <dgm:t>
        <a:bodyPr/>
        <a:lstStyle/>
        <a:p>
          <a:r>
            <a:rPr lang="zh-CN" altLang="en-US" dirty="0">
              <a:latin typeface="微软雅黑" panose="020B0503020204020204" pitchFamily="34" charset="-122"/>
              <a:ea typeface="微软雅黑" panose="020B0503020204020204" pitchFamily="34" charset="-122"/>
            </a:rPr>
            <a:t>落地页</a:t>
          </a:r>
        </a:p>
      </dgm:t>
    </dgm:pt>
    <dgm:pt modelId="{63613045-A7B9-C441-B12D-F055F6AF675C}" cxnId="{83255094-8A88-2D46-8A18-F221DC26B19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FC8491AD-96DC-6C4B-9415-7DAE253F3AF5}" cxnId="{83255094-8A88-2D46-8A18-F221DC26B19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F3016E3-0D92-0044-A01C-41B9B0DA0877}">
      <dgm:prSet phldrT="[文本]" custT="1"/>
      <dgm:spPr/>
      <dgm:t>
        <a:bodyPr/>
        <a:lstStyle/>
        <a:p>
          <a:pPr marL="179705" indent="0"/>
          <a:r>
            <a:rPr lang="zh-CN" altLang="en-US" sz="1600" dirty="0">
              <a:latin typeface="微软雅黑" panose="020B0503020204020204" pitchFamily="34" charset="-122"/>
              <a:ea typeface="微软雅黑" panose="020B0503020204020204" pitchFamily="34" charset="-122"/>
            </a:rPr>
            <a:t>获客落地页</a:t>
          </a:r>
        </a:p>
      </dgm:t>
    </dgm:pt>
    <dgm:pt modelId="{4EAB3B29-873D-E948-A714-60ECA289E663}" cxnId="{48E1E2DF-97A3-A64A-ADAC-485BB4DED8B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7C8CDA4-851F-DF4B-8729-A9791A959FBB}" cxnId="{48E1E2DF-97A3-A64A-ADAC-485BB4DED8B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D46DC0E-30F9-6B4C-B933-1684A2C27ACB}">
      <dgm:prSet phldrT="[文本]"/>
      <dgm:spPr/>
      <dgm:t>
        <a:bodyPr/>
        <a:lstStyle/>
        <a:p>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设计</a:t>
          </a:r>
        </a:p>
      </dgm:t>
    </dgm:pt>
    <dgm:pt modelId="{E72AFD46-3F9D-BD4F-86FB-E418BF0AF035}" cxnId="{B3885BC4-2FF5-2B40-945A-1CE9D6F18FD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13586B6-0E6A-5548-9ABD-3291E2B81B87}" cxnId="{B3885BC4-2FF5-2B40-945A-1CE9D6F18FD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C7DA41DA-E071-A846-915C-1C1430C38BA0}">
      <dgm:prSet phldrT="[文本]" custT="1"/>
      <dgm:spPr/>
      <dgm:t>
        <a:bodyPr/>
        <a:lstStyle/>
        <a:p>
          <a:r>
            <a:rPr lang="zh-CN" altLang="en-US" sz="1600" dirty="0">
              <a:latin typeface="微软雅黑" panose="020B0503020204020204" pitchFamily="34" charset="-122"/>
              <a:ea typeface="微软雅黑" panose="020B0503020204020204" pitchFamily="34" charset="-122"/>
            </a:rPr>
            <a:t>色彩</a:t>
          </a:r>
        </a:p>
      </dgm:t>
    </dgm:pt>
    <dgm:pt modelId="{991AA8BA-D669-F946-8C07-45E6B3AD76F6}" cxnId="{E86F4E67-B07E-3F48-B051-B4324FA12B7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DDE82CA4-51A6-FE48-BD36-98E00575D694}" cxnId="{E86F4E67-B07E-3F48-B051-B4324FA12B7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B174F06-9250-FB4C-AAA3-DE85ACE4B15E}">
      <dgm:prSet phldrT="[文本]"/>
      <dgm:spPr/>
      <dgm:t>
        <a:bodyPr/>
        <a:lstStyle/>
        <a:p>
          <a:r>
            <a:rPr lang="zh-CN" altLang="en-US" dirty="0">
              <a:latin typeface="微软雅黑" panose="020B0503020204020204" pitchFamily="34" charset="-122"/>
              <a:ea typeface="微软雅黑" panose="020B0503020204020204" pitchFamily="34" charset="-122"/>
            </a:rPr>
            <a:t>算法</a:t>
          </a:r>
        </a:p>
      </dgm:t>
    </dgm:pt>
    <dgm:pt modelId="{59DB61BF-BFCC-1F46-8170-CA83FEE36B1C}" cxnId="{ED09CC52-F3B6-6F40-842C-AC7D349035F7}"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73619EE8-9D64-FD44-8287-3A003FD2EDE6}" cxnId="{ED09CC52-F3B6-6F40-842C-AC7D349035F7}"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EE33126-36BD-6645-8FF3-3E62BD9EEDA4}">
      <dgm:prSet phldrT="[文本]" custT="1"/>
      <dgm:spPr/>
      <dgm:t>
        <a:bodyPr/>
        <a:lstStyle/>
        <a:p>
          <a:r>
            <a:rPr lang="zh-CN" altLang="en-US" sz="1600" dirty="0">
              <a:latin typeface="微软雅黑" panose="020B0503020204020204" pitchFamily="34" charset="-122"/>
              <a:ea typeface="微软雅黑" panose="020B0503020204020204" pitchFamily="34" charset="-122"/>
            </a:rPr>
            <a:t>推荐算法</a:t>
          </a:r>
        </a:p>
      </dgm:t>
    </dgm:pt>
    <dgm:pt modelId="{A202A74A-A8A3-D149-B15E-959C4AAA4B8C}" cxnId="{86A84C05-D244-614E-904F-9DC695C1D44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10478E6B-B966-C448-A361-A717C95CC8F0}" cxnId="{86A84C05-D244-614E-904F-9DC695C1D44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DEE7D984-37E8-544F-B661-1D18F9C095FD}">
      <dgm:prSet phldrT="[文本]" custT="1"/>
      <dgm:spPr/>
      <dgm:t>
        <a:bodyPr/>
        <a:lstStyle/>
        <a:p>
          <a:r>
            <a:rPr lang="zh-CN" altLang="en-US" sz="1600" dirty="0">
              <a:latin typeface="微软雅黑" panose="020B0503020204020204" pitchFamily="34" charset="-122"/>
              <a:ea typeface="微软雅黑" panose="020B0503020204020204" pitchFamily="34" charset="-122"/>
            </a:rPr>
            <a:t>活动优化</a:t>
          </a:r>
        </a:p>
      </dgm:t>
    </dgm:pt>
    <dgm:pt modelId="{0CAD3C40-DA84-4042-9690-58738A259B1D}" cxnId="{3B16544A-5075-B947-B650-B521911B52D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6B906B60-65C7-F342-9DF3-1B9F0DB78584}" cxnId="{3B16544A-5075-B947-B650-B521911B52D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C893F431-1567-5D49-A2DF-1D738A2CC527}">
      <dgm:prSet phldrT="[文本]" custT="1"/>
      <dgm:spPr/>
      <dgm:t>
        <a:bodyPr/>
        <a:lstStyle/>
        <a:p>
          <a:r>
            <a:rPr lang="zh-CN" altLang="en-US" sz="1600" dirty="0">
              <a:latin typeface="微软雅黑" panose="020B0503020204020204" pitchFamily="34" charset="-122"/>
              <a:ea typeface="微软雅黑" panose="020B0503020204020204" pitchFamily="34" charset="-122"/>
            </a:rPr>
            <a:t>流程优化</a:t>
          </a:r>
        </a:p>
      </dgm:t>
    </dgm:pt>
    <dgm:pt modelId="{DA30A303-79B8-A641-853B-265201E23EB4}" cxnId="{94D10394-61A3-8A46-8BAE-81210EC5302D}"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CB0E6ED0-7D9A-A646-8E23-27D57323E911}" cxnId="{94D10394-61A3-8A46-8BAE-81210EC5302D}"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D03F518-9C29-6746-9F3B-00CFAC538640}">
      <dgm:prSet phldrT="[文本]" custT="1"/>
      <dgm:spPr/>
      <dgm:t>
        <a:bodyPr/>
        <a:lstStyle/>
        <a:p>
          <a:pPr marL="179705" indent="0"/>
          <a:r>
            <a:rPr lang="zh-CN" altLang="en-US" sz="1600" dirty="0">
              <a:latin typeface="微软雅黑" panose="020B0503020204020204" pitchFamily="34" charset="-122"/>
              <a:ea typeface="微软雅黑" panose="020B0503020204020204" pitchFamily="34" charset="-122"/>
            </a:rPr>
            <a:t>广告素材</a:t>
          </a:r>
        </a:p>
      </dgm:t>
    </dgm:pt>
    <dgm:pt modelId="{C06F9952-65FE-0942-8FC3-2B3BB80F1DEA}" cxnId="{C4D6F44F-7140-2C44-B67B-EFD4D10D472A}"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A0637C1-3137-624D-8D38-D2291B647461}" cxnId="{C4D6F44F-7140-2C44-B67B-EFD4D10D472A}"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ADA211D5-5B06-BD47-ABBB-029078113698}">
      <dgm:prSet phldrT="[文本]" custT="1"/>
      <dgm:spPr/>
      <dgm:t>
        <a:bodyPr/>
        <a:lstStyle/>
        <a:p>
          <a:pPr marL="179705" indent="0"/>
          <a:r>
            <a:rPr lang="zh-CN" altLang="en-US" sz="1600" dirty="0">
              <a:latin typeface="微软雅黑" panose="020B0503020204020204" pitchFamily="34" charset="-122"/>
              <a:ea typeface="微软雅黑" panose="020B0503020204020204" pitchFamily="34" charset="-122"/>
            </a:rPr>
            <a:t>应用商店详情</a:t>
          </a:r>
        </a:p>
      </dgm:t>
    </dgm:pt>
    <dgm:pt modelId="{001F0EE4-2155-1B41-BDAB-809C41BC4192}" cxnId="{F2477B2D-8C60-2F44-83A5-77FEAC0FA8C3}"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5350229-180A-AE4D-B355-DFDC32994442}" cxnId="{F2477B2D-8C60-2F44-83A5-77FEAC0FA8C3}"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D873451A-0470-274E-B1F9-90CEA566136B}">
      <dgm:prSet phldrT="[文本]" custT="1"/>
      <dgm:spPr/>
      <dgm:t>
        <a:bodyPr/>
        <a:lstStyle/>
        <a:p>
          <a:r>
            <a:rPr lang="zh-CN" altLang="en-US" sz="1600" dirty="0">
              <a:latin typeface="微软雅黑" panose="020B0503020204020204" pitchFamily="34" charset="-122"/>
              <a:ea typeface="微软雅黑" panose="020B0503020204020204" pitchFamily="34" charset="-122"/>
            </a:rPr>
            <a:t>广告算法</a:t>
          </a:r>
        </a:p>
      </dgm:t>
    </dgm:pt>
    <dgm:pt modelId="{FCA53741-1B0F-5F48-B700-F21A1B9A004D}" cxnId="{710F8028-F4FA-6C48-B7B1-2962A0F5E0E4}"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EF69E585-524A-464D-AC32-444FECB367D6}" cxnId="{710F8028-F4FA-6C48-B7B1-2962A0F5E0E4}"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9855434E-EB89-3341-9CF2-93A80FE60C3A}">
      <dgm:prSet phldrT="[文本]" custT="1"/>
      <dgm:spPr/>
      <dgm:t>
        <a:bodyPr/>
        <a:lstStyle/>
        <a:p>
          <a:r>
            <a:rPr lang="zh-CN" altLang="en-US" sz="1600" dirty="0">
              <a:latin typeface="微软雅黑" panose="020B0503020204020204" pitchFamily="34" charset="-122"/>
              <a:ea typeface="微软雅黑" panose="020B0503020204020204" pitchFamily="34" charset="-122"/>
            </a:rPr>
            <a:t>千人千面</a:t>
          </a:r>
        </a:p>
      </dgm:t>
    </dgm:pt>
    <dgm:pt modelId="{4CB7C25B-33DE-C34D-AA93-4A403C286E66}" cxnId="{E72145FA-538C-DE41-BAC5-068EFD4F246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C0CD314F-7AB0-9E45-A889-429BFD576FE1}" cxnId="{E72145FA-538C-DE41-BAC5-068EFD4F246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17C782C-F6A0-1543-A6C5-0E06212D4E62}">
      <dgm:prSet phldrT="[文本]" custT="1"/>
      <dgm:spPr/>
      <dgm:t>
        <a:bodyPr/>
        <a:lstStyle/>
        <a:p>
          <a:r>
            <a:rPr lang="zh-CN" altLang="en-US" sz="1600" dirty="0">
              <a:latin typeface="微软雅黑" panose="020B0503020204020204" pitchFamily="34" charset="-122"/>
              <a:ea typeface="微软雅黑" panose="020B0503020204020204" pitchFamily="34" charset="-122"/>
            </a:rPr>
            <a:t>布局、大小</a:t>
          </a:r>
        </a:p>
      </dgm:t>
    </dgm:pt>
    <dgm:pt modelId="{35EFE52F-68DD-0C43-87A9-0188557F4409}" cxnId="{8A463915-6D56-ED49-BD90-B91D6BE174B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CE36575-8BFD-3648-BA5E-DD022D94B025}" cxnId="{8A463915-6D56-ED49-BD90-B91D6BE174B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AA8C1BF-7E25-4344-A304-47B0C21F492A}">
      <dgm:prSet phldrT="[文本]" custT="1"/>
      <dgm:spPr/>
      <dgm:t>
        <a:bodyPr/>
        <a:lstStyle/>
        <a:p>
          <a:r>
            <a:rPr lang="zh-CN" altLang="en-US" sz="1600" dirty="0">
              <a:latin typeface="微软雅黑" panose="020B0503020204020204" pitchFamily="34" charset="-122"/>
              <a:ea typeface="微软雅黑" panose="020B0503020204020204" pitchFamily="34" charset="-122"/>
            </a:rPr>
            <a:t>位置</a:t>
          </a:r>
        </a:p>
      </dgm:t>
    </dgm:pt>
    <dgm:pt modelId="{04CDC702-E62C-274B-B9A2-164FD26AD8B9}" cxnId="{CE73EB6E-80A4-D74D-B01B-EBCD25914CDA}"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3151F709-2BD4-5642-9770-193BB02DD3BC}" cxnId="{CE73EB6E-80A4-D74D-B01B-EBCD25914CDA}"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0DD6D0C0-E6A0-5047-9F23-33B1404F398F}" type="pres">
      <dgm:prSet presAssocID="{514FD7E4-BFDD-3447-B2C8-573C71416E34}" presName="cycleMatrixDiagram" presStyleCnt="0">
        <dgm:presLayoutVars>
          <dgm:chMax val="1"/>
          <dgm:dir/>
          <dgm:animLvl val="lvl"/>
          <dgm:resizeHandles val="exact"/>
        </dgm:presLayoutVars>
      </dgm:prSet>
      <dgm:spPr/>
    </dgm:pt>
    <dgm:pt modelId="{0428BB62-0C63-9542-97E1-CFCB80F8285F}" type="pres">
      <dgm:prSet presAssocID="{514FD7E4-BFDD-3447-B2C8-573C71416E34}" presName="children" presStyleCnt="0"/>
      <dgm:spPr/>
    </dgm:pt>
    <dgm:pt modelId="{83E5ABAD-1931-5E40-AC4C-02503F5D18DB}" type="pres">
      <dgm:prSet presAssocID="{514FD7E4-BFDD-3447-B2C8-573C71416E34}" presName="child1group" presStyleCnt="0"/>
      <dgm:spPr/>
    </dgm:pt>
    <dgm:pt modelId="{E872E985-4A9A-644C-A3A0-500AED52C9A7}" type="pres">
      <dgm:prSet presAssocID="{514FD7E4-BFDD-3447-B2C8-573C71416E34}" presName="child1" presStyleLbl="bgAcc1" presStyleIdx="0" presStyleCnt="4"/>
      <dgm:spPr/>
    </dgm:pt>
    <dgm:pt modelId="{99E0D73C-D375-E44D-996E-F40FF1349B32}" type="pres">
      <dgm:prSet presAssocID="{514FD7E4-BFDD-3447-B2C8-573C71416E34}" presName="child1Text" presStyleLbl="bgAcc1" presStyleIdx="0" presStyleCnt="4">
        <dgm:presLayoutVars>
          <dgm:bulletEnabled val="1"/>
        </dgm:presLayoutVars>
      </dgm:prSet>
      <dgm:spPr/>
    </dgm:pt>
    <dgm:pt modelId="{3AB1B6C7-D9EB-804B-B427-063FEFC93BCC}" type="pres">
      <dgm:prSet presAssocID="{514FD7E4-BFDD-3447-B2C8-573C71416E34}" presName="child2group" presStyleCnt="0"/>
      <dgm:spPr/>
    </dgm:pt>
    <dgm:pt modelId="{4A6AD620-C737-104F-91D2-DFFB27C8666F}" type="pres">
      <dgm:prSet presAssocID="{514FD7E4-BFDD-3447-B2C8-573C71416E34}" presName="child2" presStyleLbl="bgAcc1" presStyleIdx="1" presStyleCnt="4" custScaleX="120300"/>
      <dgm:spPr/>
    </dgm:pt>
    <dgm:pt modelId="{3D698358-A29C-C543-A8DF-CFED4D51BBA1}" type="pres">
      <dgm:prSet presAssocID="{514FD7E4-BFDD-3447-B2C8-573C71416E34}" presName="child2Text" presStyleLbl="bgAcc1" presStyleIdx="1" presStyleCnt="4">
        <dgm:presLayoutVars>
          <dgm:bulletEnabled val="1"/>
        </dgm:presLayoutVars>
      </dgm:prSet>
      <dgm:spPr/>
    </dgm:pt>
    <dgm:pt modelId="{CF19D92C-7B92-BD4D-9FAA-207E8839F333}" type="pres">
      <dgm:prSet presAssocID="{514FD7E4-BFDD-3447-B2C8-573C71416E34}" presName="child3group" presStyleCnt="0"/>
      <dgm:spPr/>
    </dgm:pt>
    <dgm:pt modelId="{A14CE43F-FDEC-1B46-A17C-74F3F1AA6B64}" type="pres">
      <dgm:prSet presAssocID="{514FD7E4-BFDD-3447-B2C8-573C71416E34}" presName="child3" presStyleLbl="bgAcc1" presStyleIdx="2" presStyleCnt="4" custScaleY="112960" custLinFactNeighborX="14335" custLinFactNeighborY="-24735"/>
      <dgm:spPr/>
    </dgm:pt>
    <dgm:pt modelId="{1CB5CF30-3BA4-6B4B-8BD1-AC4CEA1C5B4F}" type="pres">
      <dgm:prSet presAssocID="{514FD7E4-BFDD-3447-B2C8-573C71416E34}" presName="child3Text" presStyleLbl="bgAcc1" presStyleIdx="2" presStyleCnt="4">
        <dgm:presLayoutVars>
          <dgm:bulletEnabled val="1"/>
        </dgm:presLayoutVars>
      </dgm:prSet>
      <dgm:spPr/>
    </dgm:pt>
    <dgm:pt modelId="{BA078761-BAF0-DC42-B0B3-C718FEE222E7}" type="pres">
      <dgm:prSet presAssocID="{514FD7E4-BFDD-3447-B2C8-573C71416E34}" presName="child4group" presStyleCnt="0"/>
      <dgm:spPr/>
    </dgm:pt>
    <dgm:pt modelId="{42A6D493-E3B4-AE4F-86BA-D0BA6DB1BB0E}" type="pres">
      <dgm:prSet presAssocID="{514FD7E4-BFDD-3447-B2C8-573C71416E34}" presName="child4" presStyleLbl="bgAcc1" presStyleIdx="3" presStyleCnt="4" custScaleY="127036" custLinFactNeighborX="-2063" custLinFactNeighborY="-28657"/>
      <dgm:spPr/>
    </dgm:pt>
    <dgm:pt modelId="{59848EBB-8367-F848-A17F-058C9345D895}" type="pres">
      <dgm:prSet presAssocID="{514FD7E4-BFDD-3447-B2C8-573C71416E34}" presName="child4Text" presStyleLbl="bgAcc1" presStyleIdx="3" presStyleCnt="4">
        <dgm:presLayoutVars>
          <dgm:bulletEnabled val="1"/>
        </dgm:presLayoutVars>
      </dgm:prSet>
      <dgm:spPr/>
    </dgm:pt>
    <dgm:pt modelId="{7261AE8A-0260-2A4E-9B0B-4BDADDD65928}" type="pres">
      <dgm:prSet presAssocID="{514FD7E4-BFDD-3447-B2C8-573C71416E34}" presName="childPlaceholder" presStyleCnt="0"/>
      <dgm:spPr/>
    </dgm:pt>
    <dgm:pt modelId="{F3CC4C9C-3490-DC46-AF4A-928F0263C2D7}" type="pres">
      <dgm:prSet presAssocID="{514FD7E4-BFDD-3447-B2C8-573C71416E34}" presName="circle" presStyleCnt="0"/>
      <dgm:spPr/>
    </dgm:pt>
    <dgm:pt modelId="{BD1E9423-F61D-F444-9FBD-4034DEB08913}" type="pres">
      <dgm:prSet presAssocID="{514FD7E4-BFDD-3447-B2C8-573C71416E34}" presName="quadrant1" presStyleLbl="node1" presStyleIdx="0" presStyleCnt="4">
        <dgm:presLayoutVars>
          <dgm:chMax val="1"/>
          <dgm:bulletEnabled val="1"/>
        </dgm:presLayoutVars>
      </dgm:prSet>
      <dgm:spPr/>
    </dgm:pt>
    <dgm:pt modelId="{2A7D9C58-F567-724E-B8FA-4F5BA8926CD0}" type="pres">
      <dgm:prSet presAssocID="{514FD7E4-BFDD-3447-B2C8-573C71416E34}" presName="quadrant2" presStyleLbl="node1" presStyleIdx="1" presStyleCnt="4" custLinFactNeighborX="-2309" custLinFactNeighborY="2310">
        <dgm:presLayoutVars>
          <dgm:chMax val="1"/>
          <dgm:bulletEnabled val="1"/>
        </dgm:presLayoutVars>
      </dgm:prSet>
      <dgm:spPr/>
    </dgm:pt>
    <dgm:pt modelId="{32E13478-0D4F-A64A-849D-F3C2E79E9525}" type="pres">
      <dgm:prSet presAssocID="{514FD7E4-BFDD-3447-B2C8-573C71416E34}" presName="quadrant3" presStyleLbl="node1" presStyleIdx="2" presStyleCnt="4">
        <dgm:presLayoutVars>
          <dgm:chMax val="1"/>
          <dgm:bulletEnabled val="1"/>
        </dgm:presLayoutVars>
      </dgm:prSet>
      <dgm:spPr/>
    </dgm:pt>
    <dgm:pt modelId="{F7252F77-3CA3-4640-9B82-C715CFD53549}" type="pres">
      <dgm:prSet presAssocID="{514FD7E4-BFDD-3447-B2C8-573C71416E34}" presName="quadrant4" presStyleLbl="node1" presStyleIdx="3" presStyleCnt="4">
        <dgm:presLayoutVars>
          <dgm:chMax val="1"/>
          <dgm:bulletEnabled val="1"/>
        </dgm:presLayoutVars>
      </dgm:prSet>
      <dgm:spPr/>
    </dgm:pt>
    <dgm:pt modelId="{114A612D-A0CA-194C-BEEE-541D557594B0}" type="pres">
      <dgm:prSet presAssocID="{514FD7E4-BFDD-3447-B2C8-573C71416E34}" presName="quadrantPlaceholder" presStyleCnt="0"/>
      <dgm:spPr/>
    </dgm:pt>
    <dgm:pt modelId="{37D3C9CF-E73F-B74F-8BC0-8F2D6E3DE82F}" type="pres">
      <dgm:prSet presAssocID="{514FD7E4-BFDD-3447-B2C8-573C71416E34}" presName="center1" presStyleLbl="fgShp" presStyleIdx="0" presStyleCnt="2"/>
      <dgm:spPr/>
    </dgm:pt>
    <dgm:pt modelId="{BB1A5AFA-6CBF-0749-A190-9E8542AD7EF4}" type="pres">
      <dgm:prSet presAssocID="{514FD7E4-BFDD-3447-B2C8-573C71416E34}" presName="center2" presStyleLbl="fgShp" presStyleIdx="1" presStyleCnt="2"/>
      <dgm:spPr/>
    </dgm:pt>
  </dgm:ptLst>
  <dgm:cxnLst>
    <dgm:cxn modelId="{50D2CD04-FB7F-EA4B-A82E-E55BD4171431}" type="presOf" srcId="{D873451A-0470-274E-B1F9-90CEA566136B}" destId="{42A6D493-E3B4-AE4F-86BA-D0BA6DB1BB0E}" srcOrd="0" destOrd="1" presId="urn:microsoft.com/office/officeart/2005/8/layout/cycle4"/>
    <dgm:cxn modelId="{86A84C05-D244-614E-904F-9DC695C1D441}" srcId="{5B174F06-9250-FB4C-AAA3-DE85ACE4B15E}" destId="{5EE33126-36BD-6645-8FF3-3E62BD9EEDA4}" srcOrd="0" destOrd="0" parTransId="{A202A74A-A8A3-D149-B15E-959C4AAA4B8C}" sibTransId="{10478E6B-B966-C448-A361-A717C95CC8F0}"/>
    <dgm:cxn modelId="{8A463915-6D56-ED49-BD90-B91D6BE174B1}" srcId="{BD46DC0E-30F9-6B4C-B933-1684A2C27ACB}" destId="{817C782C-F6A0-1543-A6C5-0E06212D4E62}" srcOrd="1" destOrd="0" parTransId="{35EFE52F-68DD-0C43-87A9-0188557F4409}" sibTransId="{BCE36575-8BFD-3648-BA5E-DD022D94B025}"/>
    <dgm:cxn modelId="{720D4E1A-ED24-5A45-8ED4-F73AA7E4CA45}" type="presOf" srcId="{1D2224A6-C839-FB41-97CD-86A80986B4C2}" destId="{99E0D73C-D375-E44D-996E-F40FF1349B32}" srcOrd="1" destOrd="0" presId="urn:microsoft.com/office/officeart/2005/8/layout/cycle4"/>
    <dgm:cxn modelId="{4D83961C-C175-7448-9261-C16313E5BFD8}" type="presOf" srcId="{C4D908E6-CBF8-164D-9DA7-FA62D8CCD2DA}" destId="{BD1E9423-F61D-F444-9FBD-4034DEB08913}" srcOrd="0" destOrd="0" presId="urn:microsoft.com/office/officeart/2005/8/layout/cycle4"/>
    <dgm:cxn modelId="{7366EA20-8178-0246-847C-B0D9B7FA67DD}" type="presOf" srcId="{5EE33126-36BD-6645-8FF3-3E62BD9EEDA4}" destId="{42A6D493-E3B4-AE4F-86BA-D0BA6DB1BB0E}" srcOrd="0" destOrd="0" presId="urn:microsoft.com/office/officeart/2005/8/layout/cycle4"/>
    <dgm:cxn modelId="{1EDE9F25-F568-624D-9CB1-13BB3FED50B0}" type="presOf" srcId="{9855434E-EB89-3341-9CF2-93A80FE60C3A}" destId="{42A6D493-E3B4-AE4F-86BA-D0BA6DB1BB0E}" srcOrd="0" destOrd="2" presId="urn:microsoft.com/office/officeart/2005/8/layout/cycle4"/>
    <dgm:cxn modelId="{710F8028-F4FA-6C48-B7B1-2962A0F5E0E4}" srcId="{5B174F06-9250-FB4C-AAA3-DE85ACE4B15E}" destId="{D873451A-0470-274E-B1F9-90CEA566136B}" srcOrd="1" destOrd="0" parTransId="{FCA53741-1B0F-5F48-B700-F21A1B9A004D}" sibTransId="{EF69E585-524A-464D-AC32-444FECB367D6}"/>
    <dgm:cxn modelId="{F2477B2D-8C60-2F44-83A5-77FEAC0FA8C3}" srcId="{A5A70B01-92E4-104C-9369-D61D4FB2B2F1}" destId="{ADA211D5-5B06-BD47-ABBB-029078113698}" srcOrd="2" destOrd="0" parTransId="{001F0EE4-2155-1B41-BDAB-809C41BC4192}" sibTransId="{B5350229-180A-AE4D-B355-DFDC32994442}"/>
    <dgm:cxn modelId="{401BD336-8F8C-FF46-8888-645C04024C3F}" type="presOf" srcId="{5B174F06-9250-FB4C-AAA3-DE85ACE4B15E}" destId="{F7252F77-3CA3-4640-9B82-C715CFD53549}" srcOrd="0" destOrd="0" presId="urn:microsoft.com/office/officeart/2005/8/layout/cycle4"/>
    <dgm:cxn modelId="{D42C9140-D252-1C41-8C18-A3DB4A53289F}" type="presOf" srcId="{1D03F518-9C29-6746-9F3B-00CFAC538640}" destId="{4A6AD620-C737-104F-91D2-DFFB27C8666F}" srcOrd="0" destOrd="1" presId="urn:microsoft.com/office/officeart/2005/8/layout/cycle4"/>
    <dgm:cxn modelId="{E9429240-E127-6641-8889-E0D9AA3F7479}" srcId="{514FD7E4-BFDD-3447-B2C8-573C71416E34}" destId="{C4D908E6-CBF8-164D-9DA7-FA62D8CCD2DA}" srcOrd="0" destOrd="0" parTransId="{23B80D49-E15B-1F44-BC94-72209F4E7C23}" sibTransId="{FF021B1A-575D-C843-BC21-86EB2E88964E}"/>
    <dgm:cxn modelId="{14021041-A38E-0E4A-A66F-ECF2083CADD9}" type="presOf" srcId="{D873451A-0470-274E-B1F9-90CEA566136B}" destId="{59848EBB-8367-F848-A17F-058C9345D895}" srcOrd="1" destOrd="1" presId="urn:microsoft.com/office/officeart/2005/8/layout/cycle4"/>
    <dgm:cxn modelId="{753DCE43-1C42-7740-ADE8-CF1561A4661B}" type="presOf" srcId="{817C782C-F6A0-1543-A6C5-0E06212D4E62}" destId="{1CB5CF30-3BA4-6B4B-8BD1-AC4CEA1C5B4F}" srcOrd="1" destOrd="1" presId="urn:microsoft.com/office/officeart/2005/8/layout/cycle4"/>
    <dgm:cxn modelId="{3547D444-0B67-0B40-9E2D-F523E8EC5135}" type="presOf" srcId="{DEE7D984-37E8-544F-B661-1D18F9C095FD}" destId="{E872E985-4A9A-644C-A3A0-500AED52C9A7}" srcOrd="0" destOrd="1" presId="urn:microsoft.com/office/officeart/2005/8/layout/cycle4"/>
    <dgm:cxn modelId="{3B16544A-5075-B947-B650-B521911B52DB}" srcId="{C4D908E6-CBF8-164D-9DA7-FA62D8CCD2DA}" destId="{DEE7D984-37E8-544F-B661-1D18F9C095FD}" srcOrd="1" destOrd="0" parTransId="{0CAD3C40-DA84-4042-9690-58738A259B1D}" sibTransId="{6B906B60-65C7-F342-9DF3-1B9F0DB78584}"/>
    <dgm:cxn modelId="{C4D6F44F-7140-2C44-B67B-EFD4D10D472A}" srcId="{A5A70B01-92E4-104C-9369-D61D4FB2B2F1}" destId="{1D03F518-9C29-6746-9F3B-00CFAC538640}" srcOrd="1" destOrd="0" parTransId="{C06F9952-65FE-0942-8FC3-2B3BB80F1DEA}" sibTransId="{5A0637C1-3137-624D-8D38-D2291B647461}"/>
    <dgm:cxn modelId="{ED09CC52-F3B6-6F40-842C-AC7D349035F7}" srcId="{514FD7E4-BFDD-3447-B2C8-573C71416E34}" destId="{5B174F06-9250-FB4C-AAA3-DE85ACE4B15E}" srcOrd="3" destOrd="0" parTransId="{59DB61BF-BFCC-1F46-8170-CA83FEE36B1C}" sibTransId="{73619EE8-9D64-FD44-8287-3A003FD2EDE6}"/>
    <dgm:cxn modelId="{E86F4E67-B07E-3F48-B051-B4324FA12B7B}" srcId="{BD46DC0E-30F9-6B4C-B933-1684A2C27ACB}" destId="{C7DA41DA-E071-A846-915C-1C1430C38BA0}" srcOrd="0" destOrd="0" parTransId="{991AA8BA-D669-F946-8C07-45E6B3AD76F6}" sibTransId="{DDE82CA4-51A6-FE48-BD36-98E00575D694}"/>
    <dgm:cxn modelId="{3318E46A-B18E-A741-80DA-267A34B2DAE9}" type="presOf" srcId="{BD46DC0E-30F9-6B4C-B933-1684A2C27ACB}" destId="{32E13478-0D4F-A64A-849D-F3C2E79E9525}" srcOrd="0" destOrd="0" presId="urn:microsoft.com/office/officeart/2005/8/layout/cycle4"/>
    <dgm:cxn modelId="{21DD656C-9953-0240-B997-457AE762C58E}" type="presOf" srcId="{7F3016E3-0D92-0044-A01C-41B9B0DA0877}" destId="{4A6AD620-C737-104F-91D2-DFFB27C8666F}" srcOrd="0" destOrd="0" presId="urn:microsoft.com/office/officeart/2005/8/layout/cycle4"/>
    <dgm:cxn modelId="{CE73EB6E-80A4-D74D-B01B-EBCD25914CDA}" srcId="{BD46DC0E-30F9-6B4C-B933-1684A2C27ACB}" destId="{7AA8C1BF-7E25-4344-A304-47B0C21F492A}" srcOrd="2" destOrd="0" parTransId="{04CDC702-E62C-274B-B9A2-164FD26AD8B9}" sibTransId="{3151F709-2BD4-5642-9770-193BB02DD3BC}"/>
    <dgm:cxn modelId="{E2120A79-D01D-A341-AABD-8B512D669666}" type="presOf" srcId="{7F3016E3-0D92-0044-A01C-41B9B0DA0877}" destId="{3D698358-A29C-C543-A8DF-CFED4D51BBA1}" srcOrd="1" destOrd="0" presId="urn:microsoft.com/office/officeart/2005/8/layout/cycle4"/>
    <dgm:cxn modelId="{8F59DE7F-FB4D-9B48-B4BC-33AF1FF3313F}" type="presOf" srcId="{1D2224A6-C839-FB41-97CD-86A80986B4C2}" destId="{E872E985-4A9A-644C-A3A0-500AED52C9A7}" srcOrd="0" destOrd="0" presId="urn:microsoft.com/office/officeart/2005/8/layout/cycle4"/>
    <dgm:cxn modelId="{8E2A3089-7FA7-054D-8EC4-155DE8BA058B}" type="presOf" srcId="{514FD7E4-BFDD-3447-B2C8-573C71416E34}" destId="{0DD6D0C0-E6A0-5047-9F23-33B1404F398F}" srcOrd="0" destOrd="0" presId="urn:microsoft.com/office/officeart/2005/8/layout/cycle4"/>
    <dgm:cxn modelId="{8ED6DA8E-3606-B743-A832-75731BBA7D57}" type="presOf" srcId="{1D03F518-9C29-6746-9F3B-00CFAC538640}" destId="{3D698358-A29C-C543-A8DF-CFED4D51BBA1}" srcOrd="1" destOrd="1" presId="urn:microsoft.com/office/officeart/2005/8/layout/cycle4"/>
    <dgm:cxn modelId="{BE17798F-CF90-654C-B88C-1042F993AFD5}" type="presOf" srcId="{C893F431-1567-5D49-A2DF-1D738A2CC527}" destId="{99E0D73C-D375-E44D-996E-F40FF1349B32}" srcOrd="1" destOrd="2" presId="urn:microsoft.com/office/officeart/2005/8/layout/cycle4"/>
    <dgm:cxn modelId="{94D10394-61A3-8A46-8BAE-81210EC5302D}" srcId="{C4D908E6-CBF8-164D-9DA7-FA62D8CCD2DA}" destId="{C893F431-1567-5D49-A2DF-1D738A2CC527}" srcOrd="2" destOrd="0" parTransId="{DA30A303-79B8-A641-853B-265201E23EB4}" sibTransId="{CB0E6ED0-7D9A-A646-8E23-27D57323E911}"/>
    <dgm:cxn modelId="{83255094-8A88-2D46-8A18-F221DC26B191}" srcId="{514FD7E4-BFDD-3447-B2C8-573C71416E34}" destId="{A5A70B01-92E4-104C-9369-D61D4FB2B2F1}" srcOrd="1" destOrd="0" parTransId="{63613045-A7B9-C441-B12D-F055F6AF675C}" sibTransId="{FC8491AD-96DC-6C4B-9415-7DAE253F3AF5}"/>
    <dgm:cxn modelId="{8F14F99B-AD13-BB48-81CC-C548F1ADCABE}" type="presOf" srcId="{7AA8C1BF-7E25-4344-A304-47B0C21F492A}" destId="{1CB5CF30-3BA4-6B4B-8BD1-AC4CEA1C5B4F}" srcOrd="1" destOrd="2" presId="urn:microsoft.com/office/officeart/2005/8/layout/cycle4"/>
    <dgm:cxn modelId="{A2B717A3-C522-C340-BCD0-7F8681970A2B}" type="presOf" srcId="{7AA8C1BF-7E25-4344-A304-47B0C21F492A}" destId="{A14CE43F-FDEC-1B46-A17C-74F3F1AA6B64}" srcOrd="0" destOrd="2" presId="urn:microsoft.com/office/officeart/2005/8/layout/cycle4"/>
    <dgm:cxn modelId="{FC0710AB-3E45-3A4C-9B1E-1D3CE028A620}" type="presOf" srcId="{A5A70B01-92E4-104C-9369-D61D4FB2B2F1}" destId="{2A7D9C58-F567-724E-B8FA-4F5BA8926CD0}" srcOrd="0" destOrd="0" presId="urn:microsoft.com/office/officeart/2005/8/layout/cycle4"/>
    <dgm:cxn modelId="{B65E70AD-C448-1544-BF66-4567ACCEE85D}" type="presOf" srcId="{9855434E-EB89-3341-9CF2-93A80FE60C3A}" destId="{59848EBB-8367-F848-A17F-058C9345D895}" srcOrd="1" destOrd="2" presId="urn:microsoft.com/office/officeart/2005/8/layout/cycle4"/>
    <dgm:cxn modelId="{A846A7AD-3FDF-5446-B962-3AA4EDD9C509}" type="presOf" srcId="{ADA211D5-5B06-BD47-ABBB-029078113698}" destId="{4A6AD620-C737-104F-91D2-DFFB27C8666F}" srcOrd="0" destOrd="2" presId="urn:microsoft.com/office/officeart/2005/8/layout/cycle4"/>
    <dgm:cxn modelId="{24F3B7AF-79CC-0043-B73D-49C0098CDF67}" type="presOf" srcId="{817C782C-F6A0-1543-A6C5-0E06212D4E62}" destId="{A14CE43F-FDEC-1B46-A17C-74F3F1AA6B64}" srcOrd="0" destOrd="1" presId="urn:microsoft.com/office/officeart/2005/8/layout/cycle4"/>
    <dgm:cxn modelId="{AB6747BB-90D8-224F-A851-A8E52BCBA1DE}" srcId="{C4D908E6-CBF8-164D-9DA7-FA62D8CCD2DA}" destId="{1D2224A6-C839-FB41-97CD-86A80986B4C2}" srcOrd="0" destOrd="0" parTransId="{B53C85C4-A348-AB4A-BF47-EA458545E720}" sibTransId="{7C00729A-DC88-5D4C-9014-D3B1DAE05F39}"/>
    <dgm:cxn modelId="{832020BD-FE34-D348-B48E-A3C7D51B7EB6}" type="presOf" srcId="{C7DA41DA-E071-A846-915C-1C1430C38BA0}" destId="{1CB5CF30-3BA4-6B4B-8BD1-AC4CEA1C5B4F}" srcOrd="1" destOrd="0" presId="urn:microsoft.com/office/officeart/2005/8/layout/cycle4"/>
    <dgm:cxn modelId="{B3885BC4-2FF5-2B40-945A-1CE9D6F18FDB}" srcId="{514FD7E4-BFDD-3447-B2C8-573C71416E34}" destId="{BD46DC0E-30F9-6B4C-B933-1684A2C27ACB}" srcOrd="2" destOrd="0" parTransId="{E72AFD46-3F9D-BD4F-86FB-E418BF0AF035}" sibTransId="{B13586B6-0E6A-5548-9ABD-3291E2B81B87}"/>
    <dgm:cxn modelId="{B28693CE-AD0A-C64D-BD6C-65759CE41247}" type="presOf" srcId="{5EE33126-36BD-6645-8FF3-3E62BD9EEDA4}" destId="{59848EBB-8367-F848-A17F-058C9345D895}" srcOrd="1" destOrd="0" presId="urn:microsoft.com/office/officeart/2005/8/layout/cycle4"/>
    <dgm:cxn modelId="{48E1E2DF-97A3-A64A-ADAC-485BB4DED8BB}" srcId="{A5A70B01-92E4-104C-9369-D61D4FB2B2F1}" destId="{7F3016E3-0D92-0044-A01C-41B9B0DA0877}" srcOrd="0" destOrd="0" parTransId="{4EAB3B29-873D-E948-A714-60ECA289E663}" sibTransId="{57C8CDA4-851F-DF4B-8729-A9791A959FBB}"/>
    <dgm:cxn modelId="{9639EBE0-9163-0A44-958A-E8387A8167DB}" type="presOf" srcId="{ADA211D5-5B06-BD47-ABBB-029078113698}" destId="{3D698358-A29C-C543-A8DF-CFED4D51BBA1}" srcOrd="1" destOrd="2" presId="urn:microsoft.com/office/officeart/2005/8/layout/cycle4"/>
    <dgm:cxn modelId="{DFF430F6-F251-A74F-A83F-572FC83CDAC4}" type="presOf" srcId="{DEE7D984-37E8-544F-B661-1D18F9C095FD}" destId="{99E0D73C-D375-E44D-996E-F40FF1349B32}" srcOrd="1" destOrd="1" presId="urn:microsoft.com/office/officeart/2005/8/layout/cycle4"/>
    <dgm:cxn modelId="{EFBA86F6-CFEA-6D47-AF57-AE25A2FAE54D}" type="presOf" srcId="{C893F431-1567-5D49-A2DF-1D738A2CC527}" destId="{E872E985-4A9A-644C-A3A0-500AED52C9A7}" srcOrd="0" destOrd="2" presId="urn:microsoft.com/office/officeart/2005/8/layout/cycle4"/>
    <dgm:cxn modelId="{E72145FA-538C-DE41-BAC5-068EFD4F246F}" srcId="{5B174F06-9250-FB4C-AAA3-DE85ACE4B15E}" destId="{9855434E-EB89-3341-9CF2-93A80FE60C3A}" srcOrd="2" destOrd="0" parTransId="{4CB7C25B-33DE-C34D-AA93-4A403C286E66}" sibTransId="{C0CD314F-7AB0-9E45-A889-429BFD576FE1}"/>
    <dgm:cxn modelId="{8C447AFE-966F-2742-96F6-C6BA5C648F35}" type="presOf" srcId="{C7DA41DA-E071-A846-915C-1C1430C38BA0}" destId="{A14CE43F-FDEC-1B46-A17C-74F3F1AA6B64}" srcOrd="0" destOrd="0" presId="urn:microsoft.com/office/officeart/2005/8/layout/cycle4"/>
    <dgm:cxn modelId="{70A25677-3F62-7B43-9D21-D93D2E2AE5A6}" type="presParOf" srcId="{0DD6D0C0-E6A0-5047-9F23-33B1404F398F}" destId="{0428BB62-0C63-9542-97E1-CFCB80F8285F}" srcOrd="0" destOrd="0" presId="urn:microsoft.com/office/officeart/2005/8/layout/cycle4"/>
    <dgm:cxn modelId="{A6CA0514-FFBA-2948-ACB6-8060B576DB1F}" type="presParOf" srcId="{0428BB62-0C63-9542-97E1-CFCB80F8285F}" destId="{83E5ABAD-1931-5E40-AC4C-02503F5D18DB}" srcOrd="0" destOrd="0" presId="urn:microsoft.com/office/officeart/2005/8/layout/cycle4"/>
    <dgm:cxn modelId="{CDC328F7-A1E6-D143-9DC8-310E37BF1B5C}" type="presParOf" srcId="{83E5ABAD-1931-5E40-AC4C-02503F5D18DB}" destId="{E872E985-4A9A-644C-A3A0-500AED52C9A7}" srcOrd="0" destOrd="0" presId="urn:microsoft.com/office/officeart/2005/8/layout/cycle4"/>
    <dgm:cxn modelId="{5E091342-6A3E-3646-BEF7-0ACC77A4D687}" type="presParOf" srcId="{83E5ABAD-1931-5E40-AC4C-02503F5D18DB}" destId="{99E0D73C-D375-E44D-996E-F40FF1349B32}" srcOrd="1" destOrd="0" presId="urn:microsoft.com/office/officeart/2005/8/layout/cycle4"/>
    <dgm:cxn modelId="{9B3FF863-2F56-684D-A3A6-7BEE93303F0A}" type="presParOf" srcId="{0428BB62-0C63-9542-97E1-CFCB80F8285F}" destId="{3AB1B6C7-D9EB-804B-B427-063FEFC93BCC}" srcOrd="1" destOrd="0" presId="urn:microsoft.com/office/officeart/2005/8/layout/cycle4"/>
    <dgm:cxn modelId="{D6931CC5-BF31-9643-89C9-658060DD0E23}" type="presParOf" srcId="{3AB1B6C7-D9EB-804B-B427-063FEFC93BCC}" destId="{4A6AD620-C737-104F-91D2-DFFB27C8666F}" srcOrd="0" destOrd="0" presId="urn:microsoft.com/office/officeart/2005/8/layout/cycle4"/>
    <dgm:cxn modelId="{F4C3EF05-5F6D-4448-AE4F-3176A64489AF}" type="presParOf" srcId="{3AB1B6C7-D9EB-804B-B427-063FEFC93BCC}" destId="{3D698358-A29C-C543-A8DF-CFED4D51BBA1}" srcOrd="1" destOrd="0" presId="urn:microsoft.com/office/officeart/2005/8/layout/cycle4"/>
    <dgm:cxn modelId="{A8303CB1-1A9F-824E-9622-C9A51A4F3B8F}" type="presParOf" srcId="{0428BB62-0C63-9542-97E1-CFCB80F8285F}" destId="{CF19D92C-7B92-BD4D-9FAA-207E8839F333}" srcOrd="2" destOrd="0" presId="urn:microsoft.com/office/officeart/2005/8/layout/cycle4"/>
    <dgm:cxn modelId="{64D7AEC5-4F60-7749-8B79-A60D9D16AD83}" type="presParOf" srcId="{CF19D92C-7B92-BD4D-9FAA-207E8839F333}" destId="{A14CE43F-FDEC-1B46-A17C-74F3F1AA6B64}" srcOrd="0" destOrd="0" presId="urn:microsoft.com/office/officeart/2005/8/layout/cycle4"/>
    <dgm:cxn modelId="{7DD5A6D1-495F-4F4E-991C-BAB8F0F91A42}" type="presParOf" srcId="{CF19D92C-7B92-BD4D-9FAA-207E8839F333}" destId="{1CB5CF30-3BA4-6B4B-8BD1-AC4CEA1C5B4F}" srcOrd="1" destOrd="0" presId="urn:microsoft.com/office/officeart/2005/8/layout/cycle4"/>
    <dgm:cxn modelId="{09E9F1DD-B9EE-E94B-9BA4-BB5920019035}" type="presParOf" srcId="{0428BB62-0C63-9542-97E1-CFCB80F8285F}" destId="{BA078761-BAF0-DC42-B0B3-C718FEE222E7}" srcOrd="3" destOrd="0" presId="urn:microsoft.com/office/officeart/2005/8/layout/cycle4"/>
    <dgm:cxn modelId="{5E960848-4B15-0B4A-BD8A-9FA82FC465C3}" type="presParOf" srcId="{BA078761-BAF0-DC42-B0B3-C718FEE222E7}" destId="{42A6D493-E3B4-AE4F-86BA-D0BA6DB1BB0E}" srcOrd="0" destOrd="0" presId="urn:microsoft.com/office/officeart/2005/8/layout/cycle4"/>
    <dgm:cxn modelId="{ABBEBB31-9DDD-BB47-890F-F7726C9E6AB6}" type="presParOf" srcId="{BA078761-BAF0-DC42-B0B3-C718FEE222E7}" destId="{59848EBB-8367-F848-A17F-058C9345D895}" srcOrd="1" destOrd="0" presId="urn:microsoft.com/office/officeart/2005/8/layout/cycle4"/>
    <dgm:cxn modelId="{3E7AA29C-0605-B841-BC2E-C1D8CC7ADDC9}" type="presParOf" srcId="{0428BB62-0C63-9542-97E1-CFCB80F8285F}" destId="{7261AE8A-0260-2A4E-9B0B-4BDADDD65928}" srcOrd="4" destOrd="0" presId="urn:microsoft.com/office/officeart/2005/8/layout/cycle4"/>
    <dgm:cxn modelId="{CC996978-FD8C-9E4E-8F13-0F903FD5EB0E}" type="presParOf" srcId="{0DD6D0C0-E6A0-5047-9F23-33B1404F398F}" destId="{F3CC4C9C-3490-DC46-AF4A-928F0263C2D7}" srcOrd="1" destOrd="0" presId="urn:microsoft.com/office/officeart/2005/8/layout/cycle4"/>
    <dgm:cxn modelId="{C2A89DC8-3416-CC42-8FD1-9B7AAC5C0007}" type="presParOf" srcId="{F3CC4C9C-3490-DC46-AF4A-928F0263C2D7}" destId="{BD1E9423-F61D-F444-9FBD-4034DEB08913}" srcOrd="0" destOrd="0" presId="urn:microsoft.com/office/officeart/2005/8/layout/cycle4"/>
    <dgm:cxn modelId="{3FACD02D-5626-C64E-A002-36CDC4C9465B}" type="presParOf" srcId="{F3CC4C9C-3490-DC46-AF4A-928F0263C2D7}" destId="{2A7D9C58-F567-724E-B8FA-4F5BA8926CD0}" srcOrd="1" destOrd="0" presId="urn:microsoft.com/office/officeart/2005/8/layout/cycle4"/>
    <dgm:cxn modelId="{1A016E10-C5CF-1143-86D6-F30EDFF3B905}" type="presParOf" srcId="{F3CC4C9C-3490-DC46-AF4A-928F0263C2D7}" destId="{32E13478-0D4F-A64A-849D-F3C2E79E9525}" srcOrd="2" destOrd="0" presId="urn:microsoft.com/office/officeart/2005/8/layout/cycle4"/>
    <dgm:cxn modelId="{EE4B1095-3C6B-234F-BD7D-D87D0794676F}" type="presParOf" srcId="{F3CC4C9C-3490-DC46-AF4A-928F0263C2D7}" destId="{F7252F77-3CA3-4640-9B82-C715CFD53549}" srcOrd="3" destOrd="0" presId="urn:microsoft.com/office/officeart/2005/8/layout/cycle4"/>
    <dgm:cxn modelId="{8F50A440-1110-CE46-B70F-9FC5B3B55233}" type="presParOf" srcId="{F3CC4C9C-3490-DC46-AF4A-928F0263C2D7}" destId="{114A612D-A0CA-194C-BEEE-541D557594B0}" srcOrd="4" destOrd="0" presId="urn:microsoft.com/office/officeart/2005/8/layout/cycle4"/>
    <dgm:cxn modelId="{BCB3DEDF-5282-3B43-AFAC-49AAF6EFF4D8}" type="presParOf" srcId="{0DD6D0C0-E6A0-5047-9F23-33B1404F398F}" destId="{37D3C9CF-E73F-B74F-8BC0-8F2D6E3DE82F}" srcOrd="2" destOrd="0" presId="urn:microsoft.com/office/officeart/2005/8/layout/cycle4"/>
    <dgm:cxn modelId="{8DC86235-1ADE-DD4F-A346-CB9ACA95E185}" type="presParOf" srcId="{0DD6D0C0-E6A0-5047-9F23-33B1404F398F}" destId="{BB1A5AFA-6CBF-0749-A190-9E8542AD7EF4}" srcOrd="3" destOrd="0" presId="urn:microsoft.com/office/officeart/2005/8/layout/cycle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503137" cy="4233182"/>
        <a:chOff x="0" y="0"/>
        <a:chExt cx="5503137" cy="4233182"/>
      </a:xfrm>
    </dsp:grpSpPr>
    <dsp:sp modelId="{E872E985-4A9A-644C-A3A0-500AED52C9A7}">
      <dsp:nvSpPr>
        <dsp:cNvPr id="3" name="圆角矩形 2"/>
        <dsp:cNvSpPr/>
      </dsp:nvSpPr>
      <dsp:spPr bwMode="white">
        <a:xfrm>
          <a:off x="429934" y="-26296"/>
          <a:ext cx="2027359" cy="1314582"/>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产品优化</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活动优化</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流程优化</a:t>
          </a:r>
          <a:endParaRPr>
            <a:solidFill>
              <a:schemeClr val="dk1"/>
            </a:solidFill>
          </a:endParaRPr>
        </a:p>
      </dsp:txBody>
      <dsp:txXfrm>
        <a:off x="429934" y="-26296"/>
        <a:ext cx="2027359" cy="1314582"/>
      </dsp:txXfrm>
    </dsp:sp>
    <dsp:sp modelId="{4A6AD620-C737-104F-91D2-DFFB27C8666F}">
      <dsp:nvSpPr>
        <dsp:cNvPr id="4" name="圆角矩形 3"/>
        <dsp:cNvSpPr/>
      </dsp:nvSpPr>
      <dsp:spPr bwMode="white">
        <a:xfrm>
          <a:off x="3531953" y="-26296"/>
          <a:ext cx="2438913" cy="1314582"/>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获客落地页</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广告素材</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应用商店详情</a:t>
          </a:r>
          <a:endParaRPr>
            <a:solidFill>
              <a:schemeClr val="dk1"/>
            </a:solidFill>
          </a:endParaRPr>
        </a:p>
      </dsp:txBody>
      <dsp:txXfrm>
        <a:off x="3531953" y="-26296"/>
        <a:ext cx="2438913" cy="1314582"/>
      </dsp:txXfrm>
    </dsp:sp>
    <dsp:sp modelId="{A14CE43F-FDEC-1B46-A17C-74F3F1AA6B64}">
      <dsp:nvSpPr>
        <dsp:cNvPr id="5" name="圆角矩形 4"/>
        <dsp:cNvSpPr/>
      </dsp:nvSpPr>
      <dsp:spPr bwMode="white">
        <a:xfrm>
          <a:off x="4028352" y="2356844"/>
          <a:ext cx="2027359" cy="1484952"/>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色彩</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布局、大小</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位置</a:t>
          </a:r>
          <a:endParaRPr>
            <a:solidFill>
              <a:schemeClr val="dk1"/>
            </a:solidFill>
          </a:endParaRPr>
        </a:p>
      </dsp:txBody>
      <dsp:txXfrm>
        <a:off x="4028352" y="2356844"/>
        <a:ext cx="2027359" cy="1484952"/>
      </dsp:txXfrm>
    </dsp:sp>
    <dsp:sp modelId="{42A6D493-E3B4-AE4F-86BA-D0BA6DB1BB0E}">
      <dsp:nvSpPr>
        <dsp:cNvPr id="6" name="圆角矩形 5"/>
        <dsp:cNvSpPr/>
      </dsp:nvSpPr>
      <dsp:spPr bwMode="white">
        <a:xfrm>
          <a:off x="388110" y="2212766"/>
          <a:ext cx="2027359" cy="166999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推荐算法</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广告算法</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千人千面</a:t>
          </a:r>
          <a:endParaRPr>
            <a:solidFill>
              <a:schemeClr val="dk1"/>
            </a:solidFill>
          </a:endParaRPr>
        </a:p>
      </dsp:txBody>
      <dsp:txXfrm>
        <a:off x="388110" y="2212766"/>
        <a:ext cx="2027359" cy="1669993"/>
      </dsp:txXfrm>
    </dsp:sp>
    <dsp:sp modelId="{BD1E9423-F61D-F444-9FBD-4034DEB08913}">
      <dsp:nvSpPr>
        <dsp:cNvPr id="7" name="饼形 6"/>
        <dsp:cNvSpPr/>
      </dsp:nvSpPr>
      <dsp:spPr bwMode="white">
        <a:xfrm>
          <a:off x="1382343" y="298534"/>
          <a:ext cx="1777017" cy="1777017"/>
        </a:xfrm>
        <a:prstGeom prst="pieWedge">
          <a:avLst/>
        </a:prstGeom>
      </dsp:spPr>
      <dsp:style>
        <a:lnRef idx="2">
          <a:schemeClr val="lt1"/>
        </a:lnRef>
        <a:fillRef idx="1">
          <a:schemeClr val="accent1"/>
        </a:fillRef>
        <a:effectRef idx="0">
          <a:scrgbClr r="0" g="0" b="0"/>
        </a:effectRef>
        <a:fontRef idx="minor">
          <a:schemeClr val="lt1"/>
        </a:fontRef>
      </dsp:style>
      <dsp:txBody>
        <a:bodyPr lIns="192024" tIns="192024" rIns="192024" bIns="19202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a:latin typeface="微软雅黑" panose="020B0503020204020204" pitchFamily="34" charset="-122"/>
              <a:ea typeface="微软雅黑" panose="020B0503020204020204" pitchFamily="34" charset="-122"/>
            </a:rPr>
            <a:t>App</a:t>
          </a:r>
          <a:endParaRPr lang="zh-CN" altLang="en-US" dirty="0">
            <a:latin typeface="微软雅黑" panose="020B0503020204020204" pitchFamily="34" charset="-122"/>
            <a:ea typeface="微软雅黑" panose="020B0503020204020204" pitchFamily="34" charset="-122"/>
          </a:endParaRPr>
        </a:p>
      </dsp:txBody>
      <dsp:txXfrm>
        <a:off x="1382343" y="298534"/>
        <a:ext cx="1777017" cy="1777017"/>
      </dsp:txXfrm>
    </dsp:sp>
    <dsp:sp modelId="{2A7D9C58-F567-724E-B8FA-4F5BA8926CD0}">
      <dsp:nvSpPr>
        <dsp:cNvPr id="8" name="饼形 7"/>
        <dsp:cNvSpPr/>
      </dsp:nvSpPr>
      <dsp:spPr bwMode="white">
        <a:xfrm rot="5400000">
          <a:off x="3200408" y="339583"/>
          <a:ext cx="1777017" cy="1777017"/>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92024" tIns="192024" rIns="192024" bIns="19202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dirty="0">
              <a:latin typeface="微软雅黑" panose="020B0503020204020204" pitchFamily="34" charset="-122"/>
              <a:ea typeface="微软雅黑" panose="020B0503020204020204" pitchFamily="34" charset="-122"/>
            </a:rPr>
            <a:t>落地页</a:t>
          </a:r>
        </a:p>
      </dsp:txBody>
      <dsp:txXfrm rot="5400000">
        <a:off x="3200408" y="339583"/>
        <a:ext cx="1777017" cy="1777017"/>
      </dsp:txXfrm>
    </dsp:sp>
    <dsp:sp modelId="{32E13478-0D4F-A64A-849D-F3C2E79E9525}">
      <dsp:nvSpPr>
        <dsp:cNvPr id="9" name="饼形 8"/>
        <dsp:cNvSpPr/>
      </dsp:nvSpPr>
      <dsp:spPr bwMode="white">
        <a:xfrm rot="10800000">
          <a:off x="3241440" y="2157631"/>
          <a:ext cx="1777017" cy="1777017"/>
        </a:xfrm>
        <a:prstGeom prst="pieWedge">
          <a:avLst/>
        </a:prstGeom>
      </dsp:spPr>
      <dsp:style>
        <a:lnRef idx="2">
          <a:schemeClr val="lt1"/>
        </a:lnRef>
        <a:fillRef idx="1">
          <a:schemeClr val="accent1"/>
        </a:fillRef>
        <a:effectRef idx="0">
          <a:scrgbClr r="0" g="0" b="0"/>
        </a:effectRef>
        <a:fontRef idx="minor">
          <a:schemeClr val="lt1"/>
        </a:fontRef>
      </dsp:style>
      <dsp:txBody>
        <a:bodyPr rot="10800000" lIns="192024" tIns="192024" rIns="192024" bIns="19202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设计</a:t>
          </a:r>
        </a:p>
      </dsp:txBody>
      <dsp:txXfrm rot="10800000">
        <a:off x="3241440" y="2157631"/>
        <a:ext cx="1777017" cy="1777017"/>
      </dsp:txXfrm>
    </dsp:sp>
    <dsp:sp modelId="{F7252F77-3CA3-4640-9B82-C715CFD53549}">
      <dsp:nvSpPr>
        <dsp:cNvPr id="10" name="饼形 9"/>
        <dsp:cNvSpPr/>
      </dsp:nvSpPr>
      <dsp:spPr bwMode="white">
        <a:xfrm rot="16200000">
          <a:off x="1382343" y="2157631"/>
          <a:ext cx="1777017" cy="1777017"/>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92024" tIns="192024" rIns="192024" bIns="19202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算法</a:t>
          </a:r>
        </a:p>
      </dsp:txBody>
      <dsp:txXfrm rot="16200000">
        <a:off x="1382343" y="2157631"/>
        <a:ext cx="1777017" cy="1777017"/>
      </dsp:txXfrm>
    </dsp:sp>
    <dsp:sp modelId="{37D3C9CF-E73F-B74F-8BC0-8F2D6E3DE82F}">
      <dsp:nvSpPr>
        <dsp:cNvPr id="11" name="环形箭头 10"/>
        <dsp:cNvSpPr/>
      </dsp:nvSpPr>
      <dsp:spPr bwMode="white">
        <a:xfrm>
          <a:off x="2893629" y="1747234"/>
          <a:ext cx="613543" cy="533516"/>
        </a:xfrm>
        <a:prstGeom prst="circularArrow">
          <a:avLst/>
        </a:prstGeom>
      </dsp:spPr>
      <dsp:style>
        <a:lnRef idx="2">
          <a:schemeClr val="lt1"/>
        </a:lnRef>
        <a:fillRef idx="1">
          <a:schemeClr val="accent1">
            <a:tint val="60000"/>
          </a:schemeClr>
        </a:fillRef>
        <a:effectRef idx="0">
          <a:scrgbClr r="0" g="0" b="0"/>
        </a:effectRef>
        <a:fontRef idx="minor"/>
      </dsp:style>
      <dsp:txXfrm>
        <a:off x="2893629" y="1747234"/>
        <a:ext cx="613543" cy="533516"/>
      </dsp:txXfrm>
    </dsp:sp>
    <dsp:sp modelId="{BB1A5AFA-6CBF-0749-A190-9E8542AD7EF4}">
      <dsp:nvSpPr>
        <dsp:cNvPr id="12" name="环形箭头 11"/>
        <dsp:cNvSpPr/>
      </dsp:nvSpPr>
      <dsp:spPr bwMode="white">
        <a:xfrm rot="10800000">
          <a:off x="2893629" y="1952432"/>
          <a:ext cx="613543" cy="533516"/>
        </a:xfrm>
        <a:prstGeom prst="circularArrow">
          <a:avLst/>
        </a:prstGeom>
      </dsp:spPr>
      <dsp:style>
        <a:lnRef idx="2">
          <a:schemeClr val="lt1"/>
        </a:lnRef>
        <a:fillRef idx="1">
          <a:schemeClr val="accent1">
            <a:tint val="60000"/>
          </a:schemeClr>
        </a:fillRef>
        <a:effectRef idx="0">
          <a:scrgbClr r="0" g="0" b="0"/>
        </a:effectRef>
        <a:fontRef idx="minor"/>
      </dsp:style>
      <dsp:txXfrm rot="10800000">
        <a:off x="2893629" y="1952432"/>
        <a:ext cx="613543" cy="533516"/>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7" Type="http://schemas.openxmlformats.org/officeDocument/2006/relationships/hyperlink" Target="https://jmeter.apache.org/usermanual/component_reference.html#XPath_Extractor" TargetMode="External"/><Relationship Id="rId6" Type="http://schemas.openxmlformats.org/officeDocument/2006/relationships/hyperlink" Target="https://jmeter.apache.org/usermanual/component_reference.html#JSON_Extractor" TargetMode="External"/><Relationship Id="rId5" Type="http://schemas.openxmlformats.org/officeDocument/2006/relationships/hyperlink" Target="https://jmeter.apache.org/usermanual/component_reference.html#CSS/JQuery_Extractor" TargetMode="External"/><Relationship Id="rId4" Type="http://schemas.openxmlformats.org/officeDocument/2006/relationships/hyperlink" Target="https://jmeter.apache.org/usermanual/generating-dashboard.html" TargetMode="External"/><Relationship Id="rId3" Type="http://schemas.openxmlformats.org/officeDocument/2006/relationships/hyperlink" Target="https://jmeter.apache.org/usermanual/get-started.html#non_gui" TargetMode="External"/><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7" Type="http://schemas.openxmlformats.org/officeDocument/2006/relationships/hyperlink" Target="http://cn.bing.com/dict/search?q=helplessness&amp;FORM=BDVSP6&amp;mkt=zh-cn" TargetMode="External"/><Relationship Id="rId6" Type="http://schemas.openxmlformats.org/officeDocument/2006/relationships/hyperlink" Target="http://cn.bing.com/dict/search?q=defencelessness&amp;FORM=BDVSP6&amp;mkt=zh-cn" TargetMode="External"/><Relationship Id="rId5" Type="http://schemas.openxmlformats.org/officeDocument/2006/relationships/hyperlink" Target="http://cn.bing.com/dict/search?q=defenselessness&amp;FORM=BDVSP6&amp;mkt=zh-cn" TargetMode="External"/><Relationship Id="rId4" Type="http://schemas.openxmlformats.org/officeDocument/2006/relationships/hyperlink" Target="http://cn.bing.com/dict/search?q=weakness&amp;FORM=BDVSP6&amp;mkt=zh-cn" TargetMode="External"/><Relationship Id="rId3" Type="http://schemas.openxmlformats.org/officeDocument/2006/relationships/hyperlink" Target="http://cn.bing.com/dict/search?q=susceptibility&amp;FORM=BDVSP6&amp;mkt=zh-cn"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7" Type="http://schemas.openxmlformats.org/officeDocument/2006/relationships/hyperlink" Target="http://baike.baidu.com/view/87697.htm" TargetMode="External"/><Relationship Id="rId6" Type="http://schemas.openxmlformats.org/officeDocument/2006/relationships/hyperlink" Target="http://baike.baidu.com/view/6159.htm" TargetMode="External"/><Relationship Id="rId5" Type="http://schemas.openxmlformats.org/officeDocument/2006/relationships/hyperlink" Target="http://baike.baidu.com/view/1507129.htm" TargetMode="External"/><Relationship Id="rId4" Type="http://schemas.openxmlformats.org/officeDocument/2006/relationships/hyperlink" Target="http://baike.baidu.com/view/1960.htm" TargetMode="External"/><Relationship Id="rId3" Type="http://schemas.openxmlformats.org/officeDocument/2006/relationships/hyperlink" Target="http://baike.baidu.com/view/36638.htm" TargetMode="External"/><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aike.baidu.com/view/25377.htm"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5" Type="http://schemas.openxmlformats.org/officeDocument/2006/relationships/hyperlink" Target="http://msdn.microsoft.com/en-us/library/ms178581(v=vs.100).aspx" TargetMode="External"/><Relationship Id="rId4" Type="http://schemas.openxmlformats.org/officeDocument/2006/relationships/hyperlink" Target="http://msdn.microsoft.com/en-us/library/ms178329.aspx" TargetMode="External"/><Relationship Id="rId3" Type="http://schemas.openxmlformats.org/officeDocument/2006/relationships/hyperlink" Target="http://baike.baidu.com/view/7167245.htm" TargetMode="External"/><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owasp.org/index.php/Authentication_Cheat_Sheet" TargetMode="External"/><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example.com/app/admin_getappInfo" TargetMode="External"/><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8.xml.rels><?xml version="1.0" encoding="UTF-8" standalone="yes"?>
<Relationships xmlns="http://schemas.openxmlformats.org/package/2006/relationships"><Relationship Id="rId4" Type="http://schemas.openxmlformats.org/officeDocument/2006/relationships/hyperlink" Target="https://blog.csdn.net/dev_csdn/article/details/79033972" TargetMode="External"/><Relationship Id="rId3" Type="http://schemas.openxmlformats.org/officeDocument/2006/relationships/hyperlink" Target="https://www.cnblogs.com/nww57/p/4990969.html"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err="1"/>
              <a:t>jmeter</a:t>
            </a:r>
            <a:r>
              <a:rPr lang="en-GB" altLang="zh-CN" dirty="0"/>
              <a:t> -n -t </a:t>
            </a:r>
            <a:r>
              <a:rPr lang="en-GB" altLang="zh-CN" dirty="0" err="1"/>
              <a:t>testplan.jmx</a:t>
            </a:r>
            <a:r>
              <a:rPr lang="en-GB" altLang="zh-CN" dirty="0"/>
              <a:t> -r [-</a:t>
            </a:r>
            <a:r>
              <a:rPr lang="en-GB" altLang="zh-CN" dirty="0" err="1"/>
              <a:t>Gprop</a:t>
            </a:r>
            <a:r>
              <a:rPr lang="en-GB" altLang="zh-CN" dirty="0"/>
              <a:t>=</a:t>
            </a:r>
            <a:r>
              <a:rPr lang="en-GB" altLang="zh-CN" dirty="0" err="1"/>
              <a:t>val</a:t>
            </a:r>
            <a:r>
              <a:rPr lang="en-GB" altLang="zh-CN" dirty="0"/>
              <a:t>] [-</a:t>
            </a:r>
            <a:r>
              <a:rPr lang="en-GB" altLang="zh-CN" dirty="0" err="1"/>
              <a:t>Gglobal.properties</a:t>
            </a:r>
            <a:r>
              <a:rPr lang="en-GB" altLang="zh-CN" dirty="0"/>
              <a:t>] [-X]</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914" name="Rectangle 2"/>
          <p:cNvSpPr>
            <a:spLocks noGrp="1" noRot="1" noChangeAspect="1" noChangeArrowheads="1" noTextEdit="1"/>
          </p:cNvSpPr>
          <p:nvPr>
            <p:ph type="sldImg"/>
          </p:nvPr>
        </p:nvSpPr>
        <p:spPr>
          <a:xfrm>
            <a:off x="-274638" y="406400"/>
            <a:ext cx="7407276" cy="4167188"/>
          </a:xfrm>
        </p:spPr>
      </p:sp>
      <p:sp>
        <p:nvSpPr>
          <p:cNvPr id="208691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r>
              <a:rPr lang="en-GB" altLang="zh-CN" dirty="0"/>
              <a:t>https://</a:t>
            </a:r>
            <a:r>
              <a:rPr lang="en-GB" altLang="zh-CN" dirty="0" err="1"/>
              <a:t>sso.eolink.com</a:t>
            </a:r>
            <a:r>
              <a:rPr lang="en-GB" altLang="zh-CN" dirty="0"/>
              <a:t>/</a:t>
            </a:r>
            <a:endParaRPr lang="en-GB" altLang="zh-CN" dirty="0"/>
          </a:p>
          <a:p>
            <a:pPr algn="l">
              <a:lnSpc>
                <a:spcPct val="150000"/>
              </a:lnSpc>
              <a:buFont typeface="Arial" panose="020B0604020202020204" pitchFamily="34" charset="0"/>
              <a:buChar char="•"/>
            </a:pPr>
            <a:r>
              <a:rPr lang="en-GB" altLang="zh-CN" i="0" dirty="0">
                <a:solidFill>
                  <a:srgbClr val="000000"/>
                </a:solidFill>
                <a:effectLst/>
                <a:latin typeface="微软雅黑" panose="020B0503020204020204" pitchFamily="34" charset="-122"/>
                <a:ea typeface="微软雅黑" panose="020B0503020204020204" pitchFamily="34" charset="-122"/>
              </a:rPr>
              <a:t>Test IDE </a:t>
            </a:r>
            <a:r>
              <a:rPr lang="zh-CN" altLang="en-GB" i="0" dirty="0">
                <a:solidFill>
                  <a:srgbClr val="000000"/>
                </a:solidFill>
                <a:effectLst/>
                <a:latin typeface="微软雅黑" panose="020B0503020204020204" pitchFamily="34" charset="-122"/>
                <a:ea typeface="微软雅黑" panose="020B0503020204020204" pitchFamily="34" charset="-122"/>
              </a:rPr>
              <a:t>支持</a:t>
            </a:r>
            <a:r>
              <a:rPr lang="zh-CN" altLang="en-US" i="0" dirty="0">
                <a:solidFill>
                  <a:srgbClr val="000000"/>
                </a:solidFill>
                <a:effectLst/>
                <a:latin typeface="微软雅黑" panose="020B0503020204020204" pitchFamily="34" charset="-122"/>
                <a:ea typeface="微软雅黑" panose="020B0503020204020204" pitchFamily="34" charset="-122"/>
              </a:rPr>
              <a:t>录制、开发和调试</a:t>
            </a:r>
            <a:endParaRPr lang="en-GB" altLang="zh-CN" i="0" dirty="0">
              <a:solidFill>
                <a:srgbClr val="000000"/>
              </a:solidFill>
              <a:effectLst/>
              <a:latin typeface="微软雅黑" panose="020B0503020204020204" pitchFamily="34" charset="-122"/>
              <a:ea typeface="微软雅黑" panose="020B0503020204020204" pitchFamily="34" charset="-122"/>
            </a:endParaRPr>
          </a:p>
          <a:p>
            <a:pPr algn="l">
              <a:lnSpc>
                <a:spcPct val="150000"/>
              </a:lnSpc>
              <a:buFont typeface="Arial" panose="020B0604020202020204" pitchFamily="34" charset="0"/>
              <a:buChar char="•"/>
            </a:pPr>
            <a:r>
              <a:rPr lang="en-GB" altLang="zh-CN" i="0" dirty="0">
                <a:solidFill>
                  <a:srgbClr val="A52A2A"/>
                </a:solidFill>
                <a:effectLst/>
                <a:latin typeface="微软雅黑" panose="020B0503020204020204" pitchFamily="34" charset="-122"/>
                <a:ea typeface="微软雅黑" panose="020B0503020204020204" pitchFamily="34" charset="-122"/>
                <a:hlinkClick r:id="rId3"/>
              </a:rPr>
              <a:t>CLI mode</a:t>
            </a:r>
            <a:endParaRPr lang="en-GB" altLang="zh-CN" i="0" dirty="0">
              <a:solidFill>
                <a:srgbClr val="000000"/>
              </a:solidFill>
              <a:effectLst/>
              <a:latin typeface="微软雅黑" panose="020B0503020204020204" pitchFamily="34" charset="-122"/>
              <a:ea typeface="微软雅黑" panose="020B0503020204020204" pitchFamily="34" charset="-122"/>
            </a:endParaRPr>
          </a:p>
          <a:p>
            <a:pPr algn="l">
              <a:lnSpc>
                <a:spcPct val="150000"/>
              </a:lnSpc>
              <a:buFont typeface="Arial" panose="020B0604020202020204" pitchFamily="34" charset="0"/>
              <a:buChar char="•"/>
            </a:pPr>
            <a:r>
              <a:rPr lang="zh-CN" altLang="en-GB" i="0" dirty="0">
                <a:solidFill>
                  <a:srgbClr val="A52A2A"/>
                </a:solidFill>
                <a:effectLst/>
                <a:latin typeface="微软雅黑" panose="020B0503020204020204" pitchFamily="34" charset="-122"/>
                <a:ea typeface="微软雅黑" panose="020B0503020204020204" pitchFamily="34" charset="-122"/>
                <a:hlinkClick r:id="rId4"/>
              </a:rPr>
              <a:t>呈现</a:t>
            </a:r>
            <a:r>
              <a:rPr lang="zh-CN" altLang="en-US" i="0" dirty="0">
                <a:solidFill>
                  <a:srgbClr val="A52A2A"/>
                </a:solidFill>
                <a:effectLst/>
                <a:latin typeface="微软雅黑" panose="020B0503020204020204" pitchFamily="34" charset="-122"/>
                <a:ea typeface="微软雅黑" panose="020B0503020204020204" pitchFamily="34" charset="-122"/>
                <a:hlinkClick r:id="rId4"/>
              </a:rPr>
              <a:t>动态</a:t>
            </a:r>
            <a:r>
              <a:rPr lang="en-GB" altLang="zh-CN" i="0" dirty="0">
                <a:solidFill>
                  <a:srgbClr val="A52A2A"/>
                </a:solidFill>
                <a:effectLst/>
                <a:latin typeface="微软雅黑" panose="020B0503020204020204" pitchFamily="34" charset="-122"/>
                <a:ea typeface="微软雅黑" panose="020B0503020204020204" pitchFamily="34" charset="-122"/>
                <a:hlinkClick r:id="rId4"/>
              </a:rPr>
              <a:t> HTML</a:t>
            </a:r>
            <a:r>
              <a:rPr lang="zh-CN" altLang="en-GB" i="0" dirty="0">
                <a:solidFill>
                  <a:srgbClr val="A52A2A"/>
                </a:solidFill>
                <a:effectLst/>
                <a:latin typeface="微软雅黑" panose="020B0503020204020204" pitchFamily="34" charset="-122"/>
                <a:ea typeface="微软雅黑" panose="020B0503020204020204" pitchFamily="34" charset="-122"/>
              </a:rPr>
              <a:t>报告</a:t>
            </a:r>
            <a:endParaRPr lang="en-GB" altLang="zh-CN" i="0" dirty="0">
              <a:solidFill>
                <a:srgbClr val="000000"/>
              </a:solidFill>
              <a:effectLst/>
              <a:latin typeface="微软雅黑" panose="020B0503020204020204" pitchFamily="34" charset="-122"/>
              <a:ea typeface="微软雅黑" panose="020B0503020204020204" pitchFamily="34" charset="-122"/>
            </a:endParaRPr>
          </a:p>
          <a:p>
            <a:pPr algn="l">
              <a:lnSpc>
                <a:spcPct val="150000"/>
              </a:lnSpc>
              <a:buFont typeface="Arial" panose="020B0604020202020204" pitchFamily="34" charset="0"/>
              <a:buChar char="•"/>
            </a:pPr>
            <a:r>
              <a:rPr lang="en-GB" altLang="zh-CN" i="0" dirty="0">
                <a:solidFill>
                  <a:srgbClr val="A52A2A"/>
                </a:solidFill>
                <a:effectLst/>
                <a:latin typeface="微软雅黑" panose="020B0503020204020204" pitchFamily="34" charset="-122"/>
                <a:ea typeface="微软雅黑" panose="020B0503020204020204" pitchFamily="34" charset="-122"/>
                <a:hlinkClick r:id="rId5"/>
              </a:rPr>
              <a:t>HTML</a:t>
            </a:r>
            <a:r>
              <a:rPr lang="en-GB" altLang="zh-CN" i="0" dirty="0">
                <a:solidFill>
                  <a:srgbClr val="000000"/>
                </a:solidFill>
                <a:effectLst/>
                <a:latin typeface="微软雅黑" panose="020B0503020204020204" pitchFamily="34" charset="-122"/>
                <a:ea typeface="微软雅黑" panose="020B0503020204020204" pitchFamily="34" charset="-122"/>
              </a:rPr>
              <a:t>, </a:t>
            </a:r>
            <a:r>
              <a:rPr lang="en-GB" altLang="zh-CN" i="0" dirty="0">
                <a:solidFill>
                  <a:srgbClr val="A52A2A"/>
                </a:solidFill>
                <a:effectLst/>
                <a:latin typeface="微软雅黑" panose="020B0503020204020204" pitchFamily="34" charset="-122"/>
                <a:ea typeface="微软雅黑" panose="020B0503020204020204" pitchFamily="34" charset="-122"/>
                <a:hlinkClick r:id="rId6"/>
              </a:rPr>
              <a:t>JSON </a:t>
            </a:r>
            <a:r>
              <a:rPr lang="en-GB" altLang="zh-CN" i="0" dirty="0">
                <a:solidFill>
                  <a:srgbClr val="000000"/>
                </a:solidFill>
                <a:effectLst/>
                <a:latin typeface="微软雅黑" panose="020B0503020204020204" pitchFamily="34" charset="-122"/>
                <a:ea typeface="微软雅黑" panose="020B0503020204020204" pitchFamily="34" charset="-122"/>
              </a:rPr>
              <a:t>, </a:t>
            </a:r>
            <a:r>
              <a:rPr lang="en-GB" altLang="zh-CN" i="0" dirty="0">
                <a:solidFill>
                  <a:srgbClr val="A52A2A"/>
                </a:solidFill>
                <a:effectLst/>
                <a:latin typeface="微软雅黑" panose="020B0503020204020204" pitchFamily="34" charset="-122"/>
                <a:ea typeface="微软雅黑" panose="020B0503020204020204" pitchFamily="34" charset="-122"/>
                <a:hlinkClick r:id="rId7"/>
              </a:rPr>
              <a:t>XML</a:t>
            </a:r>
            <a:r>
              <a:rPr lang="zh-CN" altLang="en-GB" i="0" dirty="0">
                <a:solidFill>
                  <a:srgbClr val="000000"/>
                </a:solidFill>
                <a:effectLst/>
                <a:latin typeface="微软雅黑" panose="020B0503020204020204" pitchFamily="34" charset="-122"/>
                <a:ea typeface="微软雅黑" panose="020B0503020204020204" pitchFamily="34" charset="-122"/>
              </a:rPr>
              <a:t>等</a:t>
            </a:r>
            <a:endParaRPr lang="en-GB" altLang="zh-CN" i="0" dirty="0">
              <a:solidFill>
                <a:srgbClr val="000000"/>
              </a:solidFill>
              <a:effectLst/>
              <a:latin typeface="微软雅黑" panose="020B0503020204020204" pitchFamily="34" charset="-122"/>
              <a:ea typeface="微软雅黑" panose="020B0503020204020204" pitchFamily="34" charset="-122"/>
            </a:endParaRPr>
          </a:p>
          <a:p>
            <a:endParaRPr lang="en-GB" altLang="zh-CN" dirty="0"/>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C00000"/>
                </a:solidFill>
                <a:latin typeface="Yuanti SC" panose="02010600040101010101" pitchFamily="2" charset="-122"/>
                <a:ea typeface="Yuanti SC" panose="02010600040101010101" pitchFamily="2" charset="-122"/>
              </a:rPr>
              <a:t>StringBuilder 的字符串连接操作，比使用 String 的操作快了近 200 倍</a:t>
            </a:r>
            <a:endParaRPr lang="en-US" altLang="zh-CN"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i="0" dirty="0">
                <a:solidFill>
                  <a:srgbClr val="C00000"/>
                </a:solidFill>
                <a:latin typeface="Yuanti SC" panose="02010600040101010101" pitchFamily="2" charset="-122"/>
                <a:ea typeface="Yuanti SC" panose="02010600040101010101" pitchFamily="2" charset="-122"/>
              </a:rPr>
              <a:t>StringBuffer 的字符串连接操作，更是快了近 700 倍</a:t>
            </a:r>
            <a:endParaRPr lang="zh-CN" altLang="en-US" sz="1200" i="0" dirty="0">
              <a:solidFill>
                <a:srgbClr val="C00000"/>
              </a:solidFill>
              <a:latin typeface="Yuanti SC" panose="02010600040101010101" pitchFamily="2" charset="-122"/>
              <a:ea typeface="Yuanti SC" panose="0201060004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C00000"/>
                </a:solidFill>
                <a:latin typeface="Yuanti SC" panose="02010600040101010101" pitchFamily="2" charset="-122"/>
                <a:ea typeface="Yuanti SC" panose="02010600040101010101" pitchFamily="2" charset="-122"/>
              </a:rPr>
              <a:t>StringBuilder 的字符串连接操作，比使用 String 的操作快了近 200 倍</a:t>
            </a:r>
            <a:endParaRPr lang="en-US" altLang="zh-CN"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i="0" dirty="0">
                <a:solidFill>
                  <a:srgbClr val="C00000"/>
                </a:solidFill>
                <a:latin typeface="Yuanti SC" panose="02010600040101010101" pitchFamily="2" charset="-122"/>
                <a:ea typeface="Yuanti SC" panose="02010600040101010101" pitchFamily="2" charset="-122"/>
              </a:rPr>
              <a:t>StringBuffer 的字符串连接操作，更是快了近 700 倍</a:t>
            </a:r>
            <a:endParaRPr lang="zh-CN" altLang="en-US" sz="1200" i="0" dirty="0">
              <a:solidFill>
                <a:srgbClr val="C00000"/>
              </a:solidFill>
              <a:latin typeface="Yuanti SC" panose="02010600040101010101" pitchFamily="2" charset="-122"/>
              <a:ea typeface="Yuanti SC" panose="0201060004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2588" y="685800"/>
            <a:ext cx="6094412" cy="3429000"/>
          </a:xfrm>
        </p:spPr>
      </p:sp>
      <p:sp>
        <p:nvSpPr>
          <p:cNvPr id="9728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十二、</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系统性能指标和测试类型（含压力测试、容量测试）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系统负载及其模式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性能测试的基本过程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前端</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后端性能测试工具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十三、</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威胁模型与安全漏洞模式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安全性测试的范围与方法</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贯穿研发生命周期的安全性测试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十四、</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兼容性测试和易用性测试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软件兼容性测试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全链路压测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混沌工程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系统负载模式、后端性能测试、威胁模型与安全漏洞模式、安全性测试方法、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A/B</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anose="05000000000000000000"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JMeter</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的性能测试的实验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anose="05000000000000000000"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ZAP</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274638" y="406400"/>
            <a:ext cx="7407276" cy="4167188"/>
          </a:xfrm>
        </p:spPr>
      </p:sp>
      <p:sp>
        <p:nvSpPr>
          <p:cNvPr id="60419"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274638" y="406400"/>
            <a:ext cx="7407276" cy="4167188"/>
          </a:xfrm>
        </p:spPr>
      </p:sp>
      <p:sp>
        <p:nvSpPr>
          <p:cNvPr id="60419"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威胁模型与安全漏洞模式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安全性测试的范围与方法</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贯穿研发生命周期的安全性测试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en-US" alt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ea typeface="微软雅黑" panose="020B0503020204020204" pitchFamily="34" charset="-122"/>
                <a:cs typeface="宋体" panose="02010600030101010101" pitchFamily="2" charset="-122"/>
              </a:rPr>
              <a:t>安全性测试工具</a:t>
            </a:r>
            <a:r>
              <a:rPr lang="zh-CN" altLang="zh-CN" dirty="0">
                <a:effectLst/>
              </a:rPr>
              <a:t> </a:t>
            </a: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十二、</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系统性能指标和测试类型（含压力测试、容量测试）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系统负载及其模式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性能测试的基本过程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前端</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后端性能测试工具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十三、</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威胁模型与安全漏洞模式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安全性测试的范围与方法</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贯穿研发生命周期的安全性测试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十四、</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兼容性测试和易用性测试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软件兼容性测试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全链路压测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混沌工程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系统负载模式、后端性能测试、威胁模型与安全漏洞模式、安全性测试方法、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A/B</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anose="05000000000000000000"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JMeter</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的性能测试的实验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anose="05000000000000000000"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ZAP</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b="1" dirty="0"/>
              <a:t>vulnerability</a:t>
            </a:r>
            <a:r>
              <a:rPr lang="zh-TW" altLang="en-US" dirty="0"/>
              <a:t> </a:t>
            </a:r>
            <a:r>
              <a:rPr lang="en-US" altLang="zh-TW" dirty="0"/>
              <a:t>[ˌ</a:t>
            </a:r>
            <a:r>
              <a:rPr lang="en-US" altLang="zh-TW" dirty="0" err="1"/>
              <a:t>vʌlnərə'bɪləti</a:t>
            </a:r>
            <a:r>
              <a:rPr lang="en-US" altLang="zh-TW" dirty="0"/>
              <a:t>] </a:t>
            </a:r>
            <a:endParaRPr lang="en-US" altLang="zh-TW" dirty="0"/>
          </a:p>
          <a:p>
            <a:r>
              <a:rPr lang="zh-TW" altLang="en-US" dirty="0"/>
              <a:t>脆弱性；弱点；易伤性；可捕性</a:t>
            </a:r>
            <a:endParaRPr lang="zh-TW" altLang="en-US" dirty="0"/>
          </a:p>
          <a:p>
            <a:r>
              <a:rPr lang="zh-TW" altLang="en-US" dirty="0"/>
              <a:t>网络漏洞；易损性；脆弱度</a:t>
            </a:r>
            <a:endParaRPr lang="zh-TW" altLang="en-US" dirty="0"/>
          </a:p>
          <a:p>
            <a:r>
              <a:rPr lang="en-US" altLang="zh-TW" dirty="0">
                <a:effectLst/>
                <a:hlinkClick r:id="rId3"/>
              </a:rPr>
              <a:t>susceptibility</a:t>
            </a:r>
            <a:r>
              <a:rPr lang="zh-TW" altLang="en-US" dirty="0">
                <a:effectLst/>
              </a:rPr>
              <a:t> </a:t>
            </a:r>
            <a:r>
              <a:rPr lang="en-US" altLang="zh-TW" dirty="0">
                <a:effectLst/>
              </a:rPr>
              <a:t>, </a:t>
            </a:r>
            <a:r>
              <a:rPr lang="en-US" altLang="zh-TW" dirty="0">
                <a:effectLst/>
                <a:hlinkClick r:id="rId4"/>
              </a:rPr>
              <a:t>weakness</a:t>
            </a:r>
            <a:r>
              <a:rPr lang="zh-TW" altLang="en-US" dirty="0">
                <a:effectLst/>
              </a:rPr>
              <a:t> </a:t>
            </a:r>
            <a:r>
              <a:rPr lang="en-US" altLang="zh-TW" dirty="0">
                <a:effectLst/>
              </a:rPr>
              <a:t>, </a:t>
            </a:r>
            <a:r>
              <a:rPr lang="en-US" altLang="zh-TW" dirty="0">
                <a:effectLst/>
                <a:hlinkClick r:id="rId5"/>
              </a:rPr>
              <a:t>defenselessness</a:t>
            </a:r>
            <a:r>
              <a:rPr lang="zh-TW" altLang="en-US" dirty="0">
                <a:effectLst/>
              </a:rPr>
              <a:t> </a:t>
            </a:r>
            <a:r>
              <a:rPr lang="en-US" altLang="zh-TW" dirty="0">
                <a:effectLst/>
              </a:rPr>
              <a:t>, </a:t>
            </a:r>
            <a:r>
              <a:rPr lang="en-US" altLang="zh-TW" dirty="0">
                <a:effectLst/>
                <a:hlinkClick r:id="rId6"/>
              </a:rPr>
              <a:t>defencelessness</a:t>
            </a:r>
            <a:r>
              <a:rPr lang="zh-TW" altLang="en-US" dirty="0">
                <a:effectLst/>
              </a:rPr>
              <a:t> </a:t>
            </a:r>
            <a:r>
              <a:rPr lang="en-US" altLang="zh-TW" dirty="0">
                <a:effectLst/>
              </a:rPr>
              <a:t>, </a:t>
            </a:r>
            <a:r>
              <a:rPr lang="en-US" altLang="zh-TW" dirty="0">
                <a:effectLst/>
                <a:hlinkClick r:id="rId7"/>
              </a:rPr>
              <a:t>helplessness</a:t>
            </a:r>
            <a:endParaRPr lang="zh-TW"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effectLst/>
              </a:rPr>
              <a:t>所谓陷门是一个程序模块秘密的、未记入文档的入口。一般陷门是在程序开发的时候插入的一小段程序，或者是为了将来发生故障后，为程序员提供方便等合法用</a:t>
            </a:r>
            <a:endParaRPr lang="en-US" altLang="zh-CN" dirty="0">
              <a:effectLst/>
            </a:endParaRPr>
          </a:p>
          <a:p>
            <a:endParaRPr lang="en-US" altLang="zh-CN" dirty="0">
              <a:effectLst/>
            </a:endParaRPr>
          </a:p>
          <a:p>
            <a:r>
              <a:rPr lang="zh-CN" altLang="en-US" dirty="0"/>
              <a:t>逻辑炸弹又称分枝炸弹，是一种当运行环境满足某种特定条件时执行其他特殊功能的程序，触发条件可能是日期和时间的组合，由程序设计者设定</a:t>
            </a:r>
            <a:endParaRPr lang="en-US" altLang="zh-CN" dirty="0"/>
          </a:p>
          <a:p>
            <a:r>
              <a:rPr lang="en-US" altLang="zh-CN" dirty="0"/>
              <a:t>2001</a:t>
            </a:r>
            <a:r>
              <a:rPr lang="zh-CN" altLang="en-US" dirty="0"/>
              <a:t>年</a:t>
            </a:r>
            <a:r>
              <a:rPr lang="en-US" altLang="zh-CN" dirty="0"/>
              <a:t>10</a:t>
            </a:r>
            <a:r>
              <a:rPr lang="zh-CN" altLang="en-US" dirty="0"/>
              <a:t>月</a:t>
            </a:r>
            <a:r>
              <a:rPr lang="en-US" altLang="zh-CN" dirty="0"/>
              <a:t>1</a:t>
            </a:r>
            <a:r>
              <a:rPr lang="zh-CN" altLang="en-US" dirty="0"/>
              <a:t>日</a:t>
            </a:r>
            <a:r>
              <a:rPr lang="en-US" altLang="zh-CN" dirty="0"/>
              <a:t>0</a:t>
            </a:r>
            <a:r>
              <a:rPr lang="zh-CN" altLang="en-US" dirty="0"/>
              <a:t>时</a:t>
            </a:r>
            <a:r>
              <a:rPr lang="en-US" altLang="zh-CN" dirty="0"/>
              <a:t>0</a:t>
            </a:r>
            <a:r>
              <a:rPr lang="zh-CN" altLang="en-US" dirty="0"/>
              <a:t>分</a:t>
            </a:r>
            <a:r>
              <a:rPr lang="en-US" altLang="zh-CN" dirty="0"/>
              <a:t>0</a:t>
            </a:r>
            <a:r>
              <a:rPr lang="zh-CN" altLang="en-US" dirty="0"/>
              <a:t>秒，</a:t>
            </a:r>
            <a:r>
              <a:rPr lang="en-US" altLang="zh-CN" dirty="0"/>
              <a:t>147</a:t>
            </a:r>
            <a:r>
              <a:rPr lang="zh-CN" altLang="en-US" dirty="0"/>
              <a:t>台</a:t>
            </a:r>
            <a:r>
              <a:rPr lang="en-US" altLang="zh-CN" dirty="0"/>
              <a:t>YS-88</a:t>
            </a:r>
            <a:r>
              <a:rPr lang="zh-CN" altLang="en-US" dirty="0"/>
              <a:t>型电力故障录波器软件程序中的“逻辑炸弹”准时爆炸，设备功能瘫痪。影响遍布全国各省的</a:t>
            </a:r>
            <a:r>
              <a:rPr lang="en-US" altLang="zh-CN" dirty="0"/>
              <a:t>147</a:t>
            </a:r>
            <a:r>
              <a:rPr lang="zh-CN" altLang="en-US" dirty="0"/>
              <a:t>个变电站和发电厂</a:t>
            </a:r>
            <a:endParaRPr lang="en-US" altLang="zh-CN" dirty="0"/>
          </a:p>
          <a:p>
            <a:r>
              <a:rPr kumimoji="1" lang="en-US" altLang="zh-CN" dirty="0"/>
              <a:t>KV300 </a:t>
            </a:r>
            <a:r>
              <a:rPr kumimoji="1" lang="zh-CN" altLang="en-US" dirty="0"/>
              <a:t>江民炸弹</a:t>
            </a:r>
            <a:endParaRPr kumimoji="1" lang="en-US" altLang="zh-CN" dirty="0"/>
          </a:p>
          <a:p>
            <a:r>
              <a:rPr lang="zh-CN" altLang="en-US" dirty="0">
                <a:effectLst/>
              </a:rPr>
              <a:t>第一，逻辑炸弹。在网络软件</a:t>
            </a:r>
            <a:r>
              <a:rPr lang="en-US" altLang="zh-CN" dirty="0">
                <a:effectLst/>
              </a:rPr>
              <a:t>(</a:t>
            </a:r>
            <a:r>
              <a:rPr lang="zh-CN" altLang="en-US" dirty="0">
                <a:effectLst/>
              </a:rPr>
              <a:t>比如程序控制交换机的软件中</a:t>
            </a:r>
            <a:r>
              <a:rPr lang="en-US" altLang="zh-CN" dirty="0">
                <a:effectLst/>
              </a:rPr>
              <a:t>)</a:t>
            </a:r>
            <a:r>
              <a:rPr lang="zh-CN" altLang="en-US" dirty="0">
                <a:effectLst/>
              </a:rPr>
              <a:t>可以预留隐蔽的对日期敏感的定时炸弹。在一般情况下，网络处于正常状态，一旦到某个预订的日期，程序便会自动跳转到死循环中，造成死机甚至是网络瘫痪事件的发生。</a:t>
            </a:r>
            <a:endParaRPr lang="zh-CN" altLang="en-US" dirty="0">
              <a:effectLst/>
            </a:endParaRPr>
          </a:p>
          <a:p>
            <a:r>
              <a:rPr lang="zh-CN" altLang="en-US" dirty="0">
                <a:effectLst/>
              </a:rPr>
              <a:t>　　第二，遥控旁路。某国向我国出口一种传真机，其软件可以通过遥控将加密接口旁路，从而失去加密功能，造成信息泄密。</a:t>
            </a:r>
            <a:endParaRPr lang="zh-CN" altLang="en-US" dirty="0">
              <a:effectLst/>
            </a:endParaRPr>
          </a:p>
          <a:p>
            <a:r>
              <a:rPr lang="zh-CN" altLang="en-US" dirty="0">
                <a:effectLst/>
              </a:rPr>
              <a:t>　　第三，远程维护。某些通信设备具有一种远程维护功能，可以通过远程终端，由公开预留的接口进入系统完成维护检修功能，甚至可以实现国外厂家维护人员在其本部终端上对国内进口设备进行远程维护。这种功能在带来明显的维护管理便利的同时，当然也带来了一定的潜在威胁。</a:t>
            </a:r>
            <a:endParaRPr lang="zh-CN" altLang="en-US" dirty="0">
              <a:effectLst/>
            </a:endParaRPr>
          </a:p>
          <a:p>
            <a:r>
              <a:rPr lang="zh-CN" altLang="en-US" dirty="0">
                <a:effectLst/>
              </a:rPr>
              <a:t>　　第四，非法通信。某些程控交换机具有单向监听功能，即就是特许用户，利用自身的话机拨号，可以监听任意通话方的话音而不会被发现。</a:t>
            </a:r>
            <a:endParaRPr lang="zh-CN" altLang="en-US" dirty="0">
              <a:effectLst/>
            </a:endParaRPr>
          </a:p>
          <a:p>
            <a:r>
              <a:rPr lang="zh-CN" altLang="en-US" dirty="0">
                <a:effectLst/>
              </a:rPr>
              <a:t>　　第五，贪婪程序。一般程序都有一定的执行时限，如程序被有意或者错误更改为贪婪程序和循环程序，或者被植入某些病毒，那此程序则会长期占用计算机使用时间，造成以外阻塞使得合法用户被排挤在外不能得到服务。</a:t>
            </a:r>
            <a:endParaRPr lang="zh-CN" altLang="en-US" dirty="0">
              <a:effectLst/>
            </a:endParaRPr>
          </a:p>
          <a:p>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一般利用</a:t>
            </a:r>
            <a:r>
              <a:rPr lang="zh-CN" altLang="en-US" dirty="0">
                <a:hlinkClick r:id="rId3"/>
              </a:rPr>
              <a:t>缓冲区溢出</a:t>
            </a:r>
            <a:r>
              <a:rPr lang="zh-CN" altLang="en-US" dirty="0"/>
              <a:t>漏洞攻击</a:t>
            </a:r>
            <a:r>
              <a:rPr lang="en-US" altLang="zh-CN" dirty="0"/>
              <a:t>root</a:t>
            </a:r>
            <a:r>
              <a:rPr lang="zh-CN" altLang="en-US" dirty="0"/>
              <a:t>程序，大都通过执行类似“</a:t>
            </a:r>
            <a:r>
              <a:rPr lang="en-US" altLang="zh-CN" dirty="0"/>
              <a:t>exec(</a:t>
            </a:r>
            <a:r>
              <a:rPr lang="en-US" altLang="zh-CN" dirty="0" err="1"/>
              <a:t>sh</a:t>
            </a:r>
            <a:r>
              <a:rPr lang="zh-CN" altLang="en-US" dirty="0"/>
              <a:t>）”的执行代码来获得</a:t>
            </a:r>
            <a:r>
              <a:rPr lang="en-US" altLang="zh-CN" dirty="0"/>
              <a:t>root </a:t>
            </a:r>
            <a:r>
              <a:rPr lang="zh-CN" altLang="en-US" dirty="0"/>
              <a:t>的</a:t>
            </a:r>
            <a:r>
              <a:rPr lang="en-US" altLang="zh-CN" dirty="0"/>
              <a:t>shell</a:t>
            </a:r>
            <a:r>
              <a:rPr lang="zh-CN" altLang="en-US" dirty="0"/>
              <a:t>。</a:t>
            </a:r>
            <a:endParaRPr lang="en-US" altLang="zh-CN" dirty="0"/>
          </a:p>
          <a:p>
            <a:r>
              <a:rPr lang="zh-CN" altLang="en-US" dirty="0">
                <a:hlinkClick r:id="rId4"/>
              </a:rPr>
              <a:t>黑客</a:t>
            </a:r>
            <a:r>
              <a:rPr lang="zh-CN" altLang="en-US" dirty="0"/>
              <a:t>要达到目的通常要完成两个任务：</a:t>
            </a:r>
            <a:endParaRPr lang="en-US" altLang="zh-CN" dirty="0"/>
          </a:p>
          <a:p>
            <a:r>
              <a:rPr lang="zh-CN" altLang="en-US" dirty="0"/>
              <a:t>在程序的</a:t>
            </a:r>
            <a:r>
              <a:rPr lang="zh-CN" altLang="en-US" dirty="0">
                <a:hlinkClick r:id="rId5"/>
              </a:rPr>
              <a:t>地址空间</a:t>
            </a:r>
            <a:r>
              <a:rPr lang="zh-CN" altLang="en-US" dirty="0"/>
              <a:t>里安排适当的代码</a:t>
            </a:r>
            <a:endParaRPr lang="en-US" altLang="zh-CN" dirty="0"/>
          </a:p>
          <a:p>
            <a:r>
              <a:rPr lang="zh-CN" altLang="en-US" dirty="0"/>
              <a:t>通过适当的初始化</a:t>
            </a:r>
            <a:r>
              <a:rPr lang="zh-CN" altLang="en-US" dirty="0">
                <a:hlinkClick r:id="rId6"/>
              </a:rPr>
              <a:t>寄存器</a:t>
            </a:r>
            <a:r>
              <a:rPr lang="zh-CN" altLang="en-US" dirty="0"/>
              <a:t>和</a:t>
            </a:r>
            <a:r>
              <a:rPr lang="zh-CN" altLang="en-US" dirty="0">
                <a:hlinkClick r:id="rId7"/>
              </a:rPr>
              <a:t>存储器</a:t>
            </a:r>
            <a:r>
              <a:rPr lang="zh-CN" altLang="en-US" dirty="0"/>
              <a:t>，让程序跳转到安排好的</a:t>
            </a:r>
            <a:r>
              <a:rPr lang="zh-CN" altLang="en-US" dirty="0">
                <a:hlinkClick r:id="rId5"/>
              </a:rPr>
              <a:t>地址空间</a:t>
            </a:r>
            <a:r>
              <a:rPr lang="zh-CN" altLang="en-US" dirty="0"/>
              <a:t>执行</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382588" y="685800"/>
            <a:ext cx="6094412" cy="3429000"/>
          </a:xfrm>
        </p:spPr>
      </p:sp>
      <p:sp>
        <p:nvSpPr>
          <p:cNvPr id="16793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r>
              <a:rPr lang="nl-NL" altLang="zh-CN" dirty="0"/>
              <a:t>http://</a:t>
            </a:r>
            <a:r>
              <a:rPr lang="nl-NL" altLang="zh-CN" dirty="0" err="1"/>
              <a:t>wiki.open.qq.com</a:t>
            </a:r>
            <a:r>
              <a:rPr lang="nl-NL" altLang="zh-CN" dirty="0"/>
              <a:t>/</a:t>
            </a:r>
            <a:r>
              <a:rPr lang="nl-NL" altLang="zh-CN" dirty="0" err="1"/>
              <a:t>wiki</a:t>
            </a:r>
            <a:r>
              <a:rPr lang="nl-NL" altLang="zh-CN" dirty="0"/>
              <a:t>/Web%E6%BC%8F%E6%B4%9E%E6%A3%80%E6%B5%8B%E5%8F%8A%E4%BF%AE%E5%A4%8D</a:t>
            </a:r>
            <a:endParaRPr lang="en-US" altLang="zh-CN" dirty="0"/>
          </a:p>
          <a:p>
            <a:endParaRPr lang="en-US" altLang="zh-CN" dirty="0"/>
          </a:p>
          <a:p>
            <a:r>
              <a:rPr lang="en-US" altLang="zh-CN" dirty="0"/>
              <a:t>http://</a:t>
            </a:r>
            <a:r>
              <a:rPr lang="en-US" altLang="zh-CN" dirty="0" err="1"/>
              <a:t>blog.sina.com.cn</a:t>
            </a:r>
            <a:r>
              <a:rPr lang="en-US" altLang="zh-CN" dirty="0"/>
              <a:t>/s/blog_70dd16910100q60t.html</a:t>
            </a:r>
            <a:endParaRPr lang="en-US" altLang="zh-CN" dirty="0"/>
          </a:p>
          <a:p>
            <a:r>
              <a:rPr lang="en-US" altLang="zh-CN" dirty="0"/>
              <a:t>Tarantella Enterprise</a:t>
            </a:r>
            <a:r>
              <a:rPr lang="zh-CN" altLang="en-US" dirty="0"/>
              <a:t>在安装过程中存在竞争条件问题，可以使本地攻击者得到主机的</a:t>
            </a:r>
            <a:r>
              <a:rPr lang="en-US" altLang="zh-CN" dirty="0"/>
              <a:t>root</a:t>
            </a:r>
            <a:r>
              <a:rPr lang="zh-CN" altLang="en-US" dirty="0"/>
              <a:t>权限。</a:t>
            </a:r>
            <a:br>
              <a:rPr lang="zh-CN" altLang="en-US" dirty="0"/>
            </a:br>
            <a:r>
              <a:rPr lang="zh-CN" altLang="en-US" dirty="0"/>
              <a:t>　在安装过程中，程序会在</a:t>
            </a:r>
            <a:r>
              <a:rPr lang="en-US" altLang="zh-CN" dirty="0"/>
              <a:t>$TMPDIR</a:t>
            </a:r>
            <a:r>
              <a:rPr lang="zh-CN" altLang="en-US" dirty="0"/>
              <a:t>环境变量指定的临时文件目录（通常是</a:t>
            </a:r>
            <a:r>
              <a:rPr lang="en-US" altLang="zh-CN" dirty="0"/>
              <a:t>/</a:t>
            </a:r>
            <a:r>
              <a:rPr lang="en-US" altLang="zh-CN" dirty="0" err="1"/>
              <a:t>tmp</a:t>
            </a:r>
            <a:r>
              <a:rPr lang="zh-CN" altLang="en-US" dirty="0"/>
              <a:t>）中创建一个二进制的</a:t>
            </a:r>
            <a:r>
              <a:rPr lang="en-US" altLang="zh-CN" dirty="0" err="1"/>
              <a:t>gunzip</a:t>
            </a:r>
            <a:r>
              <a:rPr lang="zh-CN" altLang="en-US" dirty="0"/>
              <a:t>文件，此文件的文件名一般是</a:t>
            </a:r>
            <a:r>
              <a:rPr lang="en-US" altLang="zh-CN" dirty="0" err="1"/>
              <a:t>gunzip</a:t>
            </a:r>
            <a:r>
              <a:rPr lang="en-US" altLang="zh-CN" dirty="0"/>
              <a:t>$$</a:t>
            </a:r>
            <a:r>
              <a:rPr lang="zh-CN" altLang="en-US" dirty="0"/>
              <a:t>，</a:t>
            </a:r>
            <a:r>
              <a:rPr lang="en-US" altLang="zh-CN" dirty="0"/>
              <a:t>$$</a:t>
            </a:r>
            <a:r>
              <a:rPr lang="zh-CN" altLang="en-US" dirty="0"/>
              <a:t>代表了进程号，安装程序会以</a:t>
            </a:r>
            <a:r>
              <a:rPr lang="en-US" altLang="zh-CN" dirty="0"/>
              <a:t>root</a:t>
            </a:r>
            <a:r>
              <a:rPr lang="zh-CN" altLang="en-US" dirty="0"/>
              <a:t>身份在以后的安装过程中用到这个</a:t>
            </a:r>
            <a:r>
              <a:rPr lang="en-US" altLang="zh-CN" dirty="0" err="1"/>
              <a:t>gunzip</a:t>
            </a:r>
            <a:r>
              <a:rPr lang="zh-CN" altLang="en-US" dirty="0"/>
              <a:t>程序。这个</a:t>
            </a:r>
            <a:r>
              <a:rPr lang="en-US" altLang="zh-CN" dirty="0" err="1"/>
              <a:t>gunzip</a:t>
            </a:r>
            <a:r>
              <a:rPr lang="zh-CN" altLang="en-US" dirty="0"/>
              <a:t>程序在被创建时是全局可读写的，如果能在它被使用之前以其他的可执行程序替换之，则可能以</a:t>
            </a:r>
            <a:r>
              <a:rPr lang="en-US" altLang="zh-CN" dirty="0"/>
              <a:t>root</a:t>
            </a:r>
            <a:r>
              <a:rPr lang="zh-CN" altLang="en-US" dirty="0"/>
              <a:t>身份执行任意命令</a:t>
            </a:r>
            <a:endParaRPr lang="en-US" altLang="zh-CN" dirty="0"/>
          </a:p>
          <a:p>
            <a:endParaRPr lang="en-US" altLang="zh-CN" dirty="0"/>
          </a:p>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a:t>FUSE‘s </a:t>
            </a:r>
            <a:r>
              <a:rPr lang="en-US" altLang="zh-CN" dirty="0" err="1"/>
              <a:t>fusermount</a:t>
            </a:r>
            <a:r>
              <a:rPr lang="zh-CN" altLang="en-US" dirty="0"/>
              <a:t>工具存在竞争条件问题，通过执行</a:t>
            </a:r>
            <a:r>
              <a:rPr lang="en-US" altLang="zh-CN" dirty="0"/>
              <a:t>FUSE</a:t>
            </a:r>
            <a:r>
              <a:rPr lang="zh-CN" altLang="en-US" dirty="0"/>
              <a:t>文件系统卸载操作</a:t>
            </a:r>
            <a:r>
              <a:rPr lang="en-US" altLang="zh-CN" dirty="0"/>
              <a:t>(</a:t>
            </a:r>
            <a:r>
              <a:rPr lang="zh-CN" altLang="en-US" dirty="0"/>
              <a:t>不是自动执行</a:t>
            </a:r>
            <a:r>
              <a:rPr lang="en-US" altLang="zh-CN" dirty="0"/>
              <a:t>)</a:t>
            </a:r>
            <a:r>
              <a:rPr lang="zh-CN" altLang="en-US" dirty="0"/>
              <a:t>，本地非特权用户可以利用这个缺陷通过符号链接进行拒绝服务</a:t>
            </a:r>
            <a:r>
              <a:rPr lang="en-US" altLang="zh-CN" dirty="0"/>
              <a:t>(</a:t>
            </a:r>
            <a:r>
              <a:rPr lang="zh-CN" altLang="en-US" dirty="0"/>
              <a:t>无需特权卸载特权用户所属的</a:t>
            </a:r>
            <a:r>
              <a:rPr lang="en-US" altLang="zh-CN" dirty="0"/>
              <a:t>FUSE</a:t>
            </a:r>
            <a:r>
              <a:rPr lang="zh-CN" altLang="en-US" dirty="0"/>
              <a:t>文件系统共享</a:t>
            </a:r>
            <a:r>
              <a:rPr lang="en-US" altLang="zh-CN" dirty="0"/>
              <a:t>)</a:t>
            </a:r>
            <a:r>
              <a:rPr lang="zh-CN" altLang="en-US" dirty="0"/>
              <a:t>。</a:t>
            </a:r>
            <a:endParaRPr lang="en-US" altLang="zh-CN" dirty="0"/>
          </a:p>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char *_</a:t>
            </a:r>
            <a:r>
              <a:rPr lang="en-US" altLang="zh-CN" sz="1200" kern="1200" dirty="0" err="1">
                <a:solidFill>
                  <a:schemeClr val="tx1"/>
                </a:solidFill>
                <a:latin typeface="Arial" panose="020B0604020202020204" pitchFamily="34" charset="0"/>
                <a:ea typeface="宋体" panose="02010600030101010101" pitchFamily="2" charset="-122"/>
                <a:cs typeface="宋体" panose="02010600030101010101" pitchFamily="2" charset="-122"/>
              </a:rPr>
              <a:t>getcwd</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 char *buffer, </a:t>
            </a:r>
            <a:r>
              <a:rPr lang="en-US" altLang="zh-CN" sz="1200" kern="1200" dirty="0" err="1">
                <a:solidFill>
                  <a:schemeClr val="tx1"/>
                </a:solidFill>
                <a:latin typeface="Arial" panose="020B0604020202020204" pitchFamily="34" charset="0"/>
                <a:ea typeface="宋体" panose="02010600030101010101" pitchFamily="2" charset="-122"/>
                <a:cs typeface="宋体" panose="02010600030101010101" pitchFamily="2" charset="-122"/>
              </a:rPr>
              <a:t>int</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 </a:t>
            </a:r>
            <a:r>
              <a:rPr lang="en-US" altLang="zh-CN" sz="1200" kern="1200" dirty="0" err="1">
                <a:solidFill>
                  <a:schemeClr val="tx1"/>
                </a:solidFill>
                <a:latin typeface="Arial" panose="020B0604020202020204" pitchFamily="34" charset="0"/>
                <a:ea typeface="宋体" panose="02010600030101010101" pitchFamily="2" charset="-122"/>
                <a:cs typeface="宋体" panose="02010600030101010101" pitchFamily="2" charset="-122"/>
              </a:rPr>
              <a:t>maxlen</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 );</a:t>
            </a:r>
            <a:endPar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endPar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r>
              <a:rPr lang="en-US" altLang="zh-CN" sz="1200" kern="1200" dirty="0" err="1">
                <a:solidFill>
                  <a:schemeClr val="tx1"/>
                </a:solidFill>
                <a:latin typeface="Arial" panose="020B0604020202020204" pitchFamily="34" charset="0"/>
                <a:ea typeface="宋体" panose="02010600030101010101" pitchFamily="2" charset="-122"/>
                <a:cs typeface="宋体" panose="02010600030101010101" pitchFamily="2" charset="-122"/>
              </a:rPr>
              <a:t>getcwd</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会将当前工作目录的</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绝对路径复制到参数</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buffer</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所指的内存空间中</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参数</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maxlen</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为</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buffer</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的空间大小</a:t>
            </a:r>
            <a:endPar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 </a:t>
            </a:r>
            <a:r>
              <a:rPr lang="zh-CN" altLang="en-US" sz="1200" dirty="0">
                <a:latin typeface="微软雅黑" panose="020B0503020204020204" pitchFamily="34" charset="-122"/>
                <a:ea typeface="微软雅黑" panose="020B0503020204020204" pitchFamily="34" charset="-122"/>
              </a:rPr>
              <a:t>系统性能指标和测试类型（含压力测试、容量测试）</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系统负载及其模式</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性能测试的基本过程</a:t>
            </a:r>
            <a:endParaRPr lang="zh-CN" altLang="en-US" sz="1200" dirty="0">
              <a:latin typeface="微软雅黑" panose="020B0503020204020204" pitchFamily="34" charset="-122"/>
              <a:ea typeface="微软雅黑" panose="020B0503020204020204" pitchFamily="34" charset="-122"/>
            </a:endParaRPr>
          </a:p>
          <a:p>
            <a:pPr marL="228600" indent="-228600">
              <a:buAutoNum type="arabicPeriod" startAt="4"/>
            </a:pPr>
            <a:r>
              <a:rPr lang="zh-CN" altLang="en-US" sz="1200" dirty="0">
                <a:latin typeface="微软雅黑" panose="020B0503020204020204" pitchFamily="34" charset="-122"/>
                <a:ea typeface="微软雅黑" panose="020B0503020204020204" pitchFamily="34" charset="-122"/>
              </a:rPr>
              <a:t>前端</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后端性能测试工具</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Cross-site</a:t>
            </a:r>
            <a:r>
              <a:rPr kumimoji="1" lang="zh-CN" altLang="en-US" dirty="0"/>
              <a:t> </a:t>
            </a:r>
            <a:r>
              <a:rPr kumimoji="1" lang="en-US" altLang="zh-CN" dirty="0"/>
              <a:t>Request</a:t>
            </a:r>
            <a:r>
              <a:rPr kumimoji="1" lang="zh-CN" altLang="en-US" dirty="0"/>
              <a:t> </a:t>
            </a:r>
            <a:r>
              <a:rPr kumimoji="1" lang="en-US" altLang="zh-CN" dirty="0"/>
              <a:t>Forgery</a:t>
            </a:r>
            <a:r>
              <a:rPr kumimoji="1" lang="zh-CN" altLang="en-US" dirty="0"/>
              <a:t>：跨站点请求伪造</a:t>
            </a:r>
            <a:endParaRPr kumimoji="1" lang="en-US" altLang="zh-CN" dirty="0"/>
          </a:p>
          <a:p>
            <a:endParaRPr kumimoji="1" lang="en-US" altLang="zh-CN" dirty="0"/>
          </a:p>
          <a:p>
            <a:pPr>
              <a:lnSpc>
                <a:spcPct val="130000"/>
              </a:lnSpc>
            </a:pPr>
            <a:r>
              <a:rPr lang="en-US" altLang="zh-CN" sz="1200" b="1" i="0" dirty="0">
                <a:latin typeface="Arial Narrow" panose="020B0606020202030204"/>
                <a:cs typeface="Arial Narrow" panose="020B0606020202030204"/>
              </a:rPr>
              <a:t>A1 Injection</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chemeClr val="accent1">
                    <a:lumMod val="50000"/>
                  </a:schemeClr>
                </a:solidFill>
                <a:latin typeface="Arial Narrow" panose="020B0606020202030204"/>
                <a:cs typeface="Arial Narrow" panose="020B0606020202030204"/>
              </a:rPr>
              <a:t>A2 Broken Authentication </a:t>
            </a:r>
            <a:r>
              <a:rPr lang="zh-CN" altLang="zh-CN" sz="1200" b="1" i="0" dirty="0">
                <a:solidFill>
                  <a:schemeClr val="accent1">
                    <a:lumMod val="50000"/>
                  </a:schemeClr>
                </a:solidFill>
                <a:latin typeface="Arial Narrow" panose="020B0606020202030204"/>
                <a:cs typeface="Arial Narrow" panose="020B0606020202030204"/>
              </a:rPr>
              <a:t>&amp;</a:t>
            </a:r>
            <a:r>
              <a:rPr lang="en-US" altLang="zh-CN" sz="1200" b="1" i="0" dirty="0">
                <a:solidFill>
                  <a:schemeClr val="accent1">
                    <a:lumMod val="50000"/>
                  </a:schemeClr>
                </a:solidFill>
                <a:latin typeface="Arial Narrow" panose="020B0606020202030204"/>
                <a:cs typeface="Arial Narrow" panose="020B0606020202030204"/>
              </a:rPr>
              <a:t> Session Management </a:t>
            </a:r>
            <a:endParaRPr lang="en-US" altLang="zh-CN" sz="1200" b="1" i="0" dirty="0">
              <a:solidFill>
                <a:schemeClr val="accent1">
                  <a:lumMod val="50000"/>
                </a:schemeClr>
              </a:solidFill>
              <a:latin typeface="Arial Narrow" panose="020B0606020202030204"/>
              <a:cs typeface="Arial Narrow" panose="020B0606020202030204"/>
            </a:endParaRPr>
          </a:p>
          <a:p>
            <a:pPr>
              <a:lnSpc>
                <a:spcPct val="130000"/>
              </a:lnSpc>
            </a:pPr>
            <a:r>
              <a:rPr lang="en-US" altLang="zh-CN" sz="1200" b="1" i="0" dirty="0">
                <a:latin typeface="Arial Narrow" panose="020B0606020202030204"/>
                <a:cs typeface="Arial Narrow" panose="020B0606020202030204"/>
              </a:rPr>
              <a:t>A3 Cross-Site Scripting (XSS)</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rgbClr val="3C8C93"/>
                </a:solidFill>
                <a:latin typeface="Arial Narrow" panose="020B0606020202030204"/>
                <a:cs typeface="Arial Narrow" panose="020B0606020202030204"/>
              </a:rPr>
              <a:t>A4 Insecure Direct Object References</a:t>
            </a:r>
            <a:endParaRPr lang="en-US" altLang="zh-CN" sz="1200" b="1" i="0" dirty="0">
              <a:solidFill>
                <a:srgbClr val="3C8C93"/>
              </a:solidFill>
              <a:latin typeface="Arial Narrow" panose="020B0606020202030204"/>
              <a:cs typeface="Arial Narrow" panose="020B0606020202030204"/>
            </a:endParaRPr>
          </a:p>
          <a:p>
            <a:pPr>
              <a:lnSpc>
                <a:spcPct val="130000"/>
              </a:lnSpc>
            </a:pPr>
            <a:r>
              <a:rPr lang="en-US" altLang="zh-CN" sz="1200" b="1" i="0" dirty="0">
                <a:latin typeface="Arial Narrow" panose="020B0606020202030204"/>
                <a:cs typeface="Arial Narrow" panose="020B0606020202030204"/>
              </a:rPr>
              <a:t>A5 Security Misconfiguration </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rgbClr val="3C8C93"/>
                </a:solidFill>
                <a:latin typeface="Arial Narrow" panose="020B0606020202030204"/>
                <a:cs typeface="Arial Narrow" panose="020B0606020202030204"/>
              </a:rPr>
              <a:t>A6 Sensitive Data Exposure </a:t>
            </a:r>
            <a:endParaRPr lang="en-US" altLang="zh-CN" sz="1200" b="1" i="0" dirty="0">
              <a:solidFill>
                <a:srgbClr val="3C8C93"/>
              </a:solidFill>
              <a:latin typeface="Arial Narrow" panose="020B0606020202030204"/>
              <a:cs typeface="Arial Narrow" panose="020B0606020202030204"/>
            </a:endParaRPr>
          </a:p>
          <a:p>
            <a:pPr>
              <a:lnSpc>
                <a:spcPct val="130000"/>
              </a:lnSpc>
            </a:pPr>
            <a:r>
              <a:rPr lang="en-US" altLang="zh-CN" sz="1200" b="1" i="0" dirty="0">
                <a:latin typeface="Arial Narrow" panose="020B0606020202030204"/>
                <a:cs typeface="Arial Narrow" panose="020B0606020202030204"/>
              </a:rPr>
              <a:t>A7 Missing Function Level Access Control </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rgbClr val="3C8C93"/>
                </a:solidFill>
                <a:latin typeface="Arial Narrow" panose="020B0606020202030204"/>
                <a:cs typeface="Arial Narrow" panose="020B0606020202030204"/>
              </a:rPr>
              <a:t>A8 Cross-Site Request Forgery (CSRF) </a:t>
            </a:r>
            <a:endParaRPr lang="en-US" altLang="zh-CN" sz="1200" b="1" i="0" dirty="0">
              <a:solidFill>
                <a:srgbClr val="3C8C93"/>
              </a:solidFill>
              <a:latin typeface="Arial Narrow" panose="020B0606020202030204"/>
              <a:cs typeface="Arial Narrow" panose="020B0606020202030204"/>
            </a:endParaRPr>
          </a:p>
          <a:p>
            <a:pPr>
              <a:lnSpc>
                <a:spcPct val="130000"/>
              </a:lnSpc>
            </a:pPr>
            <a:r>
              <a:rPr lang="en-US" altLang="zh-CN" sz="1200" b="1" i="0" dirty="0">
                <a:latin typeface="Arial Narrow" panose="020B0606020202030204"/>
                <a:cs typeface="Arial Narrow" panose="020B0606020202030204"/>
              </a:rPr>
              <a:t>A9 Using Components with Known Vulnerabilities </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rgbClr val="3C8C93"/>
                </a:solidFill>
                <a:latin typeface="Arial Narrow" panose="020B0606020202030204"/>
                <a:cs typeface="Arial Narrow" panose="020B0606020202030204"/>
              </a:rPr>
              <a:t>A10 </a:t>
            </a:r>
            <a:r>
              <a:rPr lang="en-US" altLang="zh-CN" sz="1200" b="1" i="0" dirty="0" err="1">
                <a:solidFill>
                  <a:srgbClr val="3C8C93"/>
                </a:solidFill>
                <a:latin typeface="Arial Narrow" panose="020B0606020202030204"/>
                <a:cs typeface="Arial Narrow" panose="020B0606020202030204"/>
              </a:rPr>
              <a:t>Unvalidated</a:t>
            </a:r>
            <a:r>
              <a:rPr lang="en-US" altLang="zh-CN" sz="1200" b="1" i="0" dirty="0">
                <a:solidFill>
                  <a:srgbClr val="3C8C93"/>
                </a:solidFill>
                <a:latin typeface="Arial Narrow" panose="020B0606020202030204"/>
                <a:cs typeface="Arial Narrow" panose="020B0606020202030204"/>
              </a:rPr>
              <a:t> Redirects and Forwards</a:t>
            </a:r>
            <a:endParaRPr lang="zh-CN" altLang="en-US" sz="1200" b="1" i="0" dirty="0">
              <a:solidFill>
                <a:srgbClr val="3C8C93"/>
              </a:solidFill>
              <a:latin typeface="Arial Narrow" panose="020B0606020202030204"/>
              <a:cs typeface="Arial Narrow" panose="020B0606020202030204"/>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Rectangle 2"/>
          <p:cNvSpPr>
            <a:spLocks noGrp="1" noRot="1" noChangeAspect="1" noChangeArrowheads="1" noTextEdit="1"/>
          </p:cNvSpPr>
          <p:nvPr>
            <p:ph type="sldImg"/>
          </p:nvPr>
        </p:nvSpPr>
        <p:spPr>
          <a:xfrm>
            <a:off x="382588" y="685800"/>
            <a:ext cx="6094412" cy="3429000"/>
          </a:xfrm>
        </p:spPr>
      </p:sp>
      <p:sp>
        <p:nvSpPr>
          <p:cNvPr id="2169859"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Rectangle 2"/>
          <p:cNvSpPr>
            <a:spLocks noGrp="1" noRot="1" noChangeAspect="1" noChangeArrowheads="1" noTextEdit="1"/>
          </p:cNvSpPr>
          <p:nvPr>
            <p:ph type="sldImg"/>
          </p:nvPr>
        </p:nvSpPr>
        <p:spPr>
          <a:xfrm>
            <a:off x="382588" y="685800"/>
            <a:ext cx="6094412" cy="3429000"/>
          </a:xfrm>
        </p:spPr>
      </p:sp>
      <p:sp>
        <p:nvSpPr>
          <p:cNvPr id="2169859"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txBox="1">
            <a:spLocks noGrp="1" noChangeArrowheads="1"/>
          </p:cNvSpPr>
          <p:nvPr/>
        </p:nvSpPr>
        <p:spPr bwMode="auto">
          <a:xfrm>
            <a:off x="3884147" y="8684684"/>
            <a:ext cx="2972733" cy="457200"/>
          </a:xfrm>
          <a:prstGeom prst="rect">
            <a:avLst/>
          </a:prstGeom>
          <a:noFill/>
          <a:ln>
            <a:noFill/>
          </a:ln>
        </p:spPr>
        <p:txBody>
          <a:bodyPr anchor="b"/>
          <a:lstStyle>
            <a:lvl1pPr eaLnBrk="0" hangingPunct="0">
              <a:defRPr b="1">
                <a:solidFill>
                  <a:schemeClr val="tx1"/>
                </a:solidFill>
                <a:latin typeface="Arial" panose="020B0604020202020204" pitchFamily="34" charset="0"/>
                <a:ea typeface="幼圆" panose="02010509060101010101" charset="-122"/>
                <a:cs typeface="幼圆" panose="02010509060101010101" charset="-122"/>
              </a:defRPr>
            </a:lvl1pPr>
            <a:lvl2pPr marL="742950" indent="-285750" eaLnBrk="0" hangingPunct="0">
              <a:defRPr b="1">
                <a:solidFill>
                  <a:schemeClr val="tx1"/>
                </a:solidFill>
                <a:latin typeface="Arial" panose="020B0604020202020204" pitchFamily="34" charset="0"/>
                <a:ea typeface="幼圆" panose="02010509060101010101" charset="-122"/>
                <a:cs typeface="幼圆" panose="02010509060101010101" charset="-122"/>
              </a:defRPr>
            </a:lvl2pPr>
            <a:lvl3pPr marL="11430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3pPr>
            <a:lvl4pPr marL="16002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4pPr>
            <a:lvl5pPr marL="20574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9pPr>
          </a:lstStyle>
          <a:p>
            <a:pPr algn="r" eaLnBrk="1" hangingPunct="1"/>
            <a:fld id="{E077226D-3F48-8740-B509-E105487DCAAB}" type="slidenum">
              <a:rPr lang="zh-CN" altLang="en-US" sz="1200" b="0">
                <a:latin typeface="Segoe Semibold" charset="0"/>
                <a:ea typeface="黑体" panose="02010609060101010101" charset="-122"/>
                <a:cs typeface="黑体" panose="02010609060101010101" charset="-122"/>
              </a:rPr>
            </a:fld>
            <a:endParaRPr lang="en-US" altLang="zh-CN" sz="1200" b="0">
              <a:latin typeface="Segoe Semibold" charset="0"/>
              <a:ea typeface="黑体" panose="02010609060101010101" charset="-122"/>
              <a:cs typeface="黑体" panose="02010609060101010101" charset="-122"/>
            </a:endParaRPr>
          </a:p>
        </p:txBody>
      </p:sp>
      <p:sp>
        <p:nvSpPr>
          <p:cNvPr id="248835" name="Rectangle 2"/>
          <p:cNvSpPr>
            <a:spLocks noGrp="1" noRot="1" noChangeAspect="1" noChangeArrowheads="1" noTextEdit="1"/>
          </p:cNvSpPr>
          <p:nvPr>
            <p:ph type="sldImg"/>
          </p:nvPr>
        </p:nvSpPr>
        <p:spPr>
          <a:xfrm>
            <a:off x="381000" y="685800"/>
            <a:ext cx="6094413" cy="3429000"/>
          </a:xfrm>
        </p:spPr>
      </p:sp>
      <p:sp>
        <p:nvSpPr>
          <p:cNvPr id="248836" name="Rectangle 3"/>
          <p:cNvSpPr>
            <a:spLocks noGrp="1" noChangeArrowheads="1"/>
          </p:cNvSpPr>
          <p:nvPr>
            <p:ph type="body" idx="1"/>
          </p:nvPr>
        </p:nvSpPr>
        <p:spPr>
          <a:xfrm>
            <a:off x="686360" y="4343400"/>
            <a:ext cx="5486400" cy="4114800"/>
          </a:xfrm>
          <a:noFill/>
        </p:spPr>
        <p:txBody>
          <a:bodyPr/>
          <a:lstStyle/>
          <a:p>
            <a:endParaRPr lang="en-US" altLang="zh-CN">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355600" lvl="1" indent="-355600" eaLnBrk="1" hangingPunct="1">
              <a:lnSpc>
                <a:spcPct val="130000"/>
              </a:lnSpc>
              <a:spcBef>
                <a:spcPts val="265"/>
              </a:spcBef>
              <a:buClr>
                <a:srgbClr val="91AC4E"/>
              </a:buClr>
              <a:buSzPct val="80000"/>
              <a:buFont typeface="Wingdings" panose="05000000000000000000" charset="0"/>
              <a:buChar char="p"/>
            </a:pPr>
            <a:r>
              <a:rPr lang="zh-CN" altLang="en-US" sz="2400" dirty="0">
                <a:latin typeface="Arial" panose="020B0604020202020204" pitchFamily="34" charset="0"/>
                <a:ea typeface="宋体" panose="02010600030101010101" pitchFamily="2" charset="-122"/>
                <a:cs typeface="宋体" panose="02010600030101010101" pitchFamily="2" charset="-122"/>
              </a:rPr>
              <a:t>内存溢出</a:t>
            </a:r>
            <a:endParaRPr lang="zh-CN" altLang="en-US" sz="2400" dirty="0">
              <a:latin typeface="Arial" panose="020B0604020202020204" pitchFamily="34" charset="0"/>
              <a:ea typeface="宋体" panose="02010600030101010101" pitchFamily="2" charset="-122"/>
              <a:cs typeface="宋体" panose="02010600030101010101" pitchFamily="2" charset="-122"/>
            </a:endParaRPr>
          </a:p>
          <a:p>
            <a:pPr marL="355600" lvl="1" indent="-355600" eaLnBrk="1" hangingPunct="1">
              <a:lnSpc>
                <a:spcPct val="130000"/>
              </a:lnSpc>
              <a:spcBef>
                <a:spcPts val="265"/>
              </a:spcBef>
              <a:buClr>
                <a:srgbClr val="91AC4E"/>
              </a:buClr>
              <a:buSzPct val="80000"/>
              <a:buFont typeface="Wingdings" panose="05000000000000000000" charset="0"/>
              <a:buChar char="p"/>
            </a:pPr>
            <a:r>
              <a:rPr lang="en-US" altLang="zh-CN" sz="2400" dirty="0">
                <a:latin typeface="Arial" panose="020B0604020202020204" pitchFamily="34" charset="0"/>
                <a:ea typeface="宋体" panose="02010600030101010101" pitchFamily="2" charset="-122"/>
                <a:cs typeface="宋体" panose="02010600030101010101" pitchFamily="2" charset="-122"/>
              </a:rPr>
              <a:t>SQL injection/XSS</a:t>
            </a:r>
            <a:endParaRPr lang="en-US" altLang="zh-CN" sz="2400" dirty="0">
              <a:latin typeface="Arial" panose="020B0604020202020204" pitchFamily="34" charset="0"/>
              <a:ea typeface="宋体" panose="02010600030101010101" pitchFamily="2" charset="-122"/>
              <a:cs typeface="宋体" panose="02010600030101010101" pitchFamily="2" charset="-122"/>
            </a:endParaRPr>
          </a:p>
          <a:p>
            <a:pPr marL="355600" lvl="1" indent="-355600" eaLnBrk="1" hangingPunct="1">
              <a:lnSpc>
                <a:spcPct val="130000"/>
              </a:lnSpc>
              <a:spcBef>
                <a:spcPts val="265"/>
              </a:spcBef>
              <a:buClr>
                <a:srgbClr val="91AC4E"/>
              </a:buClr>
              <a:buSzPct val="80000"/>
              <a:buFont typeface="Wingdings" panose="05000000000000000000" charset="0"/>
              <a:buChar char="p"/>
            </a:pPr>
            <a:r>
              <a:rPr lang="zh-CN" altLang="en-US" sz="2400" dirty="0">
                <a:latin typeface="Arial" panose="020B0604020202020204" pitchFamily="34" charset="0"/>
                <a:ea typeface="宋体" panose="02010600030101010101" pitchFamily="2" charset="-122"/>
                <a:cs typeface="宋体" panose="02010600030101010101" pitchFamily="2" charset="-122"/>
              </a:rPr>
              <a:t>各种输入验证型问题</a:t>
            </a:r>
            <a:endParaRPr lang="en-US" altLang="zh-CN" sz="2400" dirty="0">
              <a:latin typeface="Arial" panose="020B0604020202020204" pitchFamily="34" charset="0"/>
              <a:ea typeface="宋体" panose="02010600030101010101" pitchFamily="2" charset="-122"/>
              <a:cs typeface="宋体" panose="02010600030101010101" pitchFamily="2" charset="-122"/>
            </a:endParaRPr>
          </a:p>
          <a:p>
            <a:pPr marL="355600" marR="0" lvl="1" indent="-355600" algn="l" defTabSz="914400" rtl="0" eaLnBrk="1" fontAlgn="base" latinLnBrk="0" hangingPunct="1">
              <a:lnSpc>
                <a:spcPct val="130000"/>
              </a:lnSpc>
              <a:spcBef>
                <a:spcPts val="265"/>
              </a:spcBef>
              <a:spcAft>
                <a:spcPct val="0"/>
              </a:spcAft>
              <a:buClr>
                <a:srgbClr val="91AC4E"/>
              </a:buClr>
              <a:buSzPct val="80000"/>
              <a:buFont typeface="Wingdings" panose="05000000000000000000" charset="0"/>
              <a:buChar char="p"/>
              <a:defRPr/>
            </a:pPr>
            <a:r>
              <a:rPr lang="zh-CN" altLang="en-US" sz="2400" dirty="0">
                <a:latin typeface="Arial" panose="020B0604020202020204" pitchFamily="34" charset="0"/>
                <a:ea typeface="宋体" panose="02010600030101010101" pitchFamily="2" charset="-122"/>
                <a:cs typeface="宋体" panose="02010600030101010101" pitchFamily="2" charset="-122"/>
              </a:rPr>
              <a:t>不充分的随机数</a:t>
            </a:r>
            <a:endParaRPr lang="en-US" altLang="zh-CN" sz="2400" dirty="0">
              <a:latin typeface="Arial" panose="020B0604020202020204" pitchFamily="34" charset="0"/>
              <a:ea typeface="宋体" panose="02010600030101010101" pitchFamily="2" charset="-122"/>
              <a:cs typeface="宋体" panose="02010600030101010101" pitchFamily="2" charset="-122"/>
            </a:endParaRPr>
          </a:p>
          <a:p>
            <a:pPr marL="0" marR="0" lvl="1" indent="0" algn="l" defTabSz="914400" rtl="0" eaLnBrk="1" fontAlgn="base" latinLnBrk="0" hangingPunct="1">
              <a:lnSpc>
                <a:spcPct val="130000"/>
              </a:lnSpc>
              <a:spcBef>
                <a:spcPts val="265"/>
              </a:spcBef>
              <a:spcAft>
                <a:spcPct val="0"/>
              </a:spcAft>
              <a:buClr>
                <a:srgbClr val="91AC4E"/>
              </a:buClr>
              <a:buSzPct val="80000"/>
              <a:buFont typeface="Wingdings" panose="05000000000000000000" charset="0"/>
              <a:buNone/>
              <a:defRPr/>
            </a:pPr>
            <a:r>
              <a:rPr lang="zh-CN" altLang="en-US" sz="1200" b="1" kern="1200" dirty="0">
                <a:solidFill>
                  <a:schemeClr val="tx1"/>
                </a:solidFill>
                <a:latin typeface="Arial" panose="020B0604020202020204" pitchFamily="34" charset="0"/>
                <a:ea typeface="宋体" panose="02010600030101010101" pitchFamily="2" charset="-122"/>
                <a:cs typeface="+mn-cs"/>
              </a:rPr>
              <a:t>完整性：数字签名，</a:t>
            </a:r>
            <a:r>
              <a:rPr lang="zh-CN" altLang="en-US" sz="1200" b="0" kern="1200" dirty="0">
                <a:solidFill>
                  <a:schemeClr val="tx1"/>
                </a:solidFill>
                <a:latin typeface="Arial" panose="020B0604020202020204" pitchFamily="34" charset="0"/>
                <a:ea typeface="宋体" panose="02010600030101010101" pitchFamily="2" charset="-122"/>
                <a:cs typeface="+mn-cs"/>
              </a:rPr>
              <a:t>可以判断发送的信息在传递的过程中是否被篡改过</a:t>
            </a:r>
            <a:endParaRPr lang="zh-CN" altLang="en-US" sz="2400" dirty="0">
              <a:latin typeface="Arial" panose="020B0604020202020204" pitchFamily="34" charset="0"/>
              <a:ea typeface="宋体" panose="02010600030101010101" pitchFamily="2" charset="-122"/>
              <a:cs typeface="宋体" panose="02010600030101010101" pitchFamily="2" charset="-122"/>
            </a:endParaRPr>
          </a:p>
          <a:p>
            <a:pPr marL="0" lvl="1" indent="0" eaLnBrk="1" hangingPunct="1">
              <a:lnSpc>
                <a:spcPct val="130000"/>
              </a:lnSpc>
              <a:spcBef>
                <a:spcPts val="265"/>
              </a:spcBef>
              <a:buClr>
                <a:srgbClr val="91AC4E"/>
              </a:buClr>
              <a:buSzPct val="80000"/>
              <a:buFont typeface="Wingdings" panose="05000000000000000000" charset="0"/>
              <a:buNone/>
            </a:pPr>
            <a:r>
              <a:rPr lang="zh-CN" altLang="en-US" sz="1200" kern="1200" dirty="0">
                <a:solidFill>
                  <a:schemeClr val="tx1"/>
                </a:solidFill>
                <a:latin typeface="Arial" panose="020B0604020202020204" pitchFamily="34" charset="0"/>
                <a:ea typeface="宋体" panose="02010600030101010101" pitchFamily="2" charset="-122"/>
                <a:cs typeface="+mn-cs"/>
              </a:rPr>
              <a:t>全性是保护数据库，以防止非法使用所造成数据的泄露、更改或破坏，安全性措施的防范对象是非法用户和非法操作；</a:t>
            </a:r>
            <a:r>
              <a:rPr lang="en-US" altLang="zh-CN" sz="1200" kern="1200" dirty="0">
                <a:solidFill>
                  <a:schemeClr val="tx1"/>
                </a:solidFill>
                <a:latin typeface="Arial" panose="020B0604020202020204" pitchFamily="34" charset="0"/>
                <a:ea typeface="宋体" panose="02010600030101010101" pitchFamily="2" charset="-122"/>
                <a:cs typeface="+mn-cs"/>
              </a:rPr>
              <a:t> </a:t>
            </a:r>
            <a:r>
              <a:rPr lang="zh-CN" altLang="en-US" sz="1200" kern="1200" dirty="0">
                <a:solidFill>
                  <a:schemeClr val="tx1"/>
                </a:solidFill>
                <a:latin typeface="Arial" panose="020B0604020202020204" pitchFamily="34" charset="0"/>
                <a:ea typeface="宋体" panose="02010600030101010101" pitchFamily="2" charset="-122"/>
                <a:cs typeface="+mn-cs"/>
              </a:rPr>
              <a:t>完整性是防止合法用户使用数据库时向数据库中加入不符合语义的数据，完整性措施的防范对象是不合语义的数据。</a:t>
            </a:r>
            <a:endParaRPr lang="zh-CN" altLang="en-US" sz="2400" dirty="0">
              <a:latin typeface="Arial" panose="020B0604020202020204" pitchFamily="34" charset="0"/>
              <a:ea typeface="宋体" panose="02010600030101010101" pitchFamily="2" charset="-122"/>
              <a:cs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i="0" dirty="0"/>
              <a:t>还有什么安全测试任务吗？ 安全标准、规范规定的任务，需求、设计中没有描述的。</a:t>
            </a:r>
            <a:endParaRPr kumimoji="1" lang="zh-CN" altLang="en-US" sz="1200" i="0"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4147" y="8684684"/>
            <a:ext cx="2972733" cy="457200"/>
          </a:xfrm>
          <a:prstGeom prst="rect">
            <a:avLst/>
          </a:prstGeom>
          <a:noFill/>
          <a:ln>
            <a:noFill/>
          </a:ln>
        </p:spPr>
        <p:txBody>
          <a:bodyPr anchor="b"/>
          <a:lstStyle>
            <a:lvl1pPr eaLnBrk="0" hangingPunct="0">
              <a:defRPr b="1">
                <a:solidFill>
                  <a:schemeClr val="tx1"/>
                </a:solidFill>
                <a:latin typeface="Arial" panose="020B0604020202020204" pitchFamily="34" charset="0"/>
                <a:ea typeface="幼圆" panose="02010509060101010101" charset="-122"/>
                <a:cs typeface="幼圆" panose="02010509060101010101" charset="-122"/>
              </a:defRPr>
            </a:lvl1pPr>
            <a:lvl2pPr marL="742950" indent="-285750" eaLnBrk="0" hangingPunct="0">
              <a:defRPr b="1">
                <a:solidFill>
                  <a:schemeClr val="tx1"/>
                </a:solidFill>
                <a:latin typeface="Arial" panose="020B0604020202020204" pitchFamily="34" charset="0"/>
                <a:ea typeface="幼圆" panose="02010509060101010101" charset="-122"/>
                <a:cs typeface="幼圆" panose="02010509060101010101" charset="-122"/>
              </a:defRPr>
            </a:lvl2pPr>
            <a:lvl3pPr marL="11430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3pPr>
            <a:lvl4pPr marL="16002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4pPr>
            <a:lvl5pPr marL="20574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9pPr>
          </a:lstStyle>
          <a:p>
            <a:pPr algn="r" eaLnBrk="1" hangingPunct="1"/>
            <a:fld id="{B406DE62-DAE4-3F4B-8383-1B875911E54A}" type="slidenum">
              <a:rPr lang="zh-CN" altLang="en-US" sz="1200" b="0">
                <a:latin typeface="Segoe Semibold" charset="0"/>
                <a:ea typeface="黑体" panose="02010609060101010101" charset="-122"/>
                <a:cs typeface="黑体" panose="02010609060101010101" charset="-122"/>
              </a:rPr>
            </a:fld>
            <a:endParaRPr lang="en-US" altLang="zh-CN" sz="1200" b="0">
              <a:latin typeface="Segoe Semibold" charset="0"/>
              <a:ea typeface="黑体" panose="02010609060101010101" charset="-122"/>
              <a:cs typeface="黑体" panose="02010609060101010101" charset="-122"/>
            </a:endParaRPr>
          </a:p>
        </p:txBody>
      </p:sp>
      <p:sp>
        <p:nvSpPr>
          <p:cNvPr id="250883" name="Rectangle 2"/>
          <p:cNvSpPr>
            <a:spLocks noGrp="1" noRot="1" noChangeAspect="1" noChangeArrowheads="1" noTextEdit="1"/>
          </p:cNvSpPr>
          <p:nvPr>
            <p:ph type="sldImg"/>
          </p:nvPr>
        </p:nvSpPr>
        <p:spPr>
          <a:xfrm>
            <a:off x="381000" y="685800"/>
            <a:ext cx="6094413" cy="3429000"/>
          </a:xfrm>
        </p:spPr>
      </p:sp>
      <p:sp>
        <p:nvSpPr>
          <p:cNvPr id="250884" name="Rectangle 3"/>
          <p:cNvSpPr>
            <a:spLocks noGrp="1" noChangeArrowheads="1"/>
          </p:cNvSpPr>
          <p:nvPr>
            <p:ph type="body" idx="1"/>
          </p:nvPr>
        </p:nvSpPr>
        <p:spPr>
          <a:xfrm>
            <a:off x="686360" y="4343400"/>
            <a:ext cx="5486400" cy="4114800"/>
          </a:xfrm>
          <a:noFill/>
        </p:spPr>
        <p:txBody>
          <a:bodyPr/>
          <a:lstStyle/>
          <a:p>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u="none" dirty="0"/>
              <a:t>Kerberos</a:t>
            </a:r>
            <a:r>
              <a:rPr lang="zh-CN" altLang="en-US" sz="1200" u="none" dirty="0"/>
              <a:t>是一种为网络通信提供可</a:t>
            </a:r>
            <a:r>
              <a:rPr lang="zh-CN" altLang="en-US" sz="1200" b="1" u="none" dirty="0">
                <a:solidFill>
                  <a:schemeClr val="accent2"/>
                </a:solidFill>
              </a:rPr>
              <a:t>靠第三方服务</a:t>
            </a:r>
            <a:r>
              <a:rPr lang="zh-CN" altLang="en-US" sz="1200" u="none" dirty="0"/>
              <a:t>的、面向开放系统的认证机制 </a:t>
            </a:r>
            <a:r>
              <a:rPr lang="en-US" altLang="zh-CN" sz="1200" u="none" dirty="0"/>
              <a:t>(</a:t>
            </a:r>
            <a:r>
              <a:rPr lang="zh-CN" altLang="en-US" sz="1200" u="none" dirty="0"/>
              <a:t>双向认证</a:t>
            </a:r>
            <a:r>
              <a:rPr lang="en-US" altLang="zh-CN" sz="1200" u="none" dirty="0"/>
              <a:t>)</a:t>
            </a:r>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黑盒随机模糊，对正确格式的输入数据进行随机变异，然后用这些变异的输入运行程序，看是否能够触发异常。这是一种简单的</a:t>
            </a:r>
            <a:r>
              <a:rPr kumimoji="1" lang="en-GB" altLang="zh-CN" dirty="0"/>
              <a:t>hack</a:t>
            </a:r>
            <a:r>
              <a:rPr kumimoji="1" lang="zh-CN" altLang="en-GB" dirty="0"/>
              <a:t>，</a:t>
            </a:r>
            <a:r>
              <a:rPr kumimoji="1" lang="zh-CN" altLang="en-US" dirty="0"/>
              <a:t>如果一个应用从未进行过模糊测试，可以用这种技术有效地发现应用中的漏洞。</a:t>
            </a:r>
            <a:endParaRPr kumimoji="1" lang="zh-CN" altLang="en-US" dirty="0"/>
          </a:p>
          <a:p>
            <a:r>
              <a:rPr kumimoji="1" lang="zh-CN" altLang="en-US" dirty="0"/>
              <a:t>基于语法的模糊，是模糊复杂格式输入的替代方法，需要指定输入格式的输入语法，还指定哪些输入部分要进行模糊化以及如何模糊化。基于语法的模糊生成器会生成许多新的输入，每个输入满足语法编码的约束。基于语法的</a:t>
            </a:r>
            <a:r>
              <a:rPr kumimoji="1" lang="en-GB" altLang="zh-CN" dirty="0"/>
              <a:t>fuzzing</a:t>
            </a:r>
            <a:r>
              <a:rPr kumimoji="1" lang="zh-CN" altLang="en-US" dirty="0"/>
              <a:t>通过模糊生成器的用户的创造力和专业知识来指导</a:t>
            </a:r>
            <a:r>
              <a:rPr kumimoji="1" lang="en-GB" altLang="zh-CN" dirty="0"/>
              <a:t>fuzzing</a:t>
            </a:r>
            <a:r>
              <a:rPr kumimoji="1" lang="zh-CN" altLang="en-GB" dirty="0"/>
              <a:t>。</a:t>
            </a:r>
            <a:endParaRPr kumimoji="1" lang="zh-CN" altLang="en-GB" dirty="0"/>
          </a:p>
          <a:p>
            <a:r>
              <a:rPr kumimoji="1" lang="zh-CN" altLang="en-US" dirty="0"/>
              <a:t>白盒模糊处理，由微软研究院于</a:t>
            </a:r>
            <a:r>
              <a:rPr kumimoji="1" lang="en-US" altLang="zh-CN" dirty="0"/>
              <a:t>2008</a:t>
            </a:r>
            <a:r>
              <a:rPr kumimoji="1" lang="zh-CN" altLang="en-US" dirty="0"/>
              <a:t>年首创，这种方法包括：动态地执行测试下的程序，并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与黑盒随机模糊相比，白盒模糊通常更精确，可以运行更多的代码，从而发现更多的</a:t>
            </a:r>
            <a:r>
              <a:rPr kumimoji="1" lang="en-GB" altLang="zh-CN" dirty="0"/>
              <a:t>bug</a:t>
            </a:r>
            <a:r>
              <a:rPr kumimoji="1" lang="zh-CN" altLang="en-GB" dirty="0"/>
              <a:t>。</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Compromise: </a:t>
            </a:r>
            <a:r>
              <a:rPr kumimoji="1" lang="zh-CN" altLang="en-US" dirty="0"/>
              <a:t>违背、折衷</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dirty="0">
                <a:latin typeface="Arial" panose="020B0604020202020204" pitchFamily="34" charset="0"/>
                <a:ea typeface="宋体" panose="02010600030101010101" pitchFamily="2" charset="-122"/>
                <a:cs typeface="宋体" panose="02010600030101010101" pitchFamily="2" charset="-122"/>
              </a:rPr>
              <a:t>无线测试</a:t>
            </a:r>
            <a:endParaRPr lang="en-US" altLang="zh-CN" sz="2800" dirty="0">
              <a:latin typeface="Arial" panose="020B0604020202020204" pitchFamily="34" charset="0"/>
              <a:ea typeface="宋体" panose="02010600030101010101" pitchFamily="2" charset="-122"/>
              <a:cs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dirty="0">
                <a:latin typeface="Arial" panose="020B0604020202020204" pitchFamily="34" charset="0"/>
                <a:ea typeface="宋体" panose="02010600030101010101" pitchFamily="2" charset="-122"/>
                <a:cs typeface="宋体" panose="02010600030101010101" pitchFamily="2" charset="-122"/>
              </a:rPr>
              <a:t>社交工程学</a:t>
            </a:r>
            <a:endParaRPr lang="en-US" altLang="zh-CN" sz="2800" dirty="0">
              <a:latin typeface="Arial" panose="020B0604020202020204" pitchFamily="34" charset="0"/>
              <a:ea typeface="宋体" panose="02010600030101010101" pitchFamily="2" charset="-122"/>
              <a:cs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dirty="0">
                <a:latin typeface="Arial" panose="020B0604020202020204" pitchFamily="34" charset="0"/>
                <a:ea typeface="宋体" panose="02010600030101010101" pitchFamily="2" charset="-122"/>
                <a:cs typeface="宋体" panose="02010600030101010101" pitchFamily="2" charset="-122"/>
              </a:rPr>
              <a:t>拒绝服务攻击</a:t>
            </a:r>
            <a:endParaRPr lang="en-US" altLang="zh-CN" sz="2800" dirty="0">
              <a:latin typeface="Arial" panose="020B0604020202020204" pitchFamily="34" charset="0"/>
              <a:ea typeface="宋体" panose="02010600030101010101" pitchFamily="2" charset="-122"/>
              <a:cs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i="0" dirty="0">
                <a:solidFill>
                  <a:srgbClr val="0070C0"/>
                </a:solidFill>
              </a:rPr>
              <a:t>时间选择</a:t>
            </a:r>
            <a:endParaRPr lang="en-US" altLang="zh-CN" sz="2800" i="0" dirty="0">
              <a:solidFill>
                <a:srgbClr val="0070C0"/>
              </a:solidFill>
            </a:endParaRPr>
          </a:p>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i="0" dirty="0">
                <a:solidFill>
                  <a:srgbClr val="0070C0"/>
                </a:solidFill>
              </a:rPr>
              <a:t>策略选择</a:t>
            </a:r>
            <a:endParaRPr lang="zh-CN" altLang="en-US" sz="2800" i="0" dirty="0">
              <a:solidFill>
                <a:srgbClr val="0070C0"/>
              </a:solidFill>
            </a:endParaRPr>
          </a:p>
          <a:p>
            <a:endParaRPr lang="fr-FR"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fr-FR"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fr-FR"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nc</a:t>
            </a:r>
            <a:r>
              <a:rPr lang="fr-FR"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-l -p 40</a:t>
            </a:r>
            <a:endParaRPr lang="fr-FR"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en-US" altLang="zh-CN" sz="1200" dirty="0">
                <a:solidFill>
                  <a:srgbClr val="C00000"/>
                </a:solidFill>
                <a:latin typeface="Arial" panose="020B0604020202020204" pitchFamily="34" charset="0"/>
                <a:ea typeface="宋体" panose="02010600030101010101" pitchFamily="2" charset="-122"/>
                <a:cs typeface="宋体" panose="02010600030101010101" pitchFamily="2" charset="-122"/>
              </a:rPr>
              <a:t>SQL2.exe IP </a:t>
            </a:r>
            <a:endParaRPr lang="en-US" altLang="zh-CN" sz="1200" dirty="0">
              <a:solidFill>
                <a:srgbClr val="C00000"/>
              </a:solidFill>
              <a:latin typeface="Arial" panose="020B0604020202020204" pitchFamily="34" charset="0"/>
              <a:ea typeface="宋体" panose="02010600030101010101" pitchFamily="2" charset="-122"/>
              <a:cs typeface="宋体" panose="02010600030101010101" pitchFamily="2" charset="-122"/>
            </a:endParaRPr>
          </a:p>
          <a:p>
            <a:r>
              <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net user guest /</a:t>
            </a:r>
            <a:r>
              <a:rPr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active:yes</a:t>
            </a:r>
            <a:endPar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net user guest 123456</a:t>
            </a:r>
            <a:endPar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net </a:t>
            </a:r>
            <a:r>
              <a:rPr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localgroup</a:t>
            </a:r>
            <a:r>
              <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administrators guest /add</a:t>
            </a:r>
            <a:endParaRPr lang="en-US" altLang="zh-CN" dirty="0"/>
          </a:p>
          <a:p>
            <a:endParaRPr lang="en-US" altLang="zh-CN" dirty="0"/>
          </a:p>
          <a:p>
            <a:r>
              <a:rPr lang="zh-CN" altLang="en-US" dirty="0"/>
              <a:t>查看用户，执行“</a:t>
            </a:r>
            <a:r>
              <a:rPr lang="en-US" altLang="zh-CN" dirty="0"/>
              <a:t>net user”</a:t>
            </a:r>
            <a:r>
              <a:rPr lang="zh-CN" altLang="en-US" dirty="0"/>
              <a:t>命令，查看用户列表，一般</a:t>
            </a:r>
            <a:r>
              <a:rPr lang="en-US" altLang="zh-CN" dirty="0"/>
              <a:t>GUEST</a:t>
            </a:r>
            <a:r>
              <a:rPr lang="zh-CN" altLang="en-US" dirty="0"/>
              <a:t>为自己的用户，只有普通权限</a:t>
            </a:r>
            <a:endParaRPr lang="zh-CN" altLang="en-US" dirty="0"/>
          </a:p>
          <a:p>
            <a:r>
              <a:rPr lang="en-US" altLang="zh-CN" dirty="0"/>
              <a:t>PID=156 Process=</a:t>
            </a:r>
            <a:r>
              <a:rPr lang="en-US" altLang="zh-CN" dirty="0" err="1"/>
              <a:t>winlogon.exe</a:t>
            </a:r>
            <a:endParaRPr lang="en-US" altLang="zh-CN" dirty="0"/>
          </a:p>
          <a:p>
            <a:r>
              <a:rPr lang="en-US" altLang="zh-CN" dirty="0" err="1"/>
              <a:t>wincsrss.exe</a:t>
            </a:r>
            <a:r>
              <a:rPr lang="en-US" altLang="zh-CN" dirty="0"/>
              <a:t> 156</a:t>
            </a:r>
            <a:endParaRPr lang="en-US" altLang="zh-CN" dirty="0"/>
          </a:p>
          <a:p>
            <a:r>
              <a:rPr lang="zh-CN" altLang="en-US" dirty="0"/>
              <a:t>溢出，并会自动弹出一个新窗口，显示溢出进程。</a:t>
            </a:r>
            <a:endParaRPr lang="zh-CN" altLang="en-US" dirty="0"/>
          </a:p>
          <a:p>
            <a:r>
              <a:rPr lang="zh-CN" altLang="en-US" dirty="0"/>
              <a:t>溢出成功后，将会在系统中添加一个新的用户名为</a:t>
            </a:r>
            <a:r>
              <a:rPr lang="en-US" altLang="zh-CN" dirty="0"/>
              <a:t>“e”,</a:t>
            </a:r>
            <a:r>
              <a:rPr lang="zh-CN" altLang="en-US" dirty="0"/>
              <a:t>密码为“</a:t>
            </a:r>
            <a:r>
              <a:rPr lang="en-US" altLang="zh-CN" dirty="0"/>
              <a:t>asd#321”</a:t>
            </a:r>
            <a:r>
              <a:rPr lang="zh-CN" altLang="en-US" dirty="0"/>
              <a:t>的管理员账号</a:t>
            </a:r>
            <a:endParaRPr lang="en-US" altLang="zh-CN" dirty="0"/>
          </a:p>
          <a:p>
            <a:r>
              <a:rPr lang="zh-CN" altLang="en-US" dirty="0"/>
              <a:t>再次运行“</a:t>
            </a:r>
            <a:r>
              <a:rPr lang="en-US" altLang="zh-CN" dirty="0"/>
              <a:t>net user e”</a:t>
            </a:r>
            <a:r>
              <a:rPr lang="zh-CN" altLang="en-US" dirty="0"/>
              <a:t>命令，可以看到新账号属于</a:t>
            </a:r>
            <a:r>
              <a:rPr lang="en-US" altLang="zh-CN" dirty="0"/>
              <a:t>Administrators</a:t>
            </a:r>
            <a:r>
              <a:rPr lang="zh-CN" altLang="en-US" dirty="0"/>
              <a:t>组，已经具有管理权限了</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1pPr>
            <a:lvl2pPr marL="742950" indent="-285750"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2pPr>
            <a:lvl3pPr marL="1143000" indent="-228600"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3pPr>
            <a:lvl4pPr marL="1600200" indent="-228600"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4pPr>
            <a:lvl5pPr marL="2057400" indent="-228600"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3200">
                <a:solidFill>
                  <a:srgbClr val="000000"/>
                </a:solidFill>
                <a:latin typeface="Arial" panose="020B0604020202020204" pitchFamily="34"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3200">
                <a:solidFill>
                  <a:srgbClr val="000000"/>
                </a:solidFill>
                <a:latin typeface="Arial" panose="020B0604020202020204" pitchFamily="34"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3200">
                <a:solidFill>
                  <a:srgbClr val="000000"/>
                </a:solidFill>
                <a:latin typeface="Arial" panose="020B0604020202020204" pitchFamily="34"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3200">
                <a:solidFill>
                  <a:srgbClr val="000000"/>
                </a:solidFill>
                <a:latin typeface="Arial" panose="020B0604020202020204" pitchFamily="34" charset="0"/>
                <a:ea typeface="ヒラギノ角ゴ ProN W3" charset="0"/>
                <a:cs typeface="ヒラギノ角ゴ ProN W3" charset="0"/>
                <a:sym typeface="Gill Sans" charset="0"/>
              </a:defRPr>
            </a:lvl9pPr>
          </a:lstStyle>
          <a:p>
            <a:pPr eaLnBrk="1" hangingPunct="1"/>
            <a:fld id="{C5C90082-3623-A948-A870-F87E0CCF6333}" type="slidenum">
              <a:rPr lang="en-US" altLang="zh-CN" sz="1200"/>
            </a:fld>
            <a:endParaRPr lang="en-US" altLang="zh-CN" sz="1200"/>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noFill/>
        </p:spPr>
        <p:txBody>
          <a:bodyPr/>
          <a:lstStyle/>
          <a:p>
            <a:r>
              <a:rPr lang="en-US" altLang="zh-CN" sz="2400" dirty="0">
                <a:solidFill>
                  <a:srgbClr val="000000"/>
                </a:solidFill>
                <a:latin typeface="Arial" panose="020B0604020202020204" pitchFamily="34" charset="0"/>
              </a:rPr>
              <a:t>Innocent</a:t>
            </a:r>
            <a:r>
              <a:rPr lang="zh-CN" altLang="en-US" sz="2400" dirty="0">
                <a:solidFill>
                  <a:srgbClr val="000000"/>
                </a:solidFill>
                <a:latin typeface="Arial" panose="020B0604020202020204" pitchFamily="34" charset="0"/>
              </a:rPr>
              <a:t>：</a:t>
            </a:r>
            <a:r>
              <a:rPr lang="zh-CN" altLang="en-US" sz="2400" i="1" dirty="0"/>
              <a:t>无辜受害的</a:t>
            </a:r>
            <a:endParaRPr lang="en-US" altLang="zh-CN" sz="2400" i="1" dirty="0"/>
          </a:p>
          <a:p>
            <a:r>
              <a:rPr lang="en-US" altLang="zh-CN" sz="2400" dirty="0">
                <a:solidFill>
                  <a:srgbClr val="000000"/>
                </a:solidFill>
                <a:latin typeface="Arial" panose="020B0604020202020204" pitchFamily="34" charset="0"/>
              </a:rPr>
              <a:t>Phishing</a:t>
            </a:r>
            <a:r>
              <a:rPr lang="zh-CN" altLang="en-US" sz="2400" dirty="0">
                <a:solidFill>
                  <a:srgbClr val="000000"/>
                </a:solidFill>
                <a:latin typeface="Arial" panose="020B0604020202020204" pitchFamily="34" charset="0"/>
              </a:rPr>
              <a:t>：网络钓鱼</a:t>
            </a:r>
            <a:endParaRPr lang="en-US" altLang="zh-CN" sz="2400" dirty="0">
              <a:solidFill>
                <a:srgbClr val="000000"/>
              </a:solidFill>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sz="2400" dirty="0"/>
              <a:t>Malware</a:t>
            </a:r>
            <a:r>
              <a:rPr lang="zh-CN" altLang="en-US" sz="2400" dirty="0">
                <a:solidFill>
                  <a:srgbClr val="000000"/>
                </a:solidFill>
                <a:latin typeface="Arial" panose="020B0604020202020204" pitchFamily="34" charset="0"/>
              </a:rPr>
              <a:t>：</a:t>
            </a:r>
            <a:r>
              <a:rPr lang="zh-CN" altLang="en-US" sz="2400" dirty="0"/>
              <a:t>恶意软件</a:t>
            </a:r>
            <a:endParaRPr lang="zh-CN" altLang="en-US" sz="24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210" name="Rectangle 2"/>
          <p:cNvSpPr>
            <a:spLocks noGrp="1" noRot="1" noChangeAspect="1" noChangeArrowheads="1" noTextEdit="1"/>
          </p:cNvSpPr>
          <p:nvPr>
            <p:ph type="sldImg"/>
          </p:nvPr>
        </p:nvSpPr>
        <p:spPr>
          <a:xfrm>
            <a:off x="-274638" y="406400"/>
            <a:ext cx="7407276" cy="4167188"/>
          </a:xfrm>
        </p:spPr>
      </p:sp>
      <p:sp>
        <p:nvSpPr>
          <p:cNvPr id="214221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lnSpc>
                <a:spcPct val="130000"/>
              </a:lnSpc>
              <a:spcBef>
                <a:spcPts val="240"/>
              </a:spcBef>
              <a:buClr>
                <a:srgbClr val="91AC4E"/>
              </a:buClr>
              <a:buSzPct val="80000"/>
              <a:buFont typeface="Wingdings" panose="05000000000000000000" pitchFamily="2" charset="2"/>
              <a:buNone/>
              <a:tabLst>
                <a:tab pos="205740" algn="l"/>
              </a:tabLst>
            </a:pPr>
            <a:r>
              <a:rPr lang="zh-CN" altLang="en-US" sz="1600" dirty="0"/>
              <a:t>会话劫持类型</a:t>
            </a:r>
            <a:endParaRPr lang="en-US" altLang="zh-CN" sz="1600" dirty="0">
              <a:solidFill>
                <a:srgbClr val="C00000"/>
              </a:solidFill>
            </a:endParaRPr>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sz="1600" dirty="0">
                <a:solidFill>
                  <a:srgbClr val="C00000"/>
                </a:solidFill>
              </a:rPr>
              <a:t>中间人攻击 </a:t>
            </a:r>
            <a:r>
              <a:rPr lang="en-US" altLang="zh-CN" sz="1100" dirty="0">
                <a:solidFill>
                  <a:srgbClr val="C00000"/>
                </a:solidFill>
              </a:rPr>
              <a:t>(Man In The Middle</a:t>
            </a:r>
            <a:r>
              <a:rPr lang="zh-CN" altLang="en-US" sz="1100" dirty="0">
                <a:solidFill>
                  <a:srgbClr val="C00000"/>
                </a:solidFill>
              </a:rPr>
              <a:t>，</a:t>
            </a:r>
            <a:r>
              <a:rPr lang="en-US" altLang="zh-CN" sz="1100" dirty="0">
                <a:solidFill>
                  <a:srgbClr val="C00000"/>
                </a:solidFill>
              </a:rPr>
              <a:t>MITM)</a:t>
            </a:r>
            <a:r>
              <a:rPr lang="zh-CN" altLang="en-US" dirty="0"/>
              <a:t>使用</a:t>
            </a:r>
            <a:r>
              <a:rPr lang="en-US" altLang="zh-CN" dirty="0"/>
              <a:t>ARP</a:t>
            </a:r>
            <a:r>
              <a:rPr lang="zh-CN" altLang="en-US" dirty="0"/>
              <a:t>欺骗或</a:t>
            </a:r>
            <a:r>
              <a:rPr lang="en-US" altLang="zh-CN" dirty="0"/>
              <a:t>DNS</a:t>
            </a:r>
            <a:r>
              <a:rPr lang="zh-CN" altLang="en-US" dirty="0"/>
              <a:t>欺骗</a:t>
            </a:r>
            <a:endParaRPr lang="en-US" altLang="zh-CN" sz="1100" dirty="0">
              <a:solidFill>
                <a:srgbClr val="C00000"/>
              </a:solidFill>
            </a:endParaRPr>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sz="1600" dirty="0">
                <a:solidFill>
                  <a:srgbClr val="C00000"/>
                </a:solidFill>
              </a:rPr>
              <a:t>注射式攻击</a:t>
            </a:r>
            <a:r>
              <a:rPr lang="zh-CN" altLang="en-US" dirty="0">
                <a:solidFill>
                  <a:srgbClr val="C00000"/>
                </a:solidFill>
              </a:rPr>
              <a:t>（</a:t>
            </a:r>
            <a:r>
              <a:rPr lang="en-US" altLang="zh-CN" dirty="0">
                <a:solidFill>
                  <a:srgbClr val="C00000"/>
                </a:solidFill>
              </a:rPr>
              <a:t>Injection</a:t>
            </a:r>
            <a:r>
              <a:rPr lang="zh-CN" altLang="en-US" dirty="0">
                <a:solidFill>
                  <a:srgbClr val="C00000"/>
                </a:solidFill>
              </a:rPr>
              <a:t>）</a:t>
            </a:r>
            <a:r>
              <a:rPr lang="en-US" altLang="zh-CN" dirty="0"/>
              <a:t>1</a:t>
            </a:r>
            <a:r>
              <a:rPr lang="zh-CN" altLang="en-US" dirty="0"/>
              <a:t>）</a:t>
            </a:r>
            <a:r>
              <a:rPr lang="en-US" altLang="zh-CN" dirty="0"/>
              <a:t>IP</a:t>
            </a:r>
            <a:r>
              <a:rPr lang="zh-CN" altLang="en-US" dirty="0"/>
              <a:t>欺骗（特别是对</a:t>
            </a:r>
            <a:r>
              <a:rPr lang="en-US" altLang="zh-CN" dirty="0"/>
              <a:t>UDP</a:t>
            </a:r>
            <a:r>
              <a:rPr lang="zh-CN" altLang="en-US" dirty="0"/>
              <a:t>），</a:t>
            </a:r>
            <a:r>
              <a:rPr lang="en-US" altLang="zh-CN" dirty="0"/>
              <a:t>2</a:t>
            </a:r>
            <a:r>
              <a:rPr lang="zh-CN" altLang="en-US" dirty="0"/>
              <a:t>）预测</a:t>
            </a:r>
            <a:r>
              <a:rPr lang="en-US" altLang="zh-CN" dirty="0"/>
              <a:t>TCP</a:t>
            </a:r>
            <a:r>
              <a:rPr lang="zh-CN" altLang="en-US" dirty="0"/>
              <a:t>序列号</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panose="020B0604020202020204" pitchFamily="34" charset="0"/>
                <a:ea typeface="宋体" panose="02010600030101010101" pitchFamily="2" charset="-122"/>
                <a:cs typeface="+mn-cs"/>
              </a:rPr>
              <a:t>开发人员经常自己编写认证或</a:t>
            </a:r>
            <a:r>
              <a:rPr lang="en-US" altLang="zh-CN" sz="1200" kern="1200" dirty="0">
                <a:solidFill>
                  <a:schemeClr val="tx1"/>
                </a:solidFill>
                <a:latin typeface="Arial" panose="020B0604020202020204" pitchFamily="34" charset="0"/>
                <a:ea typeface="宋体" panose="02010600030101010101" pitchFamily="2" charset="-122"/>
                <a:cs typeface="+mn-cs"/>
              </a:rPr>
              <a:t>session</a:t>
            </a:r>
            <a:r>
              <a:rPr lang="zh-CN" altLang="en-US" sz="1200" kern="1200" dirty="0">
                <a:solidFill>
                  <a:schemeClr val="tx1"/>
                </a:solidFill>
                <a:latin typeface="Arial" panose="020B0604020202020204" pitchFamily="34" charset="0"/>
                <a:ea typeface="宋体" panose="02010600030101010101" pitchFamily="2" charset="-122"/>
                <a:cs typeface="+mn-cs"/>
              </a:rPr>
              <a:t>管理模块，但是这种模块需要考虑的因素众多，很难正确完整的实现。所以经常会在登入登出、密码管理、超时设置、安全问题、帐户更新等方面存在安全隐患，给攻击者以可乘之机。</a:t>
            </a:r>
            <a:endParaRPr lang="zh-CN" altLang="en-US" sz="1200" kern="1200" dirty="0">
              <a:solidFill>
                <a:schemeClr val="tx1"/>
              </a:solidFill>
              <a:latin typeface="Arial" panose="020B0604020202020204" pitchFamily="34" charset="0"/>
              <a:ea typeface="宋体" panose="02010600030101010101" pitchFamily="2" charset="-122"/>
              <a:cs typeface="+mn-cs"/>
            </a:endParaRPr>
          </a:p>
          <a:p>
            <a:r>
              <a:rPr lang="zh-CN" altLang="en-US" sz="1200" b="1" kern="1200" dirty="0">
                <a:solidFill>
                  <a:schemeClr val="tx1"/>
                </a:solidFill>
                <a:latin typeface="Arial" panose="020B0604020202020204" pitchFamily="34" charset="0"/>
                <a:ea typeface="宋体" panose="02010600030101010101" pitchFamily="2" charset="-122"/>
                <a:cs typeface="+mn-cs"/>
              </a:rPr>
              <a:t>示例</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用户</a:t>
            </a:r>
            <a:r>
              <a:rPr lang="zh-CN" altLang="en-US" sz="1200" b="1" kern="1200" dirty="0">
                <a:solidFill>
                  <a:schemeClr val="tx1"/>
                </a:solidFill>
                <a:latin typeface="Arial" panose="020B0604020202020204" pitchFamily="34" charset="0"/>
                <a:ea typeface="宋体" panose="02010600030101010101" pitchFamily="2" charset="-122"/>
                <a:cs typeface="+mn-cs"/>
              </a:rPr>
              <a:t>密码用明文保存</a:t>
            </a:r>
            <a:r>
              <a:rPr lang="zh-CN" altLang="en-US" sz="1200" b="0" kern="1200" dirty="0">
                <a:solidFill>
                  <a:schemeClr val="tx1"/>
                </a:solidFill>
                <a:latin typeface="Arial" panose="020B0604020202020204" pitchFamily="34" charset="0"/>
                <a:ea typeface="宋体" panose="02010600030101010101" pitchFamily="2" charset="-122"/>
                <a:cs typeface="+mn-cs"/>
              </a:rPr>
              <a:t>，例如</a:t>
            </a:r>
            <a:r>
              <a:rPr lang="en-US" altLang="zh-CN" sz="1200" b="0" kern="1200" dirty="0">
                <a:solidFill>
                  <a:schemeClr val="tx1"/>
                </a:solidFill>
                <a:latin typeface="Arial" panose="020B0604020202020204" pitchFamily="34" charset="0"/>
                <a:ea typeface="宋体" panose="02010600030101010101" pitchFamily="2" charset="-122"/>
                <a:cs typeface="+mn-cs"/>
                <a:hlinkClick r:id="rId3"/>
              </a:rPr>
              <a:t>2011</a:t>
            </a:r>
            <a:r>
              <a:rPr lang="zh-CN" altLang="en-US" sz="1200" b="0" kern="1200" dirty="0">
                <a:solidFill>
                  <a:schemeClr val="tx1"/>
                </a:solidFill>
                <a:latin typeface="Arial" panose="020B0604020202020204" pitchFamily="34" charset="0"/>
                <a:ea typeface="宋体" panose="02010600030101010101" pitchFamily="2" charset="-122"/>
                <a:cs typeface="+mn-cs"/>
                <a:hlinkClick r:id="rId3"/>
              </a:rPr>
              <a:t>年</a:t>
            </a:r>
            <a:r>
              <a:rPr lang="en-US" altLang="zh-CN" sz="1200" b="0" kern="1200" dirty="0">
                <a:solidFill>
                  <a:schemeClr val="tx1"/>
                </a:solidFill>
                <a:latin typeface="Arial" panose="020B0604020202020204" pitchFamily="34" charset="0"/>
                <a:ea typeface="宋体" panose="02010600030101010101" pitchFamily="2" charset="-122"/>
                <a:cs typeface="+mn-cs"/>
                <a:hlinkClick r:id="rId3"/>
              </a:rPr>
              <a:t>12</a:t>
            </a:r>
            <a:r>
              <a:rPr lang="zh-CN" altLang="en-US" sz="1200" b="0" kern="1200" dirty="0">
                <a:solidFill>
                  <a:schemeClr val="tx1"/>
                </a:solidFill>
                <a:latin typeface="Arial" panose="020B0604020202020204" pitchFamily="34" charset="0"/>
                <a:ea typeface="宋体" panose="02010600030101010101" pitchFamily="2" charset="-122"/>
                <a:cs typeface="+mn-cs"/>
                <a:hlinkClick r:id="rId3"/>
              </a:rPr>
              <a:t>月多家网站数据泄露，其中就发现国内知名技术网站居然也用明文存储用户密码。单纯的客户密码复杂度高还是不够，服务器的坑爹的实现还是会导致客户裸奔。</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用户</a:t>
            </a:r>
            <a:r>
              <a:rPr lang="zh-CN" altLang="en-US" sz="1200" b="1" kern="1200" dirty="0">
                <a:solidFill>
                  <a:schemeClr val="tx1"/>
                </a:solidFill>
                <a:latin typeface="Arial" panose="020B0604020202020204" pitchFamily="34" charset="0"/>
                <a:ea typeface="宋体" panose="02010600030101010101" pitchFamily="2" charset="-122"/>
                <a:cs typeface="+mn-cs"/>
              </a:rPr>
              <a:t>密码可以被特殊操作覆盖</a:t>
            </a:r>
            <a:r>
              <a:rPr lang="zh-CN" altLang="en-US" sz="1200" b="0" kern="1200" dirty="0">
                <a:solidFill>
                  <a:schemeClr val="tx1"/>
                </a:solidFill>
                <a:latin typeface="Arial" panose="020B0604020202020204" pitchFamily="34" charset="0"/>
                <a:ea typeface="宋体" panose="02010600030101010101" pitchFamily="2" charset="-122"/>
                <a:cs typeface="+mn-cs"/>
              </a:rPr>
              <a:t>。例如不正确的实现密码更改功能、恢复密码功能等都有可能造成密码被直接更改。</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网页</a:t>
            </a:r>
            <a:r>
              <a:rPr lang="en-US" altLang="zh-CN" sz="1200" b="1" kern="1200" dirty="0">
                <a:solidFill>
                  <a:schemeClr val="tx1"/>
                </a:solidFill>
                <a:latin typeface="Arial" panose="020B0604020202020204" pitchFamily="34" charset="0"/>
                <a:ea typeface="宋体" panose="02010600030101010101" pitchFamily="2" charset="-122"/>
                <a:cs typeface="+mn-cs"/>
              </a:rPr>
              <a:t>URL</a:t>
            </a:r>
            <a:r>
              <a:rPr lang="zh-CN" altLang="en-US" sz="1200" b="1" kern="1200" dirty="0">
                <a:solidFill>
                  <a:schemeClr val="tx1"/>
                </a:solidFill>
                <a:latin typeface="Arial" panose="020B0604020202020204" pitchFamily="34" charset="0"/>
                <a:ea typeface="宋体" panose="02010600030101010101" pitchFamily="2" charset="-122"/>
                <a:cs typeface="+mn-cs"/>
              </a:rPr>
              <a:t>中包含</a:t>
            </a:r>
            <a:r>
              <a:rPr lang="en-US" altLang="zh-CN" sz="1200" b="1" kern="1200" dirty="0">
                <a:solidFill>
                  <a:schemeClr val="tx1"/>
                </a:solidFill>
                <a:latin typeface="Arial" panose="020B0604020202020204" pitchFamily="34" charset="0"/>
                <a:ea typeface="宋体" panose="02010600030101010101" pitchFamily="2" charset="-122"/>
                <a:cs typeface="+mn-cs"/>
              </a:rPr>
              <a:t>Session ID</a:t>
            </a:r>
            <a:r>
              <a:rPr lang="zh-CN" altLang="en-US" sz="1200" b="0" kern="1200" dirty="0">
                <a:solidFill>
                  <a:schemeClr val="tx1"/>
                </a:solidFill>
                <a:latin typeface="Arial" panose="020B0604020202020204" pitchFamily="34" charset="0"/>
                <a:ea typeface="宋体" panose="02010600030101010101" pitchFamily="2" charset="-122"/>
                <a:cs typeface="+mn-cs"/>
              </a:rPr>
              <a:t>。例如你发现一个有趣的网页，然后把链接通过聊天工具贴给其他人，但是这个链接中包含了你的</a:t>
            </a:r>
            <a:r>
              <a:rPr lang="en-US" altLang="zh-CN" sz="1200" b="0" kern="1200" dirty="0">
                <a:solidFill>
                  <a:schemeClr val="tx1"/>
                </a:solidFill>
                <a:latin typeface="Arial" panose="020B0604020202020204" pitchFamily="34" charset="0"/>
                <a:ea typeface="宋体" panose="02010600030101010101" pitchFamily="2" charset="-122"/>
                <a:cs typeface="+mn-cs"/>
              </a:rPr>
              <a:t>session id</a:t>
            </a:r>
            <a:r>
              <a:rPr lang="zh-CN" altLang="en-US" sz="1200" b="0" kern="1200" dirty="0">
                <a:solidFill>
                  <a:schemeClr val="tx1"/>
                </a:solidFill>
                <a:latin typeface="Arial" panose="020B0604020202020204" pitchFamily="34" charset="0"/>
                <a:ea typeface="宋体" panose="02010600030101010101" pitchFamily="2" charset="-122"/>
                <a:cs typeface="+mn-cs"/>
              </a:rPr>
              <a:t>，别人点击这个链接就直接使用了你的</a:t>
            </a:r>
            <a:r>
              <a:rPr lang="en-US" altLang="zh-CN" sz="1200" b="0" kern="1200" dirty="0">
                <a:solidFill>
                  <a:schemeClr val="tx1"/>
                </a:solidFill>
                <a:latin typeface="Arial" panose="020B0604020202020204" pitchFamily="34" charset="0"/>
                <a:ea typeface="宋体" panose="02010600030101010101" pitchFamily="2" charset="-122"/>
                <a:cs typeface="+mn-cs"/>
              </a:rPr>
              <a:t>session</a:t>
            </a:r>
            <a:r>
              <a:rPr lang="zh-CN" altLang="en-US" sz="1200" b="0" kern="1200" dirty="0">
                <a:solidFill>
                  <a:schemeClr val="tx1"/>
                </a:solidFill>
                <a:latin typeface="Arial" panose="020B0604020202020204" pitchFamily="34" charset="0"/>
                <a:ea typeface="宋体" panose="02010600030101010101" pitchFamily="2" charset="-122"/>
                <a:cs typeface="+mn-cs"/>
              </a:rPr>
              <a:t>，同时他也可以作任何你可以在该网站上允许的操作，例如买张手机冲值卡。</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en-US" altLang="zh-TW" sz="1200" b="0" kern="1200" dirty="0">
                <a:solidFill>
                  <a:schemeClr val="tx1"/>
                </a:solidFill>
                <a:latin typeface="Arial" panose="020B0604020202020204" pitchFamily="34" charset="0"/>
                <a:ea typeface="宋体" panose="02010600030101010101" pitchFamily="2" charset="-122"/>
                <a:cs typeface="+mn-cs"/>
              </a:rPr>
              <a:t>Session ID</a:t>
            </a:r>
            <a:r>
              <a:rPr lang="zh-TW" altLang="en-US" sz="1200" b="1" kern="1200" dirty="0">
                <a:solidFill>
                  <a:schemeClr val="tx1"/>
                </a:solidFill>
                <a:latin typeface="Arial" panose="020B0604020202020204" pitchFamily="34" charset="0"/>
                <a:ea typeface="宋体" panose="02010600030101010101" pitchFamily="2" charset="-122"/>
                <a:cs typeface="+mn-cs"/>
              </a:rPr>
              <a:t>不会</a:t>
            </a:r>
            <a:r>
              <a:rPr lang="en-US" altLang="zh-TW" sz="1200" b="1" kern="1200" dirty="0">
                <a:solidFill>
                  <a:schemeClr val="tx1"/>
                </a:solidFill>
                <a:latin typeface="Arial" panose="020B0604020202020204" pitchFamily="34" charset="0"/>
                <a:ea typeface="宋体" panose="02010600030101010101" pitchFamily="2" charset="-122"/>
                <a:cs typeface="+mn-cs"/>
              </a:rPr>
              <a:t>timeout</a:t>
            </a:r>
            <a:r>
              <a:rPr lang="zh-TW" altLang="en-US" sz="1200" b="0" kern="1200" dirty="0">
                <a:solidFill>
                  <a:schemeClr val="tx1"/>
                </a:solidFill>
                <a:latin typeface="Arial" panose="020B0604020202020204" pitchFamily="34" charset="0"/>
                <a:ea typeface="宋体" panose="02010600030101010101" pitchFamily="2" charset="-122"/>
                <a:cs typeface="+mn-cs"/>
              </a:rPr>
              <a:t>，或者</a:t>
            </a:r>
            <a:r>
              <a:rPr lang="en-US" altLang="zh-TW" sz="1200" b="0" kern="1200" dirty="0">
                <a:solidFill>
                  <a:schemeClr val="tx1"/>
                </a:solidFill>
                <a:latin typeface="Arial" panose="020B0604020202020204" pitchFamily="34" charset="0"/>
                <a:ea typeface="宋体" panose="02010600030101010101" pitchFamily="2" charset="-122"/>
                <a:cs typeface="+mn-cs"/>
              </a:rPr>
              <a:t>session/token/SSO token</a:t>
            </a:r>
            <a:r>
              <a:rPr lang="zh-TW" altLang="en-US" sz="1200" b="0" kern="1200" dirty="0">
                <a:solidFill>
                  <a:schemeClr val="tx1"/>
                </a:solidFill>
                <a:latin typeface="Arial" panose="020B0604020202020204" pitchFamily="34" charset="0"/>
                <a:ea typeface="宋体" panose="02010600030101010101" pitchFamily="2" charset="-122"/>
                <a:cs typeface="+mn-cs"/>
              </a:rPr>
              <a:t>在登出的时候没有将其失效。</a:t>
            </a:r>
            <a:endParaRPr lang="zh-TW" altLang="en-US" sz="1200" b="0" kern="1200" dirty="0">
              <a:solidFill>
                <a:schemeClr val="tx1"/>
              </a:solidFill>
              <a:latin typeface="Arial" panose="020B0604020202020204" pitchFamily="34" charset="0"/>
              <a:ea typeface="宋体" panose="02010600030101010101" pitchFamily="2" charset="-122"/>
              <a:cs typeface="+mn-cs"/>
            </a:endParaRPr>
          </a:p>
          <a:p>
            <a:r>
              <a:rPr lang="zh-TW" altLang="en-US" sz="1200" b="0" kern="1200" dirty="0">
                <a:solidFill>
                  <a:schemeClr val="tx1"/>
                </a:solidFill>
                <a:latin typeface="Arial" panose="020B0604020202020204" pitchFamily="34" charset="0"/>
                <a:ea typeface="宋体" panose="02010600030101010101" pitchFamily="2" charset="-122"/>
                <a:cs typeface="+mn-cs"/>
              </a:rPr>
              <a:t>用户认证信息、</a:t>
            </a:r>
            <a:r>
              <a:rPr lang="en-US" altLang="zh-TW" sz="1200" b="0" kern="1200" dirty="0">
                <a:solidFill>
                  <a:schemeClr val="tx1"/>
                </a:solidFill>
                <a:latin typeface="Arial" panose="020B0604020202020204" pitchFamily="34" charset="0"/>
                <a:ea typeface="宋体" panose="02010600030101010101" pitchFamily="2" charset="-122"/>
                <a:cs typeface="+mn-cs"/>
              </a:rPr>
              <a:t>Session ID</a:t>
            </a:r>
            <a:r>
              <a:rPr lang="zh-TW" altLang="en-US" sz="1200" b="0" kern="1200" dirty="0">
                <a:solidFill>
                  <a:schemeClr val="tx1"/>
                </a:solidFill>
                <a:latin typeface="Arial" panose="020B0604020202020204" pitchFamily="34" charset="0"/>
                <a:ea typeface="宋体" panose="02010600030101010101" pitchFamily="2" charset="-122"/>
                <a:cs typeface="+mn-cs"/>
              </a:rPr>
              <a:t>使用</a:t>
            </a:r>
            <a:r>
              <a:rPr lang="zh-TW" altLang="en-US" sz="1200" b="1" kern="1200" dirty="0">
                <a:solidFill>
                  <a:schemeClr val="tx1"/>
                </a:solidFill>
                <a:latin typeface="Arial" panose="020B0604020202020204" pitchFamily="34" charset="0"/>
                <a:ea typeface="宋体" panose="02010600030101010101" pitchFamily="2" charset="-122"/>
                <a:cs typeface="+mn-cs"/>
              </a:rPr>
              <a:t>未加密连接</a:t>
            </a:r>
            <a:r>
              <a:rPr lang="zh-TW" altLang="en-US" sz="1200" b="0" kern="1200" dirty="0">
                <a:solidFill>
                  <a:schemeClr val="tx1"/>
                </a:solidFill>
                <a:latin typeface="Arial" panose="020B0604020202020204" pitchFamily="34" charset="0"/>
                <a:ea typeface="宋体" panose="02010600030101010101" pitchFamily="2" charset="-122"/>
                <a:cs typeface="+mn-cs"/>
              </a:rPr>
              <a:t>传输。这里要提一下博客园的认证连接也是不加密的，通过抓报工具很容易抓到用户的密码信息。目前来说我们可以做的是为博客园专门设置一个密码，千万别用自己自己信用卡或支付宝密码。</a:t>
            </a:r>
            <a:endParaRPr lang="zh-TW" altLang="en-US" sz="1200" b="0" kern="1200" dirty="0">
              <a:solidFill>
                <a:schemeClr val="tx1"/>
              </a:solidFill>
              <a:latin typeface="Arial" panose="020B0604020202020204" pitchFamily="34" charset="0"/>
              <a:ea typeface="宋体" panose="02010600030101010101" pitchFamily="2" charset="-122"/>
              <a:cs typeface="+mn-cs"/>
            </a:endParaRPr>
          </a:p>
          <a:p>
            <a:r>
              <a:rPr lang="zh-TW" altLang="en-US" sz="1200" b="1" kern="1200" dirty="0">
                <a:solidFill>
                  <a:schemeClr val="tx1"/>
                </a:solidFill>
                <a:latin typeface="Arial" panose="020B0604020202020204" pitchFamily="34" charset="0"/>
                <a:ea typeface="宋体" panose="02010600030101010101" pitchFamily="2" charset="-122"/>
                <a:cs typeface="+mn-cs"/>
              </a:rPr>
              <a:t>防御</a:t>
            </a:r>
            <a:endParaRPr lang="zh-TW" altLang="en-US" sz="1200" b="0" kern="1200" dirty="0">
              <a:solidFill>
                <a:schemeClr val="tx1"/>
              </a:solidFill>
              <a:latin typeface="Arial" panose="020B0604020202020204" pitchFamily="34" charset="0"/>
              <a:ea typeface="宋体" panose="02010600030101010101" pitchFamily="2" charset="-122"/>
              <a:cs typeface="+mn-cs"/>
            </a:endParaRPr>
          </a:p>
          <a:p>
            <a:r>
              <a:rPr lang="zh-TW" altLang="en-US" sz="1200" b="0" kern="1200" dirty="0">
                <a:solidFill>
                  <a:schemeClr val="tx1"/>
                </a:solidFill>
                <a:latin typeface="Arial" panose="020B0604020202020204" pitchFamily="34" charset="0"/>
                <a:ea typeface="宋体" panose="02010600030101010101" pitchFamily="2" charset="-122"/>
                <a:cs typeface="+mn-cs"/>
              </a:rPr>
              <a:t>推荐直接使用被广泛应用的</a:t>
            </a:r>
            <a:r>
              <a:rPr lang="zh-TW" altLang="en-US" sz="1200" b="1" kern="1200" dirty="0">
                <a:solidFill>
                  <a:schemeClr val="tx1"/>
                </a:solidFill>
                <a:latin typeface="Arial" panose="020B0604020202020204" pitchFamily="34" charset="0"/>
                <a:ea typeface="宋体" panose="02010600030101010101" pitchFamily="2" charset="-122"/>
                <a:cs typeface="+mn-cs"/>
                <a:hlinkClick r:id="rId4"/>
              </a:rPr>
              <a:t>认证控件</a:t>
            </a:r>
            <a:r>
              <a:rPr lang="zh-TW" altLang="en-US" sz="1200" b="0" kern="1200" dirty="0">
                <a:solidFill>
                  <a:schemeClr val="tx1"/>
                </a:solidFill>
                <a:latin typeface="Arial" panose="020B0604020202020204" pitchFamily="34" charset="0"/>
                <a:ea typeface="宋体" panose="02010600030101010101" pitchFamily="2" charset="-122"/>
                <a:cs typeface="+mn-cs"/>
                <a:hlinkClick r:id="rId4"/>
              </a:rPr>
              <a:t>及</a:t>
            </a:r>
            <a:r>
              <a:rPr lang="en-US" altLang="zh-TW" sz="1200" b="1" kern="1200" dirty="0">
                <a:solidFill>
                  <a:schemeClr val="tx1"/>
                </a:solidFill>
                <a:latin typeface="Arial" panose="020B0604020202020204" pitchFamily="34" charset="0"/>
                <a:ea typeface="宋体" panose="02010600030101010101" pitchFamily="2" charset="-122"/>
                <a:cs typeface="+mn-cs"/>
                <a:hlinkClick r:id="rId5"/>
              </a:rPr>
              <a:t>Session</a:t>
            </a:r>
            <a:r>
              <a:rPr lang="zh-TW" altLang="en-US" sz="1200" b="1" kern="1200" dirty="0">
                <a:solidFill>
                  <a:schemeClr val="tx1"/>
                </a:solidFill>
                <a:latin typeface="Arial" panose="020B0604020202020204" pitchFamily="34" charset="0"/>
                <a:ea typeface="宋体" panose="02010600030101010101" pitchFamily="2" charset="-122"/>
                <a:cs typeface="+mn-cs"/>
                <a:hlinkClick r:id="rId5"/>
              </a:rPr>
              <a:t>管理模块</a:t>
            </a:r>
            <a:r>
              <a:rPr lang="zh-TW" altLang="en-US" sz="1200" b="0" kern="1200" dirty="0">
                <a:solidFill>
                  <a:schemeClr val="tx1"/>
                </a:solidFill>
                <a:latin typeface="Arial" panose="020B0604020202020204" pitchFamily="34" charset="0"/>
                <a:ea typeface="宋体" panose="02010600030101010101" pitchFamily="2" charset="-122"/>
                <a:cs typeface="+mn-cs"/>
                <a:hlinkClick r:id="rId5"/>
              </a:rPr>
              <a:t>。</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Burst</a:t>
            </a:r>
            <a:r>
              <a:rPr kumimoji="1" lang="zh-CN" altLang="en-US" dirty="0"/>
              <a:t>：</a:t>
            </a:r>
            <a:r>
              <a:rPr lang="zh-CN" altLang="en-US" b="1" i="0" dirty="0">
                <a:solidFill>
                  <a:srgbClr val="333333"/>
                </a:solidFill>
                <a:effectLst/>
                <a:latin typeface="Arial" panose="020B0604020202020204" pitchFamily="34" charset="0"/>
              </a:rPr>
              <a:t>爆炸；突破；冲进 ； </a:t>
            </a:r>
            <a:r>
              <a:rPr lang="en-US" altLang="zh-CN" b="1" i="0" dirty="0">
                <a:solidFill>
                  <a:srgbClr val="333333"/>
                </a:solidFill>
                <a:effectLst/>
                <a:latin typeface="Arial" panose="020B0604020202020204" pitchFamily="34" charset="0"/>
              </a:rPr>
              <a:t>soak</a:t>
            </a:r>
            <a:r>
              <a:rPr lang="zh-CN" altLang="en-US" b="1" i="0" dirty="0">
                <a:solidFill>
                  <a:srgbClr val="333333"/>
                </a:solidFill>
                <a:effectLst/>
                <a:latin typeface="Arial" panose="020B0604020202020204" pitchFamily="34" charset="0"/>
              </a:rPr>
              <a:t> </a:t>
            </a:r>
            <a:r>
              <a:rPr lang="en-US" altLang="zh-CN" b="1" i="0" dirty="0">
                <a:solidFill>
                  <a:srgbClr val="333333"/>
                </a:solidFill>
                <a:effectLst/>
                <a:latin typeface="Arial" panose="020B0604020202020204" pitchFamily="34" charset="0"/>
              </a:rPr>
              <a:t>test</a:t>
            </a:r>
            <a:r>
              <a:rPr lang="zh-CN" altLang="en-US" b="1" i="0" dirty="0">
                <a:solidFill>
                  <a:srgbClr val="333333"/>
                </a:solidFill>
                <a:effectLst/>
                <a:latin typeface="Arial" panose="020B0604020202020204" pitchFamily="34" charset="0"/>
              </a:rPr>
              <a:t>：渗入测试 </a:t>
            </a:r>
            <a:endParaRPr lang="en-US" altLang="zh-CN" b="1" i="0" dirty="0">
              <a:solidFill>
                <a:srgbClr val="333333"/>
              </a:solidFill>
              <a:effectLst/>
              <a:latin typeface="Arial" panose="020B060402020202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Unvalidated</a:t>
            </a:r>
            <a:r>
              <a:rPr lang="en-US" altLang="zh-CN" dirty="0"/>
              <a:t> Redirects and Forwards)</a:t>
            </a:r>
            <a:endParaRPr lang="en-US" altLang="zh-CN" dirty="0"/>
          </a:p>
          <a:p>
            <a:r>
              <a:rPr lang="zh-CN" altLang="en-US" sz="1200" b="1" kern="1200" dirty="0">
                <a:solidFill>
                  <a:schemeClr val="tx1"/>
                </a:solidFill>
                <a:latin typeface="Arial" panose="020B0604020202020204" pitchFamily="34" charset="0"/>
                <a:ea typeface="宋体" panose="02010600030101010101" pitchFamily="2" charset="-122"/>
                <a:cs typeface="+mn-cs"/>
              </a:rPr>
              <a:t>防御</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避免跳转</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不要根据用户输入来跳转</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如果必须根据输入跳转，验证该输入并且该用户具备访问该目标路径的权限</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如果必须根据输入跳转，推荐根据用户输入来内部决定对应的跳转目标，不直接使用输入</a:t>
            </a:r>
            <a:endParaRPr lang="en-US" altLang="zh-CN" dirty="0"/>
          </a:p>
          <a:p>
            <a:endParaRPr kumimoji="1" lang="en-US" altLang="zh-CN" dirty="0"/>
          </a:p>
          <a:p>
            <a:r>
              <a:rPr lang="en-US" altLang="zh-CN" sz="2200" dirty="0">
                <a:latin typeface="Arial" panose="020B0604020202020204" pitchFamily="34" charset="0"/>
                <a:ea typeface="ヒラギノ角ゴ ProN W3" charset="0"/>
                <a:cs typeface="ヒラギノ角ゴ ProN W3" charset="0"/>
              </a:rPr>
              <a:t>Verify your architecture</a:t>
            </a:r>
            <a:endParaRPr lang="en-US" altLang="zh-CN" sz="22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Authentication should be simple, centralized, and </a:t>
            </a:r>
            <a:r>
              <a:rPr lang="en-US" altLang="zh-CN" sz="1700" u="sng" dirty="0">
                <a:latin typeface="Arial" panose="020B0604020202020204" pitchFamily="34" charset="0"/>
                <a:ea typeface="ヒラギノ角ゴ ProN W3" charset="0"/>
                <a:cs typeface="ヒラギノ角ゴ ProN W3" charset="0"/>
              </a:rPr>
              <a:t>standardized</a:t>
            </a:r>
            <a:endParaRPr lang="en-US" altLang="zh-CN" sz="1700" u="sng"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Use the standard session id provided by your container</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Be sure SSL protects both credentials and session id </a:t>
            </a:r>
            <a:r>
              <a:rPr lang="en-US" altLang="zh-CN" sz="1700" u="sng" dirty="0">
                <a:latin typeface="Arial" panose="020B0604020202020204" pitchFamily="34" charset="0"/>
                <a:ea typeface="ヒラギノ角ゴ ProN W3" charset="0"/>
                <a:cs typeface="ヒラギノ角ゴ ProN W3" charset="0"/>
              </a:rPr>
              <a:t>at all times</a:t>
            </a:r>
            <a:endParaRPr lang="en-US" altLang="zh-CN" sz="1700" u="sng" dirty="0">
              <a:latin typeface="Arial" panose="020B0604020202020204" pitchFamily="34" charset="0"/>
              <a:ea typeface="ヒラギノ角ゴ ProN W3" charset="0"/>
              <a:cs typeface="ヒラギノ角ゴ ProN W3" charset="0"/>
            </a:endParaRPr>
          </a:p>
          <a:p>
            <a:r>
              <a:rPr lang="en-US" altLang="zh-CN" sz="2200" dirty="0">
                <a:latin typeface="Arial" panose="020B0604020202020204" pitchFamily="34" charset="0"/>
                <a:ea typeface="ヒラギノ角ゴ ProN W3" charset="0"/>
                <a:cs typeface="ヒラギノ角ゴ ProN W3" charset="0"/>
              </a:rPr>
              <a:t>Verify the implementation</a:t>
            </a:r>
            <a:endParaRPr lang="en-US" altLang="zh-CN" sz="22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Forget automated analysis approaches</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Check your SSL certificate</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Examine all the authentication-related functions</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Verify that logoff actually destroys the session</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Use OWASP</a:t>
            </a:r>
            <a:r>
              <a:rPr lang="zh-CN" altLang="en-US" sz="1700" dirty="0">
                <a:latin typeface="Arial" panose="020B0604020202020204" pitchFamily="34" charset="0"/>
                <a:ea typeface="ヒラギノ角ゴ ProN W3" charset="0"/>
                <a:cs typeface="ヒラギノ角ゴ ProN W3" charset="0"/>
              </a:rPr>
              <a:t>’</a:t>
            </a:r>
            <a:r>
              <a:rPr lang="en-US" altLang="zh-CN" sz="1700" dirty="0">
                <a:latin typeface="Arial" panose="020B0604020202020204" pitchFamily="34" charset="0"/>
                <a:ea typeface="ヒラギノ角ゴ ProN W3" charset="0"/>
                <a:cs typeface="ヒラギノ角ゴ ProN W3" charset="0"/>
              </a:rPr>
              <a:t>s </a:t>
            </a:r>
            <a:r>
              <a:rPr lang="en-US" altLang="zh-CN" sz="1700" dirty="0" err="1">
                <a:latin typeface="Arial" panose="020B0604020202020204" pitchFamily="34" charset="0"/>
                <a:ea typeface="ヒラギノ角ゴ ProN W3" charset="0"/>
                <a:cs typeface="ヒラギノ角ゴ ProN W3" charset="0"/>
              </a:rPr>
              <a:t>WebScarab</a:t>
            </a:r>
            <a:r>
              <a:rPr lang="en-US" altLang="zh-CN" sz="1700" dirty="0">
                <a:latin typeface="Arial" panose="020B0604020202020204" pitchFamily="34" charset="0"/>
                <a:ea typeface="ヒラギノ角ゴ ProN W3" charset="0"/>
                <a:cs typeface="ヒラギノ角ゴ ProN W3" charset="0"/>
              </a:rPr>
              <a:t> to test the implementation</a:t>
            </a:r>
            <a:endParaRPr lang="en-US" altLang="zh-CN" sz="800" dirty="0">
              <a:latin typeface="Arial" panose="020B0604020202020204" pitchFamily="34" charset="0"/>
              <a:ea typeface="ヒラギノ角ゴ ProN W3" charset="0"/>
              <a:cs typeface="ヒラギノ角ゴ ProN W3" charset="0"/>
            </a:endParaRPr>
          </a:p>
          <a:p>
            <a:r>
              <a:rPr lang="en-US" altLang="zh-CN" sz="2200" dirty="0">
                <a:latin typeface="Arial" panose="020B0604020202020204" pitchFamily="34" charset="0"/>
                <a:ea typeface="ヒラギノ角ゴ ProN W3" charset="0"/>
                <a:cs typeface="ヒラギノ角ゴ ProN W3" charset="0"/>
              </a:rPr>
              <a:t>Follow the guidance from</a:t>
            </a:r>
            <a:endParaRPr lang="en-US" altLang="zh-CN" sz="22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hlinkClick r:id="rId3"/>
              </a:rPr>
              <a:t>http://www.owasp.org/index.php/Authentication_Cheat_Sheet</a:t>
            </a:r>
            <a:r>
              <a:rPr lang="en-US" altLang="zh-CN" sz="1700" dirty="0">
                <a:latin typeface="Arial" panose="020B0604020202020204" pitchFamily="34" charset="0"/>
                <a:ea typeface="ヒラギノ角ゴ ProN W3" charset="0"/>
                <a:cs typeface="ヒラギノ角ゴ ProN W3" charset="0"/>
              </a:rPr>
              <a:t> </a:t>
            </a:r>
            <a:endParaRPr lang="en-US" altLang="zh-CN" sz="1700" dirty="0">
              <a:latin typeface="Arial" panose="020B0604020202020204" pitchFamily="34" charset="0"/>
              <a:ea typeface="ヒラギノ角ゴ ProN W3" charset="0"/>
              <a:cs typeface="ヒラギノ角ゴ ProN W3" charset="0"/>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panose="020B0604020202020204" pitchFamily="34" charset="0"/>
                <a:ea typeface="宋体" panose="02010600030101010101" pitchFamily="2" charset="-122"/>
                <a:cs typeface="+mn-cs"/>
              </a:rPr>
              <a:t>使用</a:t>
            </a:r>
            <a:r>
              <a:rPr lang="zh-CN" altLang="en-US" sz="1200" b="1" kern="1200" dirty="0">
                <a:solidFill>
                  <a:schemeClr val="tx1"/>
                </a:solidFill>
                <a:latin typeface="Arial" panose="020B0604020202020204" pitchFamily="34" charset="0"/>
                <a:ea typeface="宋体" panose="02010600030101010101" pitchFamily="2" charset="-122"/>
                <a:cs typeface="+mn-cs"/>
              </a:rPr>
              <a:t>用户级别</a:t>
            </a:r>
            <a:r>
              <a:rPr lang="zh-CN" altLang="en-US" sz="1200" b="0" kern="1200" dirty="0">
                <a:solidFill>
                  <a:schemeClr val="tx1"/>
                </a:solidFill>
                <a:latin typeface="Arial" panose="020B0604020202020204" pitchFamily="34" charset="0"/>
                <a:ea typeface="宋体" panose="02010600030101010101" pitchFamily="2" charset="-122"/>
                <a:cs typeface="+mn-cs"/>
              </a:rPr>
              <a:t>或</a:t>
            </a:r>
            <a:r>
              <a:rPr lang="en-US" altLang="zh-CN" sz="1200" b="1" kern="1200" dirty="0">
                <a:solidFill>
                  <a:schemeClr val="tx1"/>
                </a:solidFill>
                <a:latin typeface="Arial" panose="020B0604020202020204" pitchFamily="34" charset="0"/>
                <a:ea typeface="宋体" panose="02010600030101010101" pitchFamily="2" charset="-122"/>
                <a:cs typeface="+mn-cs"/>
              </a:rPr>
              <a:t>Session</a:t>
            </a:r>
            <a:r>
              <a:rPr lang="zh-CN" altLang="en-US" sz="1200" b="1" kern="1200" dirty="0">
                <a:solidFill>
                  <a:schemeClr val="tx1"/>
                </a:solidFill>
                <a:latin typeface="Arial" panose="020B0604020202020204" pitchFamily="34" charset="0"/>
                <a:ea typeface="宋体" panose="02010600030101010101" pitchFamily="2" charset="-122"/>
                <a:cs typeface="+mn-cs"/>
              </a:rPr>
              <a:t>级别</a:t>
            </a:r>
            <a:r>
              <a:rPr lang="zh-CN" altLang="en-US" sz="1200" b="0" kern="1200" dirty="0">
                <a:solidFill>
                  <a:schemeClr val="tx1"/>
                </a:solidFill>
                <a:latin typeface="Arial" panose="020B0604020202020204" pitchFamily="34" charset="0"/>
                <a:ea typeface="宋体" panose="02010600030101010101" pitchFamily="2" charset="-122"/>
                <a:cs typeface="+mn-cs"/>
              </a:rPr>
              <a:t>的</a:t>
            </a:r>
            <a:r>
              <a:rPr lang="zh-CN" altLang="en-US" sz="1200" b="1" kern="1200" dirty="0">
                <a:solidFill>
                  <a:schemeClr val="tx1"/>
                </a:solidFill>
                <a:latin typeface="Arial" panose="020B0604020202020204" pitchFamily="34" charset="0"/>
                <a:ea typeface="宋体" panose="02010600030101010101" pitchFamily="2" charset="-122"/>
                <a:cs typeface="+mn-cs"/>
              </a:rPr>
              <a:t>间接对象引用</a:t>
            </a:r>
            <a:r>
              <a:rPr lang="zh-CN" altLang="en-US" sz="1200" b="0" kern="1200" dirty="0">
                <a:solidFill>
                  <a:schemeClr val="tx1"/>
                </a:solidFill>
                <a:latin typeface="Arial" panose="020B0604020202020204" pitchFamily="34" charset="0"/>
                <a:ea typeface="宋体" panose="02010600030101010101" pitchFamily="2" charset="-122"/>
                <a:cs typeface="+mn-cs"/>
              </a:rPr>
              <a:t>，比如用户界面上下拉框中选项对应简单数字而不是对象的数据库键值，界面数字与对象键值之间的对应关系在用户级别或</a:t>
            </a:r>
            <a:r>
              <a:rPr lang="en-US" altLang="zh-CN" sz="1200" b="0" kern="1200" dirty="0">
                <a:solidFill>
                  <a:schemeClr val="tx1"/>
                </a:solidFill>
                <a:latin typeface="Arial" panose="020B0604020202020204" pitchFamily="34" charset="0"/>
                <a:ea typeface="宋体" panose="02010600030101010101" pitchFamily="2" charset="-122"/>
                <a:cs typeface="+mn-cs"/>
              </a:rPr>
              <a:t>session</a:t>
            </a:r>
            <a:r>
              <a:rPr lang="zh-CN" altLang="en-US" sz="1200" b="0" kern="1200" dirty="0">
                <a:solidFill>
                  <a:schemeClr val="tx1"/>
                </a:solidFill>
                <a:latin typeface="Arial" panose="020B0604020202020204" pitchFamily="34" charset="0"/>
                <a:ea typeface="宋体" panose="02010600030101010101" pitchFamily="2" charset="-122"/>
                <a:cs typeface="+mn-cs"/>
              </a:rPr>
              <a:t>级别维护。</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1" kern="1200" dirty="0">
                <a:solidFill>
                  <a:schemeClr val="tx1"/>
                </a:solidFill>
                <a:latin typeface="Arial" panose="020B0604020202020204" pitchFamily="34" charset="0"/>
                <a:ea typeface="宋体" panose="02010600030101010101" pitchFamily="2" charset="-122"/>
                <a:cs typeface="+mn-cs"/>
              </a:rPr>
              <a:t>控制访问</a:t>
            </a:r>
            <a:r>
              <a:rPr lang="zh-CN" altLang="en-US" sz="1200" b="0" kern="1200" dirty="0">
                <a:solidFill>
                  <a:schemeClr val="tx1"/>
                </a:solidFill>
                <a:latin typeface="Arial" panose="020B0604020202020204" pitchFamily="34" charset="0"/>
                <a:ea typeface="宋体" panose="02010600030101010101" pitchFamily="2" charset="-122"/>
                <a:cs typeface="+mn-cs"/>
              </a:rPr>
              <a:t>，在真正的操作之前判断用户是否有权限执行该操作或访问目标数据。</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panose="020B0604020202020204" pitchFamily="34" charset="0"/>
                <a:ea typeface="宋体" panose="02010600030101010101" pitchFamily="2" charset="-122"/>
                <a:cs typeface="+mn-cs"/>
              </a:rPr>
              <a:t>使用</a:t>
            </a:r>
            <a:r>
              <a:rPr lang="zh-CN" altLang="en-US" sz="1200" b="1" kern="1200" dirty="0">
                <a:solidFill>
                  <a:schemeClr val="tx1"/>
                </a:solidFill>
                <a:latin typeface="Arial" panose="020B0604020202020204" pitchFamily="34" charset="0"/>
                <a:ea typeface="宋体" panose="02010600030101010101" pitchFamily="2" charset="-122"/>
                <a:cs typeface="+mn-cs"/>
              </a:rPr>
              <a:t>用户级别</a:t>
            </a:r>
            <a:r>
              <a:rPr lang="zh-CN" altLang="en-US" sz="1200" b="0" kern="1200" dirty="0">
                <a:solidFill>
                  <a:schemeClr val="tx1"/>
                </a:solidFill>
                <a:latin typeface="Arial" panose="020B0604020202020204" pitchFamily="34" charset="0"/>
                <a:ea typeface="宋体" panose="02010600030101010101" pitchFamily="2" charset="-122"/>
                <a:cs typeface="+mn-cs"/>
              </a:rPr>
              <a:t>或</a:t>
            </a:r>
            <a:r>
              <a:rPr lang="en-US" altLang="zh-CN" sz="1200" b="1" kern="1200" dirty="0">
                <a:solidFill>
                  <a:schemeClr val="tx1"/>
                </a:solidFill>
                <a:latin typeface="Arial" panose="020B0604020202020204" pitchFamily="34" charset="0"/>
                <a:ea typeface="宋体" panose="02010600030101010101" pitchFamily="2" charset="-122"/>
                <a:cs typeface="+mn-cs"/>
              </a:rPr>
              <a:t>Session</a:t>
            </a:r>
            <a:r>
              <a:rPr lang="zh-CN" altLang="en-US" sz="1200" b="1" kern="1200" dirty="0">
                <a:solidFill>
                  <a:schemeClr val="tx1"/>
                </a:solidFill>
                <a:latin typeface="Arial" panose="020B0604020202020204" pitchFamily="34" charset="0"/>
                <a:ea typeface="宋体" panose="02010600030101010101" pitchFamily="2" charset="-122"/>
                <a:cs typeface="+mn-cs"/>
              </a:rPr>
              <a:t>级别</a:t>
            </a:r>
            <a:r>
              <a:rPr lang="zh-CN" altLang="en-US" sz="1200" b="0" kern="1200" dirty="0">
                <a:solidFill>
                  <a:schemeClr val="tx1"/>
                </a:solidFill>
                <a:latin typeface="Arial" panose="020B0604020202020204" pitchFamily="34" charset="0"/>
                <a:ea typeface="宋体" panose="02010600030101010101" pitchFamily="2" charset="-122"/>
                <a:cs typeface="+mn-cs"/>
              </a:rPr>
              <a:t>的</a:t>
            </a:r>
            <a:r>
              <a:rPr lang="zh-CN" altLang="en-US" sz="1200" b="1" kern="1200" dirty="0">
                <a:solidFill>
                  <a:schemeClr val="tx1"/>
                </a:solidFill>
                <a:latin typeface="Arial" panose="020B0604020202020204" pitchFamily="34" charset="0"/>
                <a:ea typeface="宋体" panose="02010600030101010101" pitchFamily="2" charset="-122"/>
                <a:cs typeface="+mn-cs"/>
              </a:rPr>
              <a:t>间接对象引用</a:t>
            </a:r>
            <a:r>
              <a:rPr lang="zh-CN" altLang="en-US" sz="1200" b="0" kern="1200" dirty="0">
                <a:solidFill>
                  <a:schemeClr val="tx1"/>
                </a:solidFill>
                <a:latin typeface="Arial" panose="020B0604020202020204" pitchFamily="34" charset="0"/>
                <a:ea typeface="宋体" panose="02010600030101010101" pitchFamily="2" charset="-122"/>
                <a:cs typeface="+mn-cs"/>
              </a:rPr>
              <a:t>，比如用户界面上下拉框中选项对应简单数字而不是对象的数据库键值，界面数字与对象键值之间的对应关系在用户级别或</a:t>
            </a:r>
            <a:r>
              <a:rPr lang="en-US" altLang="zh-CN" sz="1200" b="0" kern="1200" dirty="0">
                <a:solidFill>
                  <a:schemeClr val="tx1"/>
                </a:solidFill>
                <a:latin typeface="Arial" panose="020B0604020202020204" pitchFamily="34" charset="0"/>
                <a:ea typeface="宋体" panose="02010600030101010101" pitchFamily="2" charset="-122"/>
                <a:cs typeface="+mn-cs"/>
              </a:rPr>
              <a:t>session</a:t>
            </a:r>
            <a:r>
              <a:rPr lang="zh-CN" altLang="en-US" sz="1200" b="0" kern="1200" dirty="0">
                <a:solidFill>
                  <a:schemeClr val="tx1"/>
                </a:solidFill>
                <a:latin typeface="Arial" panose="020B0604020202020204" pitchFamily="34" charset="0"/>
                <a:ea typeface="宋体" panose="02010600030101010101" pitchFamily="2" charset="-122"/>
                <a:cs typeface="+mn-cs"/>
              </a:rPr>
              <a:t>级别维护。</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1" kern="1200" dirty="0">
                <a:solidFill>
                  <a:schemeClr val="tx1"/>
                </a:solidFill>
                <a:latin typeface="Arial" panose="020B0604020202020204" pitchFamily="34" charset="0"/>
                <a:ea typeface="宋体" panose="02010600030101010101" pitchFamily="2" charset="-122"/>
                <a:cs typeface="+mn-cs"/>
              </a:rPr>
              <a:t>控制访问</a:t>
            </a:r>
            <a:r>
              <a:rPr lang="zh-CN" altLang="en-US" sz="1200" b="0" kern="1200" dirty="0">
                <a:solidFill>
                  <a:schemeClr val="tx1"/>
                </a:solidFill>
                <a:latin typeface="Arial" panose="020B0604020202020204" pitchFamily="34" charset="0"/>
                <a:ea typeface="宋体" panose="02010600030101010101" pitchFamily="2" charset="-122"/>
                <a:cs typeface="+mn-cs"/>
              </a:rPr>
              <a:t>，在真正的操作之前判断用户是否有权限执行该操作或访问目标数据。</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kern="1200" dirty="0">
                <a:solidFill>
                  <a:schemeClr val="tx1"/>
                </a:solidFill>
                <a:latin typeface="Arial" panose="020B0604020202020204" pitchFamily="34" charset="0"/>
                <a:ea typeface="宋体" panose="02010600030101010101" pitchFamily="2" charset="-122"/>
                <a:cs typeface="+mn-cs"/>
              </a:rPr>
              <a:t>功能级权限控制缺失</a:t>
            </a:r>
            <a:r>
              <a:rPr lang="en-US" altLang="zh-TW" sz="1200" kern="1200" dirty="0">
                <a:solidFill>
                  <a:schemeClr val="tx1"/>
                </a:solidFill>
                <a:latin typeface="Arial" panose="020B0604020202020204" pitchFamily="34" charset="0"/>
                <a:ea typeface="宋体" panose="02010600030101010101" pitchFamily="2" charset="-122"/>
                <a:cs typeface="+mn-cs"/>
              </a:rPr>
              <a:t>(Missing Function Level Access Control)</a:t>
            </a:r>
            <a:endParaRPr lang="en-US" altLang="zh-CN" sz="1200" b="0" kern="1200" dirty="0">
              <a:solidFill>
                <a:schemeClr val="tx1"/>
              </a:solidFill>
              <a:latin typeface="Arial" panose="020B0604020202020204" pitchFamily="34" charset="0"/>
              <a:ea typeface="宋体" panose="02010600030101010101" pitchFamily="2" charset="-122"/>
              <a:cs typeface="+mn-cs"/>
              <a:hlinkClick r:id="rId3"/>
            </a:endParaRPr>
          </a:p>
          <a:p>
            <a:r>
              <a:rPr lang="zh-CN" altLang="en-US" sz="1200" b="1" kern="1200" dirty="0">
                <a:solidFill>
                  <a:schemeClr val="tx1"/>
                </a:solidFill>
                <a:latin typeface="Arial" panose="020B0604020202020204" pitchFamily="34" charset="0"/>
                <a:ea typeface="宋体" panose="02010600030101010101" pitchFamily="2" charset="-122"/>
                <a:cs typeface="+mn-cs"/>
              </a:rPr>
              <a:t>防御</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1" kern="1200" dirty="0">
                <a:solidFill>
                  <a:schemeClr val="tx1"/>
                </a:solidFill>
                <a:latin typeface="Arial" panose="020B0604020202020204" pitchFamily="34" charset="0"/>
                <a:ea typeface="宋体" panose="02010600030101010101" pitchFamily="2" charset="-122"/>
                <a:cs typeface="+mn-cs"/>
              </a:rPr>
              <a:t>不要</a:t>
            </a:r>
            <a:r>
              <a:rPr lang="en-US" altLang="zh-CN" sz="1200" b="1" kern="1200" dirty="0">
                <a:solidFill>
                  <a:schemeClr val="tx1"/>
                </a:solidFill>
                <a:latin typeface="Arial" panose="020B0604020202020204" pitchFamily="34" charset="0"/>
                <a:ea typeface="宋体" panose="02010600030101010101" pitchFamily="2" charset="-122"/>
                <a:cs typeface="+mn-cs"/>
              </a:rPr>
              <a:t>hard code</a:t>
            </a:r>
            <a:r>
              <a:rPr lang="zh-CN" altLang="en-US" sz="1200" b="1" kern="1200" dirty="0">
                <a:solidFill>
                  <a:schemeClr val="tx1"/>
                </a:solidFill>
                <a:latin typeface="Arial" panose="020B0604020202020204" pitchFamily="34" charset="0"/>
                <a:ea typeface="宋体" panose="02010600030101010101" pitchFamily="2" charset="-122"/>
                <a:cs typeface="+mn-cs"/>
              </a:rPr>
              <a:t>权限控制</a:t>
            </a:r>
            <a:r>
              <a:rPr lang="zh-CN" altLang="en-US" sz="1200" b="0" kern="1200" dirty="0">
                <a:solidFill>
                  <a:schemeClr val="tx1"/>
                </a:solidFill>
                <a:latin typeface="Arial" panose="020B0604020202020204" pitchFamily="34" charset="0"/>
                <a:ea typeface="宋体" panose="02010600030101010101" pitchFamily="2" charset="-122"/>
                <a:cs typeface="+mn-cs"/>
              </a:rPr>
              <a:t>，需要建立一种可以比较容易更新和监测权限控制的机制</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默认拒绝所有访问，访问任何功能都需要被赋予特定的权限</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如果某功能在一个</a:t>
            </a:r>
            <a:r>
              <a:rPr lang="en-US" altLang="zh-CN" sz="1200" b="0" kern="1200" dirty="0">
                <a:solidFill>
                  <a:schemeClr val="tx1"/>
                </a:solidFill>
                <a:latin typeface="Arial" panose="020B0604020202020204" pitchFamily="34" charset="0"/>
                <a:ea typeface="宋体" panose="02010600030101010101" pitchFamily="2" charset="-122"/>
                <a:cs typeface="+mn-cs"/>
              </a:rPr>
              <a:t>workflow</a:t>
            </a:r>
            <a:r>
              <a:rPr lang="zh-CN" altLang="en-US" sz="1200" b="0" kern="1200" dirty="0">
                <a:solidFill>
                  <a:schemeClr val="tx1"/>
                </a:solidFill>
                <a:latin typeface="Arial" panose="020B0604020202020204" pitchFamily="34" charset="0"/>
                <a:ea typeface="宋体" panose="02010600030101010101" pitchFamily="2" charset="-122"/>
                <a:cs typeface="+mn-cs"/>
              </a:rPr>
              <a:t>中，需要确认所有的前提条件都在正确的状态，然后允许访问该功能</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382588" y="685800"/>
            <a:ext cx="6094412" cy="3429000"/>
          </a:xfrm>
        </p:spPr>
      </p:sp>
      <p:sp>
        <p:nvSpPr>
          <p:cNvPr id="16896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r>
              <a:rPr lang="en-US" altLang="zh-CN" dirty="0"/>
              <a:t>http://</a:t>
            </a:r>
            <a:r>
              <a:rPr lang="en-US" altLang="zh-CN" dirty="0" err="1"/>
              <a:t>www.proveq.jp</a:t>
            </a:r>
            <a:r>
              <a:rPr lang="en-US" altLang="zh-CN" dirty="0"/>
              <a:t>/</a:t>
            </a:r>
            <a:r>
              <a:rPr lang="en-US" altLang="zh-CN" dirty="0" err="1"/>
              <a:t>cn</a:t>
            </a:r>
            <a:r>
              <a:rPr lang="en-US" altLang="zh-CN" dirty="0"/>
              <a:t>/</a:t>
            </a:r>
            <a:r>
              <a:rPr lang="en-US" altLang="zh-CN" dirty="0" err="1"/>
              <a:t>cn_html</a:t>
            </a:r>
            <a:r>
              <a:rPr lang="en-US" altLang="zh-CN" dirty="0"/>
              <a:t>/</a:t>
            </a:r>
            <a:r>
              <a:rPr lang="en-US" altLang="zh-CN" dirty="0" err="1"/>
              <a:t>klocwork-insight.html</a:t>
            </a:r>
            <a:endParaRPr lang="en-US" altLang="zh-CN" dirty="0"/>
          </a:p>
          <a:p>
            <a:r>
              <a:rPr lang="en-US" altLang="zh-CN" b="1" i="1" dirty="0"/>
              <a:t>w3af</a:t>
            </a:r>
            <a:r>
              <a:rPr lang="en-US" altLang="zh-CN" i="1" dirty="0"/>
              <a:t> is a Web Application Attack and Audit Framework</a:t>
            </a:r>
            <a:endParaRPr lang="en-US" altLang="zh-CN" i="1" dirty="0"/>
          </a:p>
          <a:p>
            <a:r>
              <a:rPr lang="en-US" altLang="zh-CN" dirty="0"/>
              <a:t>http://w3af.org/</a:t>
            </a:r>
            <a:endParaRPr lang="en-US" altLang="zh-CN" dirty="0"/>
          </a:p>
          <a:p>
            <a:r>
              <a:rPr lang="en-US" altLang="zh-CN" i="1" dirty="0"/>
              <a:t>https://</a:t>
            </a:r>
            <a:r>
              <a:rPr lang="en-US" altLang="zh-CN" i="1" dirty="0" err="1"/>
              <a:t>cirt.net</a:t>
            </a:r>
            <a:r>
              <a:rPr lang="en-US" altLang="zh-CN" i="1" dirty="0"/>
              <a:t>/</a:t>
            </a:r>
            <a:r>
              <a:rPr lang="en-US" altLang="zh-CN" b="1" i="1" dirty="0"/>
              <a:t>nikto</a:t>
            </a:r>
            <a:r>
              <a:rPr lang="en-US" altLang="zh-CN" i="1" dirty="0"/>
              <a:t>2</a:t>
            </a:r>
            <a:endParaRPr lang="en-US" altLang="zh-CN" i="1" dirty="0"/>
          </a:p>
          <a:p>
            <a:r>
              <a:rPr lang="en-US" altLang="zh-CN" dirty="0"/>
              <a:t>http://www.rapid7.com/products/</a:t>
            </a:r>
            <a:r>
              <a:rPr lang="en-US" altLang="zh-CN" dirty="0" err="1"/>
              <a:t>metasploit</a:t>
            </a:r>
            <a:r>
              <a:rPr lang="en-US" altLang="zh-CN" dirty="0"/>
              <a:t>/</a:t>
            </a:r>
            <a:r>
              <a:rPr lang="en-US" altLang="zh-CN" dirty="0" err="1"/>
              <a:t>capabilities.jsp</a:t>
            </a:r>
            <a:endParaRPr lang="en-US" altLang="zh-CN" dirty="0"/>
          </a:p>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软件兼容性测试</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全链路压测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 混沌工程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13. </a:t>
            </a:r>
            <a:r>
              <a:rPr lang="en-GB" altLang="zh-CN" sz="1200" dirty="0">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测试</a:t>
            </a:r>
            <a:endParaRPr lang="zh-CN" altLang="en-US" sz="1200" dirty="0">
              <a:latin typeface="微软雅黑" panose="020B0503020204020204" pitchFamily="34" charset="-122"/>
              <a:ea typeface="微软雅黑" panose="020B0503020204020204" pitchFamily="34" charset="-122"/>
            </a:endParaRPr>
          </a:p>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382588" y="685800"/>
            <a:ext cx="6094412" cy="3429000"/>
          </a:xfrm>
        </p:spPr>
      </p:sp>
      <p:sp>
        <p:nvSpPr>
          <p:cNvPr id="573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382588" y="685800"/>
            <a:ext cx="6094412" cy="3429000"/>
          </a:xfrm>
        </p:spPr>
      </p:sp>
      <p:sp>
        <p:nvSpPr>
          <p:cNvPr id="573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软件兼容性测试</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全链路压测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 混沌工程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13. </a:t>
            </a:r>
            <a:r>
              <a:rPr lang="en-GB" altLang="zh-CN" sz="1200" dirty="0">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测试</a:t>
            </a:r>
            <a:endParaRPr lang="zh-CN" altLang="en-US" sz="1200" dirty="0">
              <a:latin typeface="微软雅黑" panose="020B0503020204020204" pitchFamily="34" charset="-122"/>
              <a:ea typeface="微软雅黑" panose="020B0503020204020204" pitchFamily="34" charset="-122"/>
            </a:endParaRPr>
          </a:p>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2588" y="685800"/>
            <a:ext cx="6094412" cy="3429000"/>
          </a:xfrm>
        </p:spPr>
      </p:sp>
      <p:sp>
        <p:nvSpPr>
          <p:cNvPr id="9728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marL="0" lvl="0" indent="0" eaLnBrk="0" hangingPunct="0">
              <a:lnSpc>
                <a:spcPct val="120000"/>
              </a:lnSpc>
              <a:spcBef>
                <a:spcPct val="30000"/>
              </a:spcBef>
              <a:buClr>
                <a:srgbClr val="91AC4E"/>
              </a:buClr>
              <a:buSzPct val="80000"/>
              <a:buFont typeface="Wingdings" panose="05000000000000000000" pitchFamily="2" charset="2"/>
              <a:buNone/>
              <a:defRPr/>
            </a:pPr>
            <a:r>
              <a:rPr lang="zh-CN" altLang="en-US" sz="1200" i="0" dirty="0">
                <a:latin typeface="楷体" panose="02010609060101010101" charset="-122"/>
                <a:ea typeface="楷体" panose="02010609060101010101" charset="-122"/>
                <a:cs typeface="楷体" panose="02010609060101010101" charset="-122"/>
              </a:rPr>
              <a:t>获取性能需求、分析和评审需求</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根据历史数据分析获得</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业务调查分析，业务指标转化成系统性能指标</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参照行业标准</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系统技术指标分析</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需求评审</a:t>
            </a:r>
            <a:endParaRPr lang="en-US" altLang="zh-CN" sz="1200" i="0" dirty="0">
              <a:latin typeface="楷体" panose="02010609060101010101" charset="-122"/>
              <a:ea typeface="楷体" panose="02010609060101010101" charset="-122"/>
              <a:cs typeface="楷体" panose="02010609060101010101" charset="-122"/>
            </a:endParaRPr>
          </a:p>
          <a:p>
            <a:pPr eaLnBrk="1" hangingPunct="1"/>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4D4D4D"/>
                </a:solidFill>
                <a:effectLst/>
                <a:latin typeface="-apple-system"/>
              </a:rPr>
              <a:t>为了避免雪崩，常见的优化方案有两种：</a:t>
            </a:r>
            <a:endParaRPr lang="zh-CN" altLang="en-US" b="0" i="0" dirty="0">
              <a:solidFill>
                <a:srgbClr val="4D4D4D"/>
              </a:solidFill>
              <a:effectLst/>
              <a:latin typeface="-apple-system"/>
            </a:endParaRPr>
          </a:p>
          <a:p>
            <a:pPr algn="l"/>
            <a:r>
              <a:rPr lang="en-US" altLang="zh-CN" b="1" i="0" dirty="0">
                <a:solidFill>
                  <a:srgbClr val="F33B45"/>
                </a:solidFill>
                <a:effectLst/>
                <a:latin typeface="-apple-system"/>
              </a:rPr>
              <a:t>1</a:t>
            </a:r>
            <a:r>
              <a:rPr lang="zh-CN" altLang="en-US" b="1" i="0" dirty="0">
                <a:solidFill>
                  <a:srgbClr val="F33B45"/>
                </a:solidFill>
                <a:effectLst/>
                <a:latin typeface="-apple-system"/>
              </a:rPr>
              <a:t>）业务上游队列缓冲，限速发送</a:t>
            </a:r>
            <a:endParaRPr lang="zh-CN" altLang="en-US" b="0" i="0" dirty="0">
              <a:solidFill>
                <a:srgbClr val="4D4D4D"/>
              </a:solidFill>
              <a:effectLst/>
              <a:latin typeface="-apple-system"/>
            </a:endParaRPr>
          </a:p>
          <a:p>
            <a:pPr algn="l"/>
            <a:r>
              <a:rPr lang="en-US" altLang="zh-CN" b="1" i="0" dirty="0">
                <a:solidFill>
                  <a:srgbClr val="F33B45"/>
                </a:solidFill>
                <a:effectLst/>
                <a:latin typeface="-apple-system"/>
              </a:rPr>
              <a:t>2</a:t>
            </a:r>
            <a:r>
              <a:rPr lang="zh-CN" altLang="en-US" b="1" i="0" dirty="0">
                <a:solidFill>
                  <a:srgbClr val="F33B45"/>
                </a:solidFill>
                <a:effectLst/>
                <a:latin typeface="-apple-system"/>
              </a:rPr>
              <a:t>）业务下游队列缓冲，限速执行</a:t>
            </a:r>
            <a:endParaRPr lang="zh-CN" altLang="en-US" b="0" i="0" dirty="0">
              <a:solidFill>
                <a:srgbClr val="4D4D4D"/>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MQ</a:t>
            </a:r>
            <a:r>
              <a:rPr kumimoji="1" lang="zh-CN" altLang="en-GB" dirty="0"/>
              <a:t>（</a:t>
            </a:r>
            <a:r>
              <a:rPr kumimoji="1" lang="en-GB" altLang="zh-CN" dirty="0"/>
              <a:t>Message queue</a:t>
            </a:r>
            <a:r>
              <a:rPr kumimoji="1" lang="zh-CN" altLang="en-GB" dirty="0"/>
              <a:t>，</a:t>
            </a:r>
            <a:r>
              <a:rPr kumimoji="1" lang="zh-CN" altLang="en-US" dirty="0"/>
              <a:t>消息队列）保存消息的一个容器，常用的</a:t>
            </a:r>
            <a:r>
              <a:rPr kumimoji="1" lang="en-GB" altLang="zh-CN" dirty="0"/>
              <a:t>MQ</a:t>
            </a:r>
            <a:r>
              <a:rPr kumimoji="1" lang="zh-CN" altLang="en-US" dirty="0"/>
              <a:t>组件有</a:t>
            </a:r>
            <a:r>
              <a:rPr kumimoji="1" lang="en-GB" altLang="zh-CN" dirty="0"/>
              <a:t>Kafka</a:t>
            </a:r>
            <a:r>
              <a:rPr kumimoji="1" lang="zh-CN" altLang="en-GB" dirty="0"/>
              <a:t>、</a:t>
            </a:r>
            <a:r>
              <a:rPr kumimoji="1" lang="en-GB" altLang="zh-CN" dirty="0" err="1"/>
              <a:t>activeMQ</a:t>
            </a:r>
            <a:r>
              <a:rPr kumimoji="1" lang="zh-CN" altLang="en-GB" dirty="0"/>
              <a:t>、</a:t>
            </a:r>
            <a:r>
              <a:rPr kumimoji="1" lang="en-GB" altLang="zh-CN" dirty="0" err="1"/>
              <a:t>rabbitMQ</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74650">
              <a:lnSpc>
                <a:spcPct val="150000"/>
              </a:lnSpc>
              <a:spcBef>
                <a:spcPts val="0"/>
              </a:spcBef>
              <a:defRPr/>
            </a:pPr>
            <a:r>
              <a:rPr lang="zh-CN" altLang="en-US" b="1" dirty="0"/>
              <a:t>字节跳动</a:t>
            </a:r>
            <a:r>
              <a:rPr lang="zh-CN" altLang="en-US" dirty="0"/>
              <a:t>：容灾演练平台到故障模型、故障中心和自动化指标分析、红蓝对抗等</a:t>
            </a:r>
            <a:endParaRPr lang="en-US" altLang="zh-CN" dirty="0"/>
          </a:p>
          <a:p>
            <a:pPr defTabSz="374650">
              <a:lnSpc>
                <a:spcPct val="150000"/>
              </a:lnSpc>
              <a:spcBef>
                <a:spcPts val="0"/>
              </a:spcBef>
              <a:defRPr/>
            </a:pPr>
            <a:r>
              <a:rPr lang="zh-CN" altLang="en-US" b="1" dirty="0"/>
              <a:t>携程</a:t>
            </a:r>
            <a:r>
              <a:rPr lang="zh-CN" altLang="en-US" dirty="0"/>
              <a:t>：</a:t>
            </a:r>
            <a:r>
              <a:rPr lang="en-GB" altLang="zh-CN" dirty="0" err="1"/>
              <a:t>Cmonkey</a:t>
            </a:r>
            <a:r>
              <a:rPr lang="zh-CN" altLang="en-US" dirty="0"/>
              <a:t>，场景覆盖访问入口类、应用类、数据类、系统和网络等</a:t>
            </a:r>
            <a:r>
              <a:rPr lang="en-US" altLang="zh-CN" dirty="0"/>
              <a:t>5</a:t>
            </a:r>
            <a:r>
              <a:rPr lang="zh-CN" altLang="en-US" dirty="0"/>
              <a:t>大类</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2588" y="685800"/>
            <a:ext cx="6094412" cy="3429000"/>
          </a:xfrm>
        </p:spPr>
      </p:sp>
      <p:sp>
        <p:nvSpPr>
          <p:cNvPr id="9728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eaLnBrk="1" hangingPunct="1"/>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软件兼容性测试</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全链路压测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 混沌工程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13. </a:t>
            </a:r>
            <a:r>
              <a:rPr lang="en-GB" altLang="zh-CN" sz="1200" dirty="0">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测试</a:t>
            </a:r>
            <a:endParaRPr lang="zh-CN" altLang="en-US" sz="1200" dirty="0">
              <a:latin typeface="微软雅黑" panose="020B0503020204020204" pitchFamily="34" charset="-122"/>
              <a:ea typeface="微软雅黑" panose="020B0503020204020204" pitchFamily="34" charset="-122"/>
            </a:endParaRPr>
          </a:p>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微软雅黑" panose="020B0503020204020204" pitchFamily="34" charset="-122"/>
                <a:ea typeface="微软雅黑" panose="020B0503020204020204" pitchFamily="34" charset="-122"/>
              </a:rPr>
              <a:t>的朋友戴比上学老是迟到，她想改变这个糟糕的情况，请你提建议。你需要从戴比那儿获得哪些信息才能给她一个好的建议？</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pPr algn="l"/>
            <a:r>
              <a:rPr lang="zh-CN" altLang="en-US" b="0" i="0" dirty="0">
                <a:solidFill>
                  <a:srgbClr val="000000"/>
                </a:solidFill>
                <a:effectLst/>
                <a:latin typeface="微软雅黑" panose="020B0503020204020204" pitchFamily="34" charset="-122"/>
                <a:ea typeface="微软雅黑" panose="020B0503020204020204" pitchFamily="34" charset="-122"/>
              </a:rPr>
              <a:t>在老师引导下，孩子们会重点考虑：为什么戴比会经常迟到？或者说，让她迟到的因素有哪些，这些因素哪些能有改变，哪些无法改变？能改变的因素，改进方法有哪些</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C00000"/>
                </a:solidFill>
                <a:latin typeface="Yuanti SC" panose="02010600040101010101" pitchFamily="2" charset="-122"/>
                <a:ea typeface="Yuanti SC" panose="02010600040101010101" pitchFamily="2" charset="-122"/>
              </a:rPr>
              <a:t>StringBuilder</a:t>
            </a:r>
            <a:r>
              <a:rPr lang="zh-CN" altLang="en-US" b="0" i="0" dirty="0">
                <a:solidFill>
                  <a:srgbClr val="B22222"/>
                </a:solidFill>
                <a:effectLst/>
                <a:latin typeface="Helvetica Neue" panose="02000503000000020004" pitchFamily="2" charset="0"/>
              </a:rPr>
              <a:t>可变字符串类，适合单线程操作，</a:t>
            </a:r>
            <a:r>
              <a:rPr lang="zh-CN" altLang="en-US" sz="1200" i="0" dirty="0">
                <a:solidFill>
                  <a:srgbClr val="C00000"/>
                </a:solidFill>
                <a:latin typeface="Yuanti SC" panose="02010600040101010101" pitchFamily="2" charset="-122"/>
                <a:ea typeface="Yuanti SC" panose="02010600040101010101" pitchFamily="2" charset="-122"/>
              </a:rPr>
              <a:t>字符串连接操作，比使用 String 的操作快了近 200 倍</a:t>
            </a:r>
            <a:endParaRPr lang="en-US" altLang="zh-CN"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i="0" dirty="0">
                <a:solidFill>
                  <a:srgbClr val="C00000"/>
                </a:solidFill>
                <a:latin typeface="Yuanti SC" panose="02010600040101010101" pitchFamily="2" charset="-122"/>
                <a:ea typeface="Yuanti SC" panose="02010600040101010101" pitchFamily="2" charset="-122"/>
              </a:rPr>
              <a:t>StringBuffer 更安全，</a:t>
            </a:r>
            <a:r>
              <a:rPr lang="zh-CN" altLang="en-US" b="0" i="0" dirty="0">
                <a:solidFill>
                  <a:srgbClr val="B22222"/>
                </a:solidFill>
                <a:effectLst/>
                <a:latin typeface="Helvetica Neue" panose="02000503000000020004" pitchFamily="2" charset="0"/>
              </a:rPr>
              <a:t>适合多线程操作，</a:t>
            </a:r>
            <a:r>
              <a:rPr lang="zh-CN" altLang="en-US" sz="1200" i="0" dirty="0">
                <a:solidFill>
                  <a:srgbClr val="C00000"/>
                </a:solidFill>
                <a:latin typeface="Yuanti SC" panose="02010600040101010101" pitchFamily="2" charset="-122"/>
                <a:ea typeface="Yuanti SC" panose="02010600040101010101" pitchFamily="2" charset="-122"/>
              </a:rPr>
              <a:t>字符串连接操作，更是快了近 700 倍</a:t>
            </a:r>
            <a:endParaRPr lang="zh-CN" altLang="en-US"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1" i="0" u="none" strike="noStrike"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hlinkClick r:id="rId3"/>
              </a:rPr>
              <a:t>35</a:t>
            </a:r>
            <a:r>
              <a:rPr lang="zh-CN" altLang="en-US" sz="1200" b="1" i="0" u="none" strike="noStrike"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hlinkClick r:id="rId3"/>
              </a:rPr>
              <a:t>个</a:t>
            </a:r>
            <a:r>
              <a:rPr lang="en-US" altLang="zh-CN" sz="1200" b="1" i="0" u="none" strike="noStrike"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hlinkClick r:id="rId3"/>
              </a:rPr>
              <a:t>java</a:t>
            </a:r>
            <a:r>
              <a:rPr lang="zh-CN" altLang="en-US" sz="1200" b="1" i="0" u="none" strike="noStrike"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hlinkClick r:id="rId3"/>
              </a:rPr>
              <a:t>代码性能优化总结</a:t>
            </a:r>
            <a:endParaRPr lang="zh-CN" altLang="en-US"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编写高性能</a:t>
            </a:r>
            <a:r>
              <a:rPr lang="en-US" altLang="zh-CN"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Java</a:t>
            </a:r>
            <a:r>
              <a:rPr lang="zh-CN" altLang="en-US"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代码的最佳实践</a:t>
            </a:r>
            <a:r>
              <a:rPr lang="en-US" altLang="zh-CN"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lang="en-US" altLang="zh-CN" dirty="0">
                <a:hlinkClick r:id="rId4"/>
              </a:rPr>
              <a:t>https://blog.csdn.net/dev_csdn/article/details/79033972</a:t>
            </a:r>
            <a:r>
              <a:rPr lang="en-US" altLang="zh-CN" dirty="0"/>
              <a:t> </a:t>
            </a:r>
            <a:endParaRPr lang="zh-CN" altLang="en-US"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dt" sz="quarter" idx="1"/>
          </p:nvPr>
        </p:nvSpPr>
        <p:spPr>
          <a:noFill/>
        </p:spPr>
        <p:txBody>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eaLnBrk="1" hangingPunct="1"/>
            <a:fld id="{8527EBEC-5830-4B2E-B9A6-D218855EF0D0}" type="datetime1">
              <a:rPr lang="zh-CN" altLang="en-US" smtClean="0">
                <a:ea typeface="宋体" panose="02010600030101010101" pitchFamily="2" charset="-122"/>
              </a:rPr>
            </a:fld>
            <a:endParaRPr lang="en-US" altLang="zh-CN">
              <a:ea typeface="宋体" panose="02010600030101010101" pitchFamily="2" charset="-122"/>
            </a:endParaRPr>
          </a:p>
        </p:txBody>
      </p:sp>
      <p:sp>
        <p:nvSpPr>
          <p:cNvPr id="26627" name="Rectangle 7"/>
          <p:cNvSpPr>
            <a:spLocks noGrp="1" noChangeArrowheads="1"/>
          </p:cNvSpPr>
          <p:nvPr>
            <p:ph type="sldNum" sz="quarter" idx="5"/>
          </p:nvPr>
        </p:nvSpPr>
        <p:spPr>
          <a:noFill/>
        </p:spPr>
        <p:txBody>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eaLnBrk="1" hangingPunct="1"/>
            <a:fld id="{D3A23560-40E1-4F82-A77F-334DEB7EC68C}"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26628" name="Rectangle 2"/>
          <p:cNvSpPr>
            <a:spLocks noGrp="1" noRot="1" noChangeAspect="1" noChangeArrowheads="1" noTextEdit="1"/>
          </p:cNvSpPr>
          <p:nvPr>
            <p:ph type="sldImg"/>
          </p:nvPr>
        </p:nvSpPr>
        <p:spPr/>
      </p:sp>
      <p:sp>
        <p:nvSpPr>
          <p:cNvPr id="26629" name="Rectangle 3"/>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duotone>
              <a:schemeClr val="accent2">
                <a:shade val="45000"/>
                <a:satMod val="135000"/>
              </a:schemeClr>
              <a:prstClr val="white"/>
            </a:duotone>
          </a:blip>
          <a:srcRect b="2308"/>
          <a:stretch>
            <a:fillRect/>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9058"/>
            <a:ext cx="6215062" cy="421482"/>
          </a:xfrm>
        </p:spPr>
        <p:txBody>
          <a:bodyPr>
            <a:noAutofit/>
          </a:bodyPr>
          <a:lstStyle>
            <a:lvl1pPr algn="l">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1pPr>
            <a:lvl2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4"/>
          <p:cNvSpPr>
            <a:spLocks noGrp="1"/>
          </p:cNvSpPr>
          <p:nvPr>
            <p:ph type="sldNum" sz="quarter" idx="10"/>
          </p:nvPr>
        </p:nvSpPr>
        <p:spPr>
          <a:xfrm>
            <a:off x="0" y="4924269"/>
            <a:ext cx="9144000" cy="201216"/>
          </a:xfrm>
        </p:spPr>
        <p:txBody>
          <a:bodyPr/>
          <a:lstStyle>
            <a:lvl1pPr algn="r">
              <a:defRPr sz="1000">
                <a:solidFill>
                  <a:schemeClr val="bg1">
                    <a:lumMod val="50000"/>
                  </a:schemeClr>
                </a:solidFill>
              </a:defRPr>
            </a:lvl1pPr>
          </a:lstStyle>
          <a:p>
            <a:pPr algn="l"/>
            <a:fld id="{465EFE0A-B425-5D4C-B2B5-64972D2E3BEB}" type="slidenum">
              <a:rPr lang="en-US" altLang="zh-CN" smtClean="0"/>
            </a:fld>
            <a:endParaRPr lang="en-US" altLang="zh-CN" dirty="0"/>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a:xfrm>
            <a:off x="0" y="4829489"/>
            <a:ext cx="2057400" cy="273844"/>
          </a:xfrm>
        </p:spPr>
        <p:txBody>
          <a:bodyPr/>
          <a:lstStyle>
            <a:lvl1pPr algn="l">
              <a:defRPr/>
            </a:lvl1pPr>
          </a:lstStyle>
          <a:p>
            <a:fld id="{03B33FA8-1EB5-314D-828C-2F4984F9C684}" type="slidenum">
              <a:rPr lang="en-US" altLang="zh-CN" smtClean="0"/>
            </a:fld>
            <a:endParaRPr lang="en-US" altLang="zh-CN"/>
          </a:p>
        </p:txBody>
      </p:sp>
      <p:sp>
        <p:nvSpPr>
          <p:cNvPr id="4" name="标题 1"/>
          <p:cNvSpPr>
            <a:spLocks noGrp="1"/>
          </p:cNvSpPr>
          <p:nvPr>
            <p:ph type="title"/>
          </p:nvPr>
        </p:nvSpPr>
        <p:spPr>
          <a:xfrm>
            <a:off x="628650" y="369058"/>
            <a:ext cx="6215062" cy="421482"/>
          </a:xfrm>
        </p:spPr>
        <p:txBody>
          <a:bodyPr>
            <a:noAutofit/>
          </a:bodyPr>
          <a:lstStyle>
            <a:lvl1pPr algn="l">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6" name="Slide Number Placeholder 5"/>
          <p:cNvSpPr>
            <a:spLocks noGrp="1"/>
          </p:cNvSpPr>
          <p:nvPr>
            <p:ph type="sldNum" sz="quarter" idx="4"/>
          </p:nvPr>
        </p:nvSpPr>
        <p:spPr>
          <a:xfrm>
            <a:off x="116970" y="4843108"/>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685800" rtl="0" eaLnBrk="1" latinLnBrk="0" hangingPunct="1">
        <a:lnSpc>
          <a:spcPct val="90000"/>
        </a:lnSpc>
        <a:spcBef>
          <a:spcPct val="0"/>
        </a:spcBef>
        <a:buNone/>
        <a:defRPr sz="2800" b="1" kern="120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5.xml"/><Relationship Id="rId2" Type="http://schemas.openxmlformats.org/officeDocument/2006/relationships/image" Target="../media/image100.png"/><Relationship Id="rId1" Type="http://schemas.openxmlformats.org/officeDocument/2006/relationships/image" Target="../media/image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hyperlink" Target="http://portswigger.net/burp/extender" TargetMode="External"/><Relationship Id="rId6" Type="http://schemas.openxmlformats.org/officeDocument/2006/relationships/hyperlink" Target="http://portswigger.net/burp/sequencer.html" TargetMode="External"/><Relationship Id="rId5" Type="http://schemas.openxmlformats.org/officeDocument/2006/relationships/hyperlink" Target="http://portswigger.net/burp/repeater.html" TargetMode="External"/><Relationship Id="rId4" Type="http://schemas.openxmlformats.org/officeDocument/2006/relationships/hyperlink" Target="http://portswigger.net/burp/intruder.html" TargetMode="External"/><Relationship Id="rId3" Type="http://schemas.openxmlformats.org/officeDocument/2006/relationships/hyperlink" Target="http://portswigger.net/burp/scanner.html" TargetMode="External"/><Relationship Id="rId2" Type="http://schemas.openxmlformats.org/officeDocument/2006/relationships/hyperlink" Target="http://portswigger.net/burp/spider.html" TargetMode="External"/><Relationship Id="rId1" Type="http://schemas.openxmlformats.org/officeDocument/2006/relationships/hyperlink" Target="http://portswigger.net/burp/proxy.html" TargetMode="Externa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2.png"/><Relationship Id="rId1"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3.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4.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6.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7.jpeg"/><Relationship Id="rId1" Type="http://schemas.openxmlformats.org/officeDocument/2006/relationships/hyperlink" Target="http://cdn.guru99.com/images/image001jpg.jpg" TargetMode="Externa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9.png"/><Relationship Id="rId1" Type="http://schemas.openxmlformats.org/officeDocument/2006/relationships/image" Target="../media/image108.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image" Target="../media/image10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11.png"/></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5.xml"/><Relationship Id="rId2" Type="http://schemas.openxmlformats.org/officeDocument/2006/relationships/image" Target="../media/image112.jpeg"/><Relationship Id="rId1" Type="http://schemas.openxmlformats.org/officeDocument/2006/relationships/image" Target="../media/image111.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5.xml"/><Relationship Id="rId1" Type="http://schemas.openxmlformats.org/officeDocument/2006/relationships/image" Target="../media/image113.jpeg"/></Relationships>
</file>

<file path=ppt/slides/_rels/slide117.xml.rels><?xml version="1.0" encoding="UTF-8" standalone="yes"?>
<Relationships xmlns="http://schemas.openxmlformats.org/package/2006/relationships"><Relationship Id="rId9" Type="http://schemas.openxmlformats.org/officeDocument/2006/relationships/image" Target="../media/image122.png"/><Relationship Id="rId8" Type="http://schemas.openxmlformats.org/officeDocument/2006/relationships/image" Target="../media/image121.png"/><Relationship Id="rId7" Type="http://schemas.openxmlformats.org/officeDocument/2006/relationships/image" Target="../media/image120.png"/><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17.jpeg"/><Relationship Id="rId3" Type="http://schemas.openxmlformats.org/officeDocument/2006/relationships/image" Target="../media/image116.png"/><Relationship Id="rId2" Type="http://schemas.openxmlformats.org/officeDocument/2006/relationships/image" Target="../media/image115.jpeg"/><Relationship Id="rId15" Type="http://schemas.openxmlformats.org/officeDocument/2006/relationships/slideLayout" Target="../slideLayouts/slideLayout15.xml"/><Relationship Id="rId14" Type="http://schemas.openxmlformats.org/officeDocument/2006/relationships/image" Target="../media/image127.png"/><Relationship Id="rId13" Type="http://schemas.openxmlformats.org/officeDocument/2006/relationships/image" Target="../media/image126.jpeg"/><Relationship Id="rId12" Type="http://schemas.openxmlformats.org/officeDocument/2006/relationships/image" Target="../media/image125.jpeg"/><Relationship Id="rId11" Type="http://schemas.openxmlformats.org/officeDocument/2006/relationships/image" Target="../media/image124.png"/><Relationship Id="rId10" Type="http://schemas.openxmlformats.org/officeDocument/2006/relationships/image" Target="../media/image123.png"/><Relationship Id="rId1"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image" Target="../media/image129.jpe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0.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1.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hyperlink" Target="https://github.com/shulieTech/Takin" TargetMode="External"/><Relationship Id="rId1" Type="http://schemas.openxmlformats.org/officeDocument/2006/relationships/image" Target="../media/image132.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3.png"/></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14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4.xml"/><Relationship Id="rId3" Type="http://schemas.openxmlformats.org/officeDocument/2006/relationships/hyperlink" Target="https://www.datacenterknowledge.com/archives/2013/12/03/study-cost-data-center-downtime-rising" TargetMode="External"/><Relationship Id="rId2" Type="http://schemas.openxmlformats.org/officeDocument/2006/relationships/image" Target="../media/image148.png"/><Relationship Id="rId1" Type="http://schemas.openxmlformats.org/officeDocument/2006/relationships/image" Target="../media/image147.jpeg"/></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4.xml"/><Relationship Id="rId2" Type="http://schemas.openxmlformats.org/officeDocument/2006/relationships/image" Target="../media/image150.png"/><Relationship Id="rId1" Type="http://schemas.openxmlformats.org/officeDocument/2006/relationships/image" Target="../media/image14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4.xml"/><Relationship Id="rId2" Type="http://schemas.openxmlformats.org/officeDocument/2006/relationships/image" Target="../media/image152.png"/><Relationship Id="rId1" Type="http://schemas.openxmlformats.org/officeDocument/2006/relationships/image" Target="../media/image151.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image" Target="../media/image153.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image" Target="../media/image154.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6.jpeg"/></Relationships>
</file>

<file path=ppt/slides/_rels/slide15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1.png"/><Relationship Id="rId1" Type="http://schemas.openxmlformats.org/officeDocument/2006/relationships/image" Target="../media/image160.jpeg"/></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57.xml.rels><?xml version="1.0" encoding="UTF-8" standalone="yes"?>
<Relationships xmlns="http://schemas.openxmlformats.org/package/2006/relationships"><Relationship Id="rId9" Type="http://schemas.openxmlformats.org/officeDocument/2006/relationships/hyperlink" Target="https://docs.microsoft.com/en-us/azure/chaos-studio/chaos-studio-fault-library#stop-windows-service" TargetMode="External"/><Relationship Id="rId8" Type="http://schemas.openxmlformats.org/officeDocument/2006/relationships/hyperlink" Target="https://docs.microsoft.com/en-us/azure/chaos-studio/chaos-studio-fault-library#arbitrary-stress-ng-stress" TargetMode="External"/><Relationship Id="rId7" Type="http://schemas.openxmlformats.org/officeDocument/2006/relationships/hyperlink" Target="https://docs.microsoft.com/en-us/azure/chaos-studio/chaos-studio-fault-library#disk-io-pressure-linux" TargetMode="External"/><Relationship Id="rId6" Type="http://schemas.openxmlformats.org/officeDocument/2006/relationships/hyperlink" Target="https://docs.microsoft.com/en-us/azure/chaos-studio/chaos-studio-fault-library#disk-io-pressure-windows" TargetMode="External"/><Relationship Id="rId5" Type="http://schemas.openxmlformats.org/officeDocument/2006/relationships/hyperlink" Target="https://docs.microsoft.com/en-us/azure/chaos-studio/chaos-studio-fault-library#virtual-memory-pressure" TargetMode="External"/><Relationship Id="rId4" Type="http://schemas.openxmlformats.org/officeDocument/2006/relationships/hyperlink" Target="https://docs.microsoft.com/en-us/azure/chaos-studio/chaos-studio-fault-library#physical-memory-pressure" TargetMode="External"/><Relationship Id="rId31" Type="http://schemas.openxmlformats.org/officeDocument/2006/relationships/slideLayout" Target="../slideLayouts/slideLayout4.xml"/><Relationship Id="rId30" Type="http://schemas.openxmlformats.org/officeDocument/2006/relationships/hyperlink" Target="https://docs.microsoft.com/en-us/azure/chaos-studio/chaos-studio-fault-library#key-vault-deny-access" TargetMode="External"/><Relationship Id="rId3" Type="http://schemas.openxmlformats.org/officeDocument/2006/relationships/hyperlink" Target="https://docs.microsoft.com/en-us/azure/chaos-studio/chaos-studio-fault-library#cpu-pressure" TargetMode="External"/><Relationship Id="rId29" Type="http://schemas.openxmlformats.org/officeDocument/2006/relationships/hyperlink" Target="https://docs.microsoft.com/en-us/azure/chaos-studio/chaos-studio-fault-library#cloud-services-classic-shutdown" TargetMode="External"/><Relationship Id="rId28" Type="http://schemas.openxmlformats.org/officeDocument/2006/relationships/hyperlink" Target="https://docs.microsoft.com/en-us/azure/chaos-studio/chaos-studio-fault-library#azure-cache-for-redis-reboot" TargetMode="External"/><Relationship Id="rId27" Type="http://schemas.openxmlformats.org/officeDocument/2006/relationships/hyperlink" Target="https://docs.microsoft.com/en-us/azure/chaos-studio/chaos-studio-fault-library#network-security-group-set-rules" TargetMode="External"/><Relationship Id="rId26" Type="http://schemas.openxmlformats.org/officeDocument/2006/relationships/hyperlink" Target="https://docs.microsoft.com/en-us/azure/chaos-studio/chaos-studio-fault-library#aks-chaos-mesh-dns-faults" TargetMode="External"/><Relationship Id="rId25" Type="http://schemas.openxmlformats.org/officeDocument/2006/relationships/hyperlink" Target="https://docs.microsoft.com/en-us/azure/chaos-studio/chaos-studio-fault-library#aks-chaos-mesh-http-faults" TargetMode="External"/><Relationship Id="rId24" Type="http://schemas.openxmlformats.org/officeDocument/2006/relationships/hyperlink" Target="https://docs.microsoft.com/en-us/azure/chaos-studio/chaos-studio-fault-library#aks-chaos-mesh-kernel-faults" TargetMode="External"/><Relationship Id="rId23" Type="http://schemas.openxmlformats.org/officeDocument/2006/relationships/hyperlink" Target="https://docs.microsoft.com/en-us/azure/chaos-studio/chaos-studio-fault-library#aks-chaos-mesh-time-faults" TargetMode="External"/><Relationship Id="rId22" Type="http://schemas.openxmlformats.org/officeDocument/2006/relationships/hyperlink" Target="https://docs.microsoft.com/en-us/azure/chaos-studio/chaos-studio-fault-library#aks-chaos-mesh-io-faults" TargetMode="External"/><Relationship Id="rId21" Type="http://schemas.openxmlformats.org/officeDocument/2006/relationships/hyperlink" Target="https://docs.microsoft.com/en-us/azure/chaos-studio/chaos-studio-fault-library#aks-chaos-mesh-stress-faults" TargetMode="External"/><Relationship Id="rId20" Type="http://schemas.openxmlformats.org/officeDocument/2006/relationships/hyperlink" Target="https://docs.microsoft.com/en-us/azure/chaos-studio/chaos-studio-fault-library#aks-chaos-mesh-pod-faults" TargetMode="External"/><Relationship Id="rId2" Type="http://schemas.openxmlformats.org/officeDocument/2006/relationships/hyperlink" Target="https://docs.microsoft.com/en-us/azure/chaos-studio/chaos-studio-fault-library#time-delay" TargetMode="External"/><Relationship Id="rId19" Type="http://schemas.openxmlformats.org/officeDocument/2006/relationships/hyperlink" Target="https://docs.microsoft.com/en-us/azure/chaos-studio/chaos-studio-fault-library#aks-chaos-mesh-network-faults" TargetMode="External"/><Relationship Id="rId18" Type="http://schemas.openxmlformats.org/officeDocument/2006/relationships/hyperlink" Target="https://docs.microsoft.com/en-us/azure/chaos-studio/chaos-studio-fault-library#cosmos-db-failover" TargetMode="External"/><Relationship Id="rId17" Type="http://schemas.openxmlformats.org/officeDocument/2006/relationships/hyperlink" Target="https://docs.microsoft.com/en-us/azure/chaos-studio/chaos-studio-fault-library#arm-virtual-machine-scale-set-instance-shutdown" TargetMode="External"/><Relationship Id="rId16" Type="http://schemas.openxmlformats.org/officeDocument/2006/relationships/hyperlink" Target="https://docs.microsoft.com/en-us/azure/chaos-studio/chaos-studio-fault-library#arm-virtual-machine-shutdown" TargetMode="External"/><Relationship Id="rId15" Type="http://schemas.openxmlformats.org/officeDocument/2006/relationships/hyperlink" Target="https://docs.microsoft.com/en-us/azure/chaos-studio/chaos-studio-fault-library#network-disconnect-with-firewall-rule" TargetMode="External"/><Relationship Id="rId14" Type="http://schemas.openxmlformats.org/officeDocument/2006/relationships/hyperlink" Target="https://docs.microsoft.com/en-us/azure/chaos-studio/chaos-studio-fault-library#network-disconnect" TargetMode="External"/><Relationship Id="rId13" Type="http://schemas.openxmlformats.org/officeDocument/2006/relationships/hyperlink" Target="https://docs.microsoft.com/en-us/azure/chaos-studio/chaos-studio-fault-library#network-latency" TargetMode="External"/><Relationship Id="rId12" Type="http://schemas.openxmlformats.org/officeDocument/2006/relationships/hyperlink" Target="https://docs.microsoft.com/en-us/azure/chaos-studio/chaos-studio-fault-library#dns-failure" TargetMode="External"/><Relationship Id="rId11" Type="http://schemas.openxmlformats.org/officeDocument/2006/relationships/hyperlink" Target="https://docs.microsoft.com/en-us/azure/chaos-studio/chaos-studio-fault-library#kill-process" TargetMode="External"/><Relationship Id="rId10" Type="http://schemas.openxmlformats.org/officeDocument/2006/relationships/hyperlink" Target="https://docs.microsoft.com/en-us/azure/chaos-studio/chaos-studio-fault-library#time-change" TargetMode="External"/><Relationship Id="rId1" Type="http://schemas.openxmlformats.org/officeDocument/2006/relationships/image" Target="../media/image165.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9.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1.png"/><Relationship Id="rId1" Type="http://schemas.openxmlformats.org/officeDocument/2006/relationships/image" Target="../media/image170.png"/></Relationships>
</file>

<file path=ppt/slides/_rels/slide164.xml.rels><?xml version="1.0" encoding="UTF-8" standalone="yes"?>
<Relationships xmlns="http://schemas.openxmlformats.org/package/2006/relationships"><Relationship Id="rId9" Type="http://schemas.openxmlformats.org/officeDocument/2006/relationships/notesSlide" Target="../notesSlides/notesSlide69.xml"/><Relationship Id="rId8" Type="http://schemas.openxmlformats.org/officeDocument/2006/relationships/slideLayout" Target="../slideLayouts/slideLayout4.xml"/><Relationship Id="rId7" Type="http://schemas.openxmlformats.org/officeDocument/2006/relationships/image" Target="../media/image172.png"/><Relationship Id="rId6" Type="http://schemas.openxmlformats.org/officeDocument/2006/relationships/hyperlink" Target="https://github.com/asobti/kube-monkey" TargetMode="External"/><Relationship Id="rId5" Type="http://schemas.openxmlformats.org/officeDocument/2006/relationships/hyperlink" Target="https://github.com/linki/chaoskube" TargetMode="External"/><Relationship Id="rId4" Type="http://schemas.openxmlformats.org/officeDocument/2006/relationships/hyperlink" Target="https://github.com/chaos-mesh/chaos-mesh" TargetMode="External"/><Relationship Id="rId3" Type="http://schemas.openxmlformats.org/officeDocument/2006/relationships/hyperlink" Target="https://github.com/litmuschaos/litmus" TargetMode="External"/><Relationship Id="rId2" Type="http://schemas.openxmlformats.org/officeDocument/2006/relationships/hyperlink" Target="https://github.com/chaostoolkit/chaostoolkit/" TargetMode="External"/><Relationship Id="rId1" Type="http://schemas.openxmlformats.org/officeDocument/2006/relationships/hyperlink" Target="https://github.com/lucky-sideburn/KubeInvaders" TargetMode="Externa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image" Target="../media/image173.png"/></Relationships>
</file>

<file path=ppt/slides/_rels/slide16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hyperlink" Target="https://github.com/chaosblade-io/chaosblade-spec-go" TargetMode="External"/><Relationship Id="rId7" Type="http://schemas.openxmlformats.org/officeDocument/2006/relationships/hyperlink" Target="https://github.com/chaosblade-io/chaosblade-exec-cplus" TargetMode="External"/><Relationship Id="rId6" Type="http://schemas.openxmlformats.org/officeDocument/2006/relationships/hyperlink" Target="https://github.com/chaosblade-io/chaosblade-exec-jvm" TargetMode="External"/><Relationship Id="rId5" Type="http://schemas.openxmlformats.org/officeDocument/2006/relationships/hyperlink" Target="https://github.com/chaosblade-io/chaosblade-operator" TargetMode="External"/><Relationship Id="rId4" Type="http://schemas.openxmlformats.org/officeDocument/2006/relationships/hyperlink" Target="https://github.com/chaosblade-io/chaosblade-exec-cri" TargetMode="External"/><Relationship Id="rId3" Type="http://schemas.openxmlformats.org/officeDocument/2006/relationships/hyperlink" Target="https://github.com/chaosblade-io/chaosblade-exec-docker" TargetMode="External"/><Relationship Id="rId2" Type="http://schemas.openxmlformats.org/officeDocument/2006/relationships/hyperlink" Target="https://github.com/chaosblade-io/chaosblade-exec-os" TargetMode="External"/><Relationship Id="rId1" Type="http://schemas.openxmlformats.org/officeDocument/2006/relationships/hyperlink" Target="https://github.com/chaosblade-io/chaosblade" TargetMode="Externa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4.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5.GIF"/></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4.xml"/><Relationship Id="rId2" Type="http://schemas.openxmlformats.org/officeDocument/2006/relationships/image" Target="../media/image177.png"/><Relationship Id="rId1" Type="http://schemas.openxmlformats.org/officeDocument/2006/relationships/image" Target="../media/image176.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8.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9.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0.pn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18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5.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6.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90.tiff"/><Relationship Id="rId2" Type="http://schemas.openxmlformats.org/officeDocument/2006/relationships/image" Target="../media/image189.png"/><Relationship Id="rId1" Type="http://schemas.openxmlformats.org/officeDocument/2006/relationships/image" Target="../media/image188.png"/></Relationships>
</file>

<file path=ppt/slides/_rels/slide18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94.tiff"/><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image" Target="../media/image191.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jpe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8.tif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hdphoto" Target="../media/image200.wdp"/><Relationship Id="rId1" Type="http://schemas.openxmlformats.org/officeDocument/2006/relationships/image" Target="../media/image199.png"/></Relationships>
</file>

<file path=ppt/slides/_rels/slide18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1.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openresty.org/cn/"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2.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3.pn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1.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5.xml"/><Relationship Id="rId4" Type="http://schemas.openxmlformats.org/officeDocument/2006/relationships/hyperlink" Target="https://www.cnblogs.com/nww57/p/4990969.html" TargetMode="Externa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hart" Target="../charts/chart2.xml"/><Relationship Id="rId1" Type="http://schemas.openxmlformats.org/officeDocument/2006/relationships/chart" Target="../charts/chart1.xml"/></Relationships>
</file>

<file path=ppt/slides/_rels/slide203.xml.rels><?xml version="1.0" encoding="UTF-8" standalone="yes"?>
<Relationships xmlns="http://schemas.openxmlformats.org/package/2006/relationships"><Relationship Id="rId9" Type="http://schemas.openxmlformats.org/officeDocument/2006/relationships/chart" Target="../charts/chart11.xml"/><Relationship Id="rId8" Type="http://schemas.openxmlformats.org/officeDocument/2006/relationships/chart" Target="../charts/chart10.xml"/><Relationship Id="rId7" Type="http://schemas.openxmlformats.org/officeDocument/2006/relationships/chart" Target="../charts/chart9.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 Id="rId3" Type="http://schemas.openxmlformats.org/officeDocument/2006/relationships/chart" Target="../charts/chart5.xml"/><Relationship Id="rId2" Type="http://schemas.openxmlformats.org/officeDocument/2006/relationships/chart" Target="../charts/chart4.xml"/><Relationship Id="rId10" Type="http://schemas.openxmlformats.org/officeDocument/2006/relationships/slideLayout" Target="../slideLayouts/slideLayout8.xml"/><Relationship Id="rId1" Type="http://schemas.openxmlformats.org/officeDocument/2006/relationships/chart" Target="../charts/char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chart" Target="../charts/char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6.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9.xml"/><Relationship Id="rId1" Type="http://schemas.openxmlformats.org/officeDocument/2006/relationships/image" Target="../media/image208.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6.xml"/><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5.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hyperlink" Target="https://jmeter.apache.org/index.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5.xml"/><Relationship Id="rId2" Type="http://schemas.openxmlformats.org/officeDocument/2006/relationships/image" Target="../media/image36.png"/><Relationship Id="rId1"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8.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hyperlink" Target="http://jmeter.apache.org/usermanual/index.html" TargetMode="External"/><Relationship Id="rId1" Type="http://schemas.openxmlformats.org/officeDocument/2006/relationships/hyperlink" Target="http://wiki.apache.org/jmeter/" TargetMode="Externa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5.xml"/><Relationship Id="rId2" Type="http://schemas.openxmlformats.org/officeDocument/2006/relationships/image" Target="../media/image43.png"/><Relationship Id="rId1" Type="http://schemas.openxmlformats.org/officeDocument/2006/relationships/image" Target="../media/image42.tiff"/></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5.xml"/><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6.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5.xml"/><Relationship Id="rId2" Type="http://schemas.openxmlformats.org/officeDocument/2006/relationships/image" Target="../media/image52.png"/><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hyperlink" Target="http://techdo.me/identity-spoofing-and-how-to-protect-yourself-from-it/" TargetMode="External"/><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image" Target="../media/image56.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5.xml"/><Relationship Id="rId2" Type="http://schemas.openxmlformats.org/officeDocument/2006/relationships/image" Target="../media/image59.jpeg"/><Relationship Id="rId1" Type="http://schemas.openxmlformats.org/officeDocument/2006/relationships/image" Target="../media/image58.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xml"/><Relationship Id="rId1"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2" Type="http://schemas.openxmlformats.org/officeDocument/2006/relationships/notesSlide" Target="../notesSlides/notesSlide36.xml"/><Relationship Id="rId21" Type="http://schemas.openxmlformats.org/officeDocument/2006/relationships/slideLayout" Target="../slideLayouts/slideLayout16.xml"/><Relationship Id="rId20" Type="http://schemas.openxmlformats.org/officeDocument/2006/relationships/image" Target="../media/image80.png"/><Relationship Id="rId2" Type="http://schemas.openxmlformats.org/officeDocument/2006/relationships/image" Target="../media/image62.png"/><Relationship Id="rId19" Type="http://schemas.openxmlformats.org/officeDocument/2006/relationships/image" Target="../media/image79.png"/><Relationship Id="rId18" Type="http://schemas.openxmlformats.org/officeDocument/2006/relationships/image" Target="../media/image78.png"/><Relationship Id="rId17" Type="http://schemas.openxmlformats.org/officeDocument/2006/relationships/image" Target="../media/image77.png"/><Relationship Id="rId16" Type="http://schemas.openxmlformats.org/officeDocument/2006/relationships/image" Target="../media/image76.png"/><Relationship Id="rId15" Type="http://schemas.openxmlformats.org/officeDocument/2006/relationships/image" Target="../media/image75.png"/><Relationship Id="rId14" Type="http://schemas.openxmlformats.org/officeDocument/2006/relationships/image" Target="../media/image74.png"/><Relationship Id="rId13" Type="http://schemas.openxmlformats.org/officeDocument/2006/relationships/image" Target="../media/image73.png"/><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70.png"/><Relationship Id="rId1" Type="http://schemas.openxmlformats.org/officeDocument/2006/relationships/image" Target="../media/image6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5.xml"/><Relationship Id="rId1" Type="http://schemas.openxmlformats.org/officeDocument/2006/relationships/image" Target="../media/image8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6.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hyperlink" Target="https://afl-1.readthedocs.io/en/latest/" TargetMode="External"/><Relationship Id="rId1" Type="http://schemas.openxmlformats.org/officeDocument/2006/relationships/hyperlink" Target="https://github.com/google/AFL" TargetMode="Externa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91.png"/><Relationship Id="rId1" Type="http://schemas.openxmlformats.org/officeDocument/2006/relationships/image" Target="../media/image9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5.xml"/><Relationship Id="rId1" Type="http://schemas.openxmlformats.org/officeDocument/2006/relationships/hyperlink" Target="http://www.security-audit.com/"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5.xml"/><Relationship Id="rId1" Type="http://schemas.openxmlformats.org/officeDocument/2006/relationships/image" Target="../media/image9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5.xml"/><Relationship Id="rId1" Type="http://schemas.openxmlformats.org/officeDocument/2006/relationships/image" Target="../media/image9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image" Target="../media/image97.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5.xml"/><Relationship Id="rId1" Type="http://schemas.openxmlformats.org/officeDocument/2006/relationships/hyperlink" Target="http://baike.baidu.com/view/7167245.htm"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5.xml"/><Relationship Id="rId1" Type="http://schemas.openxmlformats.org/officeDocument/2006/relationships/image" Target="../media/image9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5.xml"/><Relationship Id="rId1" Type="http://schemas.openxmlformats.org/officeDocument/2006/relationships/hyperlink" Target="http://example.com/app/admin_getappInfo"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spcAft>
                <a:spcPts val="0"/>
              </a:spcAft>
            </a:pPr>
            <a:r>
              <a:rPr kumimoji="1" lang="zh-CN" altLang="en-US" sz="5400" b="1" dirty="0">
                <a:latin typeface="Tahoma" panose="020B0604030504040204" charset="0"/>
                <a:cs typeface="思源黑体 Bold" panose="020B0800000000000000" charset="-122"/>
              </a:rPr>
              <a:t>软件测试方法和技术</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446405" y="3142751"/>
            <a:ext cx="4950596" cy="81487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spcAft>
                <a:spcPts val="0"/>
              </a:spcAft>
            </a:pPr>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7</a:t>
            </a:r>
            <a:r>
              <a:rPr kumimoji="1" lang="zh-CN" altLang="en-US" sz="3600" b="1" dirty="0">
                <a:solidFill>
                  <a:srgbClr val="FFC000"/>
                </a:solidFill>
                <a:latin typeface="Tahoma" panose="020B0604030504040204" charset="0"/>
                <a:cs typeface="思源黑体 Bold" panose="020B0800000000000000" charset="-122"/>
              </a:rPr>
              <a:t>章 专项测试</a:t>
            </a:r>
            <a:endParaRPr kumimoji="1" lang="zh-CN" altLang="en-US" sz="3600" b="1" dirty="0">
              <a:solidFill>
                <a:srgbClr val="FFC000"/>
              </a:solidFill>
              <a:latin typeface="Tahoma" panose="020B0604030504040204" charset="0"/>
              <a:cs typeface="思源黑体 Bold" panose="020B0800000000000000" charset="-122"/>
            </a:endParaRPr>
          </a:p>
        </p:txBody>
      </p:sp>
      <p:sp>
        <p:nvSpPr>
          <p:cNvPr id="9" name="文本框 8"/>
          <p:cNvSpPr txBox="1"/>
          <p:nvPr/>
        </p:nvSpPr>
        <p:spPr>
          <a:xfrm>
            <a:off x="4572000" y="4744056"/>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
        <p:nvSpPr>
          <p:cNvPr id="10" name="文本占位符 9"/>
          <p:cNvSpPr/>
          <p:nvPr>
            <p:ph type="body" sz="quarter" idx="14"/>
          </p:nvPr>
        </p:nvSpPr>
        <p:spPr/>
        <p:txBody>
          <a:bodyPr/>
          <a:p>
            <a:endParaRPr lang="zh-CN" altLang="en-US"/>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负载模式</a:t>
            </a:r>
            <a:endParaRPr kumimoji="1" lang="zh-CN" altLang="en-US" dirty="0"/>
          </a:p>
        </p:txBody>
      </p:sp>
      <p:sp>
        <p:nvSpPr>
          <p:cNvPr id="3" name="文本占位符 2"/>
          <p:cNvSpPr>
            <a:spLocks noGrp="1"/>
          </p:cNvSpPr>
          <p:nvPr>
            <p:ph type="body" sz="quarter" idx="10"/>
          </p:nvPr>
        </p:nvSpPr>
        <p:spPr>
          <a:xfrm>
            <a:off x="647375" y="804667"/>
            <a:ext cx="7316822" cy="1182462"/>
          </a:xfrm>
        </p:spPr>
        <p:txBody>
          <a:bodyPr>
            <a:normAutofit/>
          </a:bodyPr>
          <a:lstStyle/>
          <a:p>
            <a:pPr marL="480060" indent="-480060" eaLnBrk="0" hangingPunct="0">
              <a:spcBef>
                <a:spcPct val="20000"/>
              </a:spcBef>
              <a:spcAft>
                <a:spcPts val="0"/>
              </a:spcAft>
              <a:buFont typeface="Arial" panose="020B0604020202020204" pitchFamily="34" charset="0"/>
              <a:buChar char="•"/>
              <a:defRPr/>
            </a:pPr>
            <a:r>
              <a:rPr lang="zh-CN" altLang="en-US" sz="1800" dirty="0">
                <a:solidFill>
                  <a:schemeClr val="tx1">
                    <a:lumMod val="65000"/>
                    <a:lumOff val="35000"/>
                  </a:schemeClr>
                </a:solidFill>
              </a:rPr>
              <a:t>加载的循环次数或持续时间</a:t>
            </a:r>
            <a:endParaRPr lang="zh-CN" altLang="en-US" sz="1800" dirty="0">
              <a:solidFill>
                <a:schemeClr val="tx1">
                  <a:lumMod val="65000"/>
                  <a:lumOff val="35000"/>
                </a:schemeClr>
              </a:solidFill>
            </a:endParaRPr>
          </a:p>
          <a:p>
            <a:pPr marL="480060" indent="-480060" eaLnBrk="0" hangingPunct="0">
              <a:spcBef>
                <a:spcPct val="20000"/>
              </a:spcBef>
              <a:buFont typeface="Arial" panose="020B0604020202020204" pitchFamily="34" charset="0"/>
              <a:buChar char="•"/>
              <a:defRPr/>
            </a:pPr>
            <a:r>
              <a:rPr lang="zh-CN" altLang="en-US" sz="1800" dirty="0">
                <a:solidFill>
                  <a:schemeClr val="tx1">
                    <a:lumMod val="65000"/>
                    <a:lumOff val="35000"/>
                  </a:schemeClr>
                </a:solidFill>
              </a:rPr>
              <a:t>加载的方式或模式，如均匀加载、峰值交替加载等</a:t>
            </a:r>
            <a:endParaRPr lang="en-US" altLang="zh-CN" sz="1800" dirty="0">
              <a:solidFill>
                <a:schemeClr val="tx1">
                  <a:lumMod val="65000"/>
                  <a:lumOff val="35000"/>
                </a:schemeClr>
              </a:solidFill>
            </a:endParaRPr>
          </a:p>
        </p:txBody>
      </p:sp>
      <p:pic>
        <p:nvPicPr>
          <p:cNvPr id="4" name="Picture 5" descr="8-4"/>
          <p:cNvPicPr>
            <a:picLocks noChangeAspect="1" noChangeArrowheads="1"/>
          </p:cNvPicPr>
          <p:nvPr/>
        </p:nvPicPr>
        <p:blipFill>
          <a:blip r:embed="rId1" cstate="print"/>
          <a:srcRect/>
          <a:stretch>
            <a:fillRect/>
          </a:stretch>
        </p:blipFill>
        <p:spPr bwMode="auto">
          <a:xfrm>
            <a:off x="1882040" y="1798323"/>
            <a:ext cx="4847492" cy="3201693"/>
          </a:xfrm>
          <a:prstGeom prst="rect">
            <a:avLst/>
          </a:prstGeom>
          <a:noFill/>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834" y="309527"/>
            <a:ext cx="5487066" cy="421482"/>
          </a:xfrm>
        </p:spPr>
        <p:txBody>
          <a:bodyPr>
            <a:normAutofit fontScale="90000"/>
          </a:bodyPr>
          <a:lstStyle/>
          <a:p>
            <a:pPr>
              <a:spcAft>
                <a:spcPts val="0"/>
              </a:spcAft>
            </a:pPr>
            <a:r>
              <a:rPr kumimoji="1" lang="zh-CN" altLang="en-US" sz="3600" dirty="0">
                <a:solidFill>
                  <a:srgbClr val="0070C0"/>
                </a:solidFill>
              </a:rPr>
              <a:t>静态分析工具 </a:t>
            </a:r>
            <a:endParaRPr lang="zh-CN" altLang="en-US" sz="3240" b="1" dirty="0"/>
          </a:p>
        </p:txBody>
      </p:sp>
      <p:sp>
        <p:nvSpPr>
          <p:cNvPr id="4" name="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dirty="0"/>
          </a:p>
        </p:txBody>
      </p:sp>
      <p:sp>
        <p:nvSpPr>
          <p:cNvPr id="3" name="矩形 2"/>
          <p:cNvSpPr/>
          <p:nvPr/>
        </p:nvSpPr>
        <p:spPr>
          <a:xfrm>
            <a:off x="769827" y="1015286"/>
            <a:ext cx="7452360" cy="1242060"/>
          </a:xfrm>
          <a:prstGeom prst="rect">
            <a:avLst/>
          </a:prstGeom>
        </p:spPr>
        <p:txBody>
          <a:bodyPr>
            <a:spAutoFit/>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160" b="1" dirty="0">
                <a:solidFill>
                  <a:srgbClr val="0000FF"/>
                </a:solidFill>
                <a:latin typeface="Arial" panose="020B0604020202020204" pitchFamily="34" charset="0"/>
                <a:ea typeface="楷体" panose="02010609060101010101" charset="-122"/>
                <a:cs typeface="Arial" panose="020B0604020202020204" pitchFamily="34" charset="0"/>
              </a:rPr>
              <a:t>词汇语法分析类工具</a:t>
            </a:r>
            <a:r>
              <a:rPr lang="zh-CN" altLang="en-US" dirty="0">
                <a:latin typeface="Arial" panose="020B0604020202020204" pitchFamily="34" charset="0"/>
                <a:ea typeface="楷体" panose="02010609060101010101" charset="-122"/>
                <a:cs typeface="Arial" panose="020B0604020202020204" pitchFamily="34" charset="0"/>
              </a:rPr>
              <a:t>，通过模式匹配找出特定的函数中可能导致安全问题的缺陷。使用简单、快速，但误报率比较高、很难检测出比较复杂的安全问题。主要有：</a:t>
            </a:r>
            <a:r>
              <a:rPr lang="en-US" altLang="zh-CN" dirty="0">
                <a:latin typeface="Arial" panose="020B0604020202020204" pitchFamily="34" charset="0"/>
                <a:ea typeface="楷体" panose="02010609060101010101" charset="-122"/>
                <a:cs typeface="Arial" panose="020B0604020202020204" pitchFamily="34" charset="0"/>
              </a:rPr>
              <a:t>ITS4</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err="1">
                <a:latin typeface="Arial" panose="020B0604020202020204" pitchFamily="34" charset="0"/>
                <a:ea typeface="楷体" panose="02010609060101010101" charset="-122"/>
                <a:cs typeface="Arial" panose="020B0604020202020204" pitchFamily="34" charset="0"/>
              </a:rPr>
              <a:t>Flawfinder</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RATS</a:t>
            </a:r>
            <a:r>
              <a:rPr lang="zh-CN" altLang="en-US" dirty="0">
                <a:latin typeface="Arial" panose="020B0604020202020204" pitchFamily="34" charset="0"/>
                <a:ea typeface="楷体" panose="02010609060101010101" charset="-122"/>
                <a:cs typeface="Arial" panose="020B0604020202020204" pitchFamily="34" charset="0"/>
              </a:rPr>
              <a:t>和</a:t>
            </a:r>
            <a:r>
              <a:rPr lang="en-US" altLang="zh-CN" dirty="0" err="1">
                <a:latin typeface="Arial" panose="020B0604020202020204" pitchFamily="34" charset="0"/>
                <a:ea typeface="楷体" panose="02010609060101010101" charset="-122"/>
                <a:cs typeface="Arial" panose="020B0604020202020204" pitchFamily="34" charset="0"/>
              </a:rPr>
              <a:t>Pscan</a:t>
            </a:r>
            <a:r>
              <a:rPr lang="zh-CN" altLang="en-US" dirty="0">
                <a:latin typeface="Arial" panose="020B0604020202020204" pitchFamily="34" charset="0"/>
                <a:ea typeface="楷体" panose="02010609060101010101" charset="-122"/>
                <a:cs typeface="Arial" panose="020B0604020202020204" pitchFamily="34" charset="0"/>
              </a:rPr>
              <a:t>等</a:t>
            </a:r>
            <a:endParaRPr lang="en-US" altLang="zh-CN" dirty="0">
              <a:latin typeface="Arial" panose="020B0604020202020204" pitchFamily="34" charset="0"/>
              <a:ea typeface="楷体" panose="02010609060101010101" charset="-122"/>
              <a:cs typeface="Arial" panose="020B0604020202020204" pitchFamily="34" charset="0"/>
            </a:endParaRPr>
          </a:p>
        </p:txBody>
      </p:sp>
      <p:sp>
        <p:nvSpPr>
          <p:cNvPr id="8" name="矩形 7"/>
          <p:cNvSpPr/>
          <p:nvPr/>
        </p:nvSpPr>
        <p:spPr>
          <a:xfrm>
            <a:off x="770050" y="2321727"/>
            <a:ext cx="7323214" cy="1242060"/>
          </a:xfrm>
          <a:prstGeom prst="rect">
            <a:avLst/>
          </a:prstGeom>
        </p:spPr>
        <p:txBody>
          <a:bodyPr wrap="square">
            <a:spAutoFit/>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160" b="1" dirty="0">
                <a:solidFill>
                  <a:srgbClr val="0000FF"/>
                </a:solidFill>
                <a:latin typeface="Arial" panose="020B0604020202020204" pitchFamily="34" charset="0"/>
                <a:ea typeface="楷体" panose="02010609060101010101" charset="-122"/>
                <a:cs typeface="Arial" panose="020B0604020202020204" pitchFamily="34" charset="0"/>
              </a:rPr>
              <a:t>约束分析类工具</a:t>
            </a:r>
            <a:r>
              <a:rPr lang="zh-CN" altLang="en-US" dirty="0">
                <a:latin typeface="Arial" panose="020B0604020202020204" pitchFamily="34" charset="0"/>
                <a:ea typeface="楷体" panose="02010609060101010101" charset="-122"/>
                <a:cs typeface="Arial" panose="020B0604020202020204" pitchFamily="34" charset="0"/>
              </a:rPr>
              <a:t>，更好地分析函数的安全性，通过对解析树的分析，确定缺陷的位置。但检查缺陷范围比较有限。主要有：</a:t>
            </a:r>
            <a:r>
              <a:rPr lang="en-US" altLang="zh-CN" dirty="0">
                <a:latin typeface="Arial" panose="020B0604020202020204" pitchFamily="34" charset="0"/>
                <a:ea typeface="楷体" panose="02010609060101010101" charset="-122"/>
                <a:cs typeface="Arial" panose="020B0604020202020204" pitchFamily="34" charset="0"/>
              </a:rPr>
              <a:t>BOON</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CQUAL</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Splint</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UNO</a:t>
            </a:r>
            <a:r>
              <a:rPr lang="zh-CN" altLang="en-US" dirty="0">
                <a:latin typeface="Arial" panose="020B0604020202020204" pitchFamily="34" charset="0"/>
                <a:ea typeface="楷体" panose="02010609060101010101" charset="-122"/>
                <a:cs typeface="Arial" panose="020B0604020202020204" pitchFamily="34" charset="0"/>
              </a:rPr>
              <a:t>以及</a:t>
            </a:r>
            <a:r>
              <a:rPr lang="en-US" altLang="zh-CN" dirty="0">
                <a:latin typeface="Arial" panose="020B0604020202020204" pitchFamily="34" charset="0"/>
                <a:ea typeface="楷体" panose="02010609060101010101" charset="-122"/>
                <a:cs typeface="Arial" panose="020B0604020202020204" pitchFamily="34" charset="0"/>
              </a:rPr>
              <a:t>ESC/JAVA</a:t>
            </a:r>
            <a:r>
              <a:rPr lang="zh-CN" altLang="en-US" dirty="0">
                <a:latin typeface="Arial" panose="020B0604020202020204" pitchFamily="34" charset="0"/>
                <a:ea typeface="楷体" panose="02010609060101010101" charset="-122"/>
                <a:cs typeface="Arial" panose="020B0604020202020204" pitchFamily="34" charset="0"/>
              </a:rPr>
              <a:t>。</a:t>
            </a:r>
            <a:endParaRPr lang="en-US" altLang="zh-CN" dirty="0">
              <a:latin typeface="Arial" panose="020B0604020202020204" pitchFamily="34" charset="0"/>
              <a:ea typeface="楷体" panose="02010609060101010101" charset="-122"/>
              <a:cs typeface="Arial" panose="020B0604020202020204" pitchFamily="34" charset="0"/>
            </a:endParaRPr>
          </a:p>
        </p:txBody>
      </p:sp>
      <p:sp>
        <p:nvSpPr>
          <p:cNvPr id="9" name="矩形 8"/>
          <p:cNvSpPr/>
          <p:nvPr/>
        </p:nvSpPr>
        <p:spPr>
          <a:xfrm>
            <a:off x="770050" y="3617871"/>
            <a:ext cx="7452360" cy="1242060"/>
          </a:xfrm>
          <a:prstGeom prst="rect">
            <a:avLst/>
          </a:prstGeom>
        </p:spPr>
        <p:txBody>
          <a:bodyPr>
            <a:spAutoFit/>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160" b="1" dirty="0">
                <a:solidFill>
                  <a:srgbClr val="0000FF"/>
                </a:solidFill>
                <a:latin typeface="Arial" panose="020B0604020202020204" pitchFamily="34" charset="0"/>
                <a:ea typeface="楷体" panose="02010609060101010101" charset="-122"/>
                <a:cs typeface="Arial" panose="020B0604020202020204" pitchFamily="34" charset="0"/>
              </a:rPr>
              <a:t>基于模型测试的工具</a:t>
            </a:r>
            <a:r>
              <a:rPr lang="zh-CN" altLang="en-US" dirty="0">
                <a:latin typeface="Arial" panose="020B0604020202020204" pitchFamily="34" charset="0"/>
                <a:ea typeface="楷体" panose="02010609060101010101" charset="-122"/>
                <a:cs typeface="Arial" panose="020B0604020202020204" pitchFamily="34" charset="0"/>
              </a:rPr>
              <a:t>，构建程序的有限状态模型，使用形式化方法表示需要检查的安全属性，设计分析算法检测模型中存在的缺陷。这类工具有：</a:t>
            </a:r>
            <a:r>
              <a:rPr lang="en-US" altLang="zh-CN" dirty="0">
                <a:latin typeface="Arial" panose="020B0604020202020204" pitchFamily="34" charset="0"/>
                <a:ea typeface="楷体" panose="02010609060101010101" charset="-122"/>
                <a:cs typeface="Arial" panose="020B0604020202020204" pitchFamily="34" charset="0"/>
              </a:rPr>
              <a:t>SLAM</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BLAST</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MOPS</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ESP</a:t>
            </a:r>
            <a:r>
              <a:rPr lang="zh-CN" altLang="en-US" dirty="0">
                <a:latin typeface="Arial" panose="020B0604020202020204" pitchFamily="34" charset="0"/>
                <a:ea typeface="楷体" panose="02010609060101010101" charset="-122"/>
                <a:cs typeface="Arial" panose="020B0604020202020204" pitchFamily="34" charset="0"/>
              </a:rPr>
              <a:t>以及</a:t>
            </a:r>
            <a:r>
              <a:rPr lang="en-US" altLang="zh-CN" dirty="0">
                <a:latin typeface="Arial" panose="020B0604020202020204" pitchFamily="34" charset="0"/>
                <a:ea typeface="楷体" panose="02010609060101010101" charset="-122"/>
                <a:cs typeface="Arial" panose="020B0604020202020204" pitchFamily="34" charset="0"/>
              </a:rPr>
              <a:t>FindBugs</a:t>
            </a:r>
            <a:r>
              <a:rPr lang="zh-CN" altLang="en-US" dirty="0">
                <a:latin typeface="Arial" panose="020B0604020202020204" pitchFamily="34" charset="0"/>
                <a:ea typeface="楷体" panose="02010609060101010101" charset="-122"/>
                <a:cs typeface="Arial" panose="020B0604020202020204" pitchFamily="34" charset="0"/>
              </a:rPr>
              <a:t>等。</a:t>
            </a:r>
            <a:endParaRPr lang="zh-CN" altLang="en-US" dirty="0">
              <a:latin typeface="Arial" panose="020B0604020202020204" pitchFamily="34" charset="0"/>
              <a:ea typeface="楷体" panose="02010609060101010101" charset="-122"/>
              <a:cs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35022" y="269624"/>
            <a:ext cx="4558340" cy="571500"/>
          </a:xfrm>
        </p:spPr>
        <p:txBody>
          <a:bodyPr/>
          <a:lstStyle/>
          <a:p>
            <a:pPr>
              <a:spcAft>
                <a:spcPts val="0"/>
              </a:spcAft>
              <a:buClr>
                <a:schemeClr val="accent4"/>
              </a:buClr>
            </a:pPr>
            <a:r>
              <a:rPr lang="zh-CN" altLang="en-US" dirty="0"/>
              <a:t>常见的安全漏洞检测工具</a:t>
            </a:r>
            <a:endParaRPr lang="en-US" altLang="zh-CN" dirty="0"/>
          </a:p>
        </p:txBody>
      </p:sp>
      <p:sp>
        <p:nvSpPr>
          <p:cNvPr id="79875" name="Rectangle 3"/>
          <p:cNvSpPr>
            <a:spLocks noGrp="1" noChangeArrowheads="1"/>
          </p:cNvSpPr>
          <p:nvPr>
            <p:ph type="body" idx="1"/>
          </p:nvPr>
        </p:nvSpPr>
        <p:spPr>
          <a:xfrm>
            <a:off x="535022" y="906733"/>
            <a:ext cx="2981131" cy="3694010"/>
          </a:xfrm>
        </p:spPr>
        <p:txBody>
          <a:bodyPr>
            <a:normAutofit fontScale="92500" lnSpcReduction="10000"/>
          </a:bodyPr>
          <a:lstStyle/>
          <a:p>
            <a:pPr marL="320040" indent="-320040" eaLnBrk="0" hangingPunct="0">
              <a:lnSpc>
                <a:spcPct val="120000"/>
              </a:lnSpc>
              <a:spcBef>
                <a:spcPct val="0"/>
              </a:spcBef>
              <a:spcAft>
                <a:spcPts val="0"/>
              </a:spcAft>
              <a:buClr>
                <a:srgbClr val="91AC4E"/>
              </a:buClr>
              <a:buSzPct val="80000"/>
              <a:buFont typeface="Wingdings" panose="05000000000000000000" pitchFamily="2" charset="2"/>
              <a:buChar char="p"/>
              <a:defRPr/>
            </a:pPr>
            <a:r>
              <a:rPr lang="en-US" altLang="zh-CN" kern="1200" dirty="0" err="1">
                <a:effectLst>
                  <a:outerShdw blurRad="38100" dist="38100" dir="2700000" algn="tl">
                    <a:srgbClr val="FFFFFF"/>
                  </a:outerShdw>
                </a:effectLst>
                <a:ea typeface="宋体" panose="02010600030101010101" pitchFamily="2" charset="-122"/>
                <a:cs typeface="宋体" panose="02010600030101010101" pitchFamily="2" charset="-122"/>
              </a:rPr>
              <a:t>CppCheck</a:t>
            </a:r>
            <a:r>
              <a:rPr lang="zh-CN"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 </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kern="1200" dirty="0" err="1">
                <a:effectLst>
                  <a:outerShdw blurRad="38100" dist="38100" dir="2700000" algn="tl">
                    <a:srgbClr val="FFFFFF"/>
                  </a:outerShdw>
                </a:effectLst>
                <a:ea typeface="宋体" panose="02010600030101010101" pitchFamily="2" charset="-122"/>
                <a:cs typeface="宋体" panose="02010600030101010101" pitchFamily="2" charset="-122"/>
              </a:rPr>
              <a:t>Findbugs</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C++Test/</a:t>
            </a:r>
            <a:r>
              <a:rPr lang="en-US" altLang="zh-CN" kern="1200" dirty="0" err="1">
                <a:effectLst>
                  <a:outerShdw blurRad="38100" dist="38100" dir="2700000" algn="tl">
                    <a:srgbClr val="FFFFFF"/>
                  </a:outerShdw>
                </a:effectLst>
                <a:ea typeface="宋体" panose="02010600030101010101" pitchFamily="2" charset="-122"/>
                <a:cs typeface="宋体" panose="02010600030101010101" pitchFamily="2" charset="-122"/>
              </a:rPr>
              <a:t>Jtest</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Knocwork insight</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kern="1200" dirty="0" err="1">
                <a:solidFill>
                  <a:schemeClr val="accent1">
                    <a:lumMod val="50000"/>
                  </a:schemeClr>
                </a:solidFill>
                <a:effectLst>
                  <a:outerShdw blurRad="38100" dist="38100" dir="2700000" algn="tl">
                    <a:srgbClr val="FFFFFF"/>
                  </a:outerShdw>
                </a:effectLst>
                <a:ea typeface="宋体" panose="02010600030101010101" pitchFamily="2" charset="-122"/>
                <a:cs typeface="宋体" panose="02010600030101010101" pitchFamily="2" charset="-122"/>
              </a:rPr>
              <a:t>Metasploit</a:t>
            </a:r>
            <a:endParaRPr lang="en-US" altLang="zh-CN" kern="1200" dirty="0">
              <a:solidFill>
                <a:schemeClr val="accent1">
                  <a:lumMod val="50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kern="1200" dirty="0">
                <a:solidFill>
                  <a:schemeClr val="accent1">
                    <a:lumMod val="50000"/>
                  </a:schemeClr>
                </a:solidFill>
                <a:effectLst>
                  <a:outerShdw blurRad="38100" dist="38100" dir="2700000" algn="tl">
                    <a:srgbClr val="FFFFFF"/>
                  </a:outerShdw>
                </a:effectLst>
                <a:ea typeface="宋体" panose="02010600030101010101" pitchFamily="2" charset="-122"/>
                <a:cs typeface="宋体" panose="02010600030101010101" pitchFamily="2" charset="-122"/>
              </a:rPr>
              <a:t>Backtrack5</a:t>
            </a:r>
            <a:endParaRPr lang="en-US" altLang="zh-CN" kern="1200" dirty="0">
              <a:solidFill>
                <a:schemeClr val="accent1">
                  <a:lumMod val="50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lvl="1"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Burp Suite</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kern="1200" dirty="0" err="1">
                <a:effectLst>
                  <a:outerShdw blurRad="38100" dist="38100" dir="2700000" algn="tl">
                    <a:srgbClr val="FFFFFF"/>
                  </a:outerShdw>
                </a:effectLst>
                <a:ea typeface="宋体" panose="02010600030101010101" pitchFamily="2" charset="-122"/>
                <a:cs typeface="宋体" panose="02010600030101010101" pitchFamily="2" charset="-122"/>
              </a:rPr>
              <a:t>Nikto</a:t>
            </a: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20" dirty="0">
                <a:solidFill>
                  <a:schemeClr val="tx1">
                    <a:lumMod val="50000"/>
                    <a:lumOff val="50000"/>
                  </a:schemeClr>
                </a:solidFill>
                <a:effectLst>
                  <a:outerShdw blurRad="38100" dist="38100" dir="2700000" algn="tl">
                    <a:srgbClr val="FFFFFF"/>
                  </a:outerShdw>
                </a:effectLst>
                <a:ea typeface="宋体" panose="02010600030101010101" pitchFamily="2" charset="-122"/>
                <a:cs typeface="宋体" panose="02010600030101010101" pitchFamily="2" charset="-122"/>
              </a:rPr>
              <a:t>web scanner</a:t>
            </a:r>
            <a:endParaRPr lang="en-US" altLang="zh-CN" sz="1620" dirty="0">
              <a:solidFill>
                <a:schemeClr val="tx1">
                  <a:lumMod val="50000"/>
                  <a:lumOff val="50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W3af</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ZAP</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Fortify SSC</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50000"/>
              </a:lnSpc>
              <a:spcBef>
                <a:spcPct val="0"/>
              </a:spcBef>
              <a:buClr>
                <a:srgbClr val="91AC4E"/>
              </a:buClr>
              <a:buSzPct val="80000"/>
              <a:buFont typeface="Wingdings" panose="05000000000000000000" pitchFamily="2" charset="2"/>
              <a:buChar char="p"/>
              <a:defRPr/>
            </a:pPr>
            <a:endParaRPr lang="en-US" altLang="zh-CN" sz="2160" dirty="0">
              <a:effectLst>
                <a:outerShdw blurRad="38100" dist="38100" dir="2700000" algn="tl">
                  <a:srgbClr val="FFFFFF"/>
                </a:outerShdw>
              </a:effectLst>
              <a:ea typeface="宋体" panose="02010600030101010101" pitchFamily="2" charset="-122"/>
              <a:cs typeface="宋体" panose="02010600030101010101" pitchFamily="2" charset="-122"/>
            </a:endParaRPr>
          </a:p>
        </p:txBody>
      </p:sp>
      <p:pic>
        <p:nvPicPr>
          <p:cNvPr id="2" name="图片 1" descr="屏幕快照 2014-04-08 下午6.28.4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1806" y="1465605"/>
            <a:ext cx="3433219" cy="2897156"/>
          </a:xfrm>
          <a:prstGeom prst="rect">
            <a:avLst/>
          </a:prstGeom>
        </p:spPr>
      </p:pic>
      <p:sp>
        <p:nvSpPr>
          <p:cNvPr id="3" name="文本框 2"/>
          <p:cNvSpPr txBox="1"/>
          <p:nvPr/>
        </p:nvSpPr>
        <p:spPr>
          <a:xfrm>
            <a:off x="7801605" y="3317132"/>
            <a:ext cx="1094484" cy="521970"/>
          </a:xfrm>
          <a:prstGeom prst="rect">
            <a:avLst/>
          </a:prstGeom>
          <a:noFill/>
        </p:spPr>
        <p:txBody>
          <a:bodyPr wrap="square" rtlCol="0">
            <a:spAutoFit/>
          </a:bodyPr>
          <a:lstStyle/>
          <a:p>
            <a:pPr algn="ctr">
              <a:spcAft>
                <a:spcPts val="0"/>
              </a:spcAft>
            </a:pPr>
            <a:r>
              <a:rPr kumimoji="1" lang="zh-CN" altLang="en-US" sz="1400" dirty="0">
                <a:solidFill>
                  <a:srgbClr val="C00000"/>
                </a:solidFill>
                <a:latin typeface="微软雅黑" panose="020B0503020204020204" pitchFamily="34" charset="-122"/>
                <a:ea typeface="微软雅黑" panose="020B0503020204020204" pitchFamily="34" charset="-122"/>
              </a:rPr>
              <a:t>详见我之前写的文章</a:t>
            </a:r>
            <a:endParaRPr kumimoji="1"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769302" y="2190345"/>
            <a:ext cx="1126787" cy="1126787"/>
          </a:xfrm>
          <a:prstGeom prst="rect">
            <a:avLst/>
          </a:prstGeom>
        </p:spPr>
      </p:pic>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339" y="298929"/>
            <a:ext cx="5487066" cy="421482"/>
          </a:xfrm>
        </p:spPr>
        <p:txBody>
          <a:bodyPr>
            <a:normAutofit fontScale="90000"/>
          </a:bodyPr>
          <a:lstStyle/>
          <a:p>
            <a:pPr>
              <a:spcAft>
                <a:spcPts val="0"/>
              </a:spcAft>
            </a:pPr>
            <a:r>
              <a:rPr lang="zh-CN" altLang="en-US" sz="3240" b="1" dirty="0"/>
              <a:t>十大漏洞对应的工具</a:t>
            </a:r>
            <a:endParaRPr lang="zh-CN" altLang="en-US" sz="3240" b="1" dirty="0"/>
          </a:p>
        </p:txBody>
      </p:sp>
      <p:sp>
        <p:nvSpPr>
          <p:cNvPr id="4" name="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dirty="0"/>
          </a:p>
        </p:txBody>
      </p:sp>
      <p:sp>
        <p:nvSpPr>
          <p:cNvPr id="5" name="矩形 4"/>
          <p:cNvSpPr/>
          <p:nvPr/>
        </p:nvSpPr>
        <p:spPr>
          <a:xfrm>
            <a:off x="776377" y="874530"/>
            <a:ext cx="3462962" cy="3895618"/>
          </a:xfrm>
          <a:prstGeom prst="rect">
            <a:avLst/>
          </a:prstGeom>
          <a:gradFill>
            <a:gsLst>
              <a:gs pos="0">
                <a:srgbClr val="FFEFD1"/>
              </a:gs>
              <a:gs pos="64999">
                <a:srgbClr val="F0EBD5"/>
              </a:gs>
              <a:gs pos="100000">
                <a:srgbClr val="D1C39F"/>
              </a:gs>
            </a:gsLst>
            <a:lin ang="5400000" scaled="0"/>
          </a:gradFill>
        </p:spPr>
        <p:txBody>
          <a:bodyPr wrap="square">
            <a:spAutoFit/>
          </a:bodyPr>
          <a:lstStyle/>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注入式攻击 注入类漏洞</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跨站点脚本</a:t>
            </a:r>
            <a:r>
              <a:rPr lang="en-US" altLang="zh-CN" dirty="0"/>
              <a:t>(XSS)</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无效的认证及会话管理功能</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对不安全对象的直接引用</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伪造的跨站点请求 </a:t>
            </a:r>
            <a:r>
              <a:rPr lang="en-US" altLang="zh-CN" dirty="0"/>
              <a:t>(CSRF)</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安全设置错误</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加密存储的不安全因素</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不限制访问者的</a:t>
            </a:r>
            <a:r>
              <a:rPr lang="en-US" altLang="zh-CN" dirty="0"/>
              <a:t>URL</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传输层面的保护力度不足</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未经验证的重新指向及转发</a:t>
            </a:r>
            <a:endParaRPr lang="zh-CN" altLang="en-US" dirty="0"/>
          </a:p>
        </p:txBody>
      </p:sp>
      <p:sp>
        <p:nvSpPr>
          <p:cNvPr id="6" name="矩形 5"/>
          <p:cNvSpPr/>
          <p:nvPr/>
        </p:nvSpPr>
        <p:spPr>
          <a:xfrm>
            <a:off x="5470674" y="874531"/>
            <a:ext cx="2788928" cy="3895041"/>
          </a:xfrm>
          <a:prstGeom prst="rect">
            <a:avLst/>
          </a:prstGeom>
          <a:gradFill>
            <a:gsLst>
              <a:gs pos="0">
                <a:srgbClr val="8488C4"/>
              </a:gs>
              <a:gs pos="53000">
                <a:srgbClr val="D4DEFF"/>
              </a:gs>
              <a:gs pos="83000">
                <a:srgbClr val="D4DEFF"/>
              </a:gs>
              <a:gs pos="100000">
                <a:srgbClr val="96AB94"/>
              </a:gs>
            </a:gsLst>
            <a:lin ang="5400000" scaled="0"/>
          </a:gradFill>
        </p:spPr>
        <p:txBody>
          <a:bodyPr wrap="square">
            <a:spAutoFit/>
          </a:bodyPr>
          <a:lstStyle/>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SQL Inject Me</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Zed</a:t>
            </a:r>
            <a:r>
              <a:rPr lang="zh-CN" altLang="en-US" dirty="0"/>
              <a:t>攻击代理（</a:t>
            </a:r>
            <a:r>
              <a:rPr lang="en-US" altLang="zh-CN" dirty="0"/>
              <a:t>ZAP</a:t>
            </a:r>
            <a:r>
              <a:rPr lang="zh-CN" altLang="en-US" dirty="0"/>
              <a:t>）</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Firefox </a:t>
            </a:r>
            <a:r>
              <a:rPr lang="en-US" altLang="zh-CN" dirty="0" err="1"/>
              <a:t>HackBar</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Burp Suite</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Tamper Data</a:t>
            </a:r>
            <a:r>
              <a:rPr lang="zh-CN" altLang="en-US" dirty="0"/>
              <a:t>、</a:t>
            </a:r>
            <a:r>
              <a:rPr lang="en-US" altLang="zh-CN" dirty="0" err="1"/>
              <a:t>Seride</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err="1"/>
              <a:t>Watobo</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err="1"/>
              <a:t>MatriXay</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err="1"/>
              <a:t>Nikto</a:t>
            </a:r>
            <a:r>
              <a:rPr lang="en-US" altLang="zh-CN" dirty="0"/>
              <a:t>/</a:t>
            </a:r>
            <a:r>
              <a:rPr lang="en-US" altLang="zh-CN" dirty="0" err="1"/>
              <a:t>Wikto</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Calomel Add-on</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Watcher</a:t>
            </a:r>
            <a:endParaRPr lang="zh-CN" altLang="en-US" dirty="0"/>
          </a:p>
        </p:txBody>
      </p:sp>
      <p:sp>
        <p:nvSpPr>
          <p:cNvPr id="7" name="左箭头 6"/>
          <p:cNvSpPr/>
          <p:nvPr/>
        </p:nvSpPr>
        <p:spPr bwMode="gray">
          <a:xfrm>
            <a:off x="4304144" y="2559518"/>
            <a:ext cx="1036915" cy="530753"/>
          </a:xfrm>
          <a:prstGeom prst="leftArrow">
            <a:avLst>
              <a:gd name="adj1" fmla="val 50000"/>
              <a:gd name="adj2" fmla="val 66708"/>
            </a:avLst>
          </a:prstGeom>
          <a:gradFill>
            <a:gsLst>
              <a:gs pos="0">
                <a:srgbClr val="FBEAC7"/>
              </a:gs>
              <a:gs pos="2000">
                <a:srgbClr val="FEE7F2"/>
              </a:gs>
              <a:gs pos="24000">
                <a:srgbClr val="FAC77D"/>
              </a:gs>
              <a:gs pos="50000">
                <a:srgbClr val="FBA97D"/>
              </a:gs>
              <a:gs pos="1000">
                <a:srgbClr val="FBD49C"/>
              </a:gs>
              <a:gs pos="100000">
                <a:srgbClr val="660066"/>
              </a:gs>
            </a:gsLst>
            <a:lin ang="0" scaled="0"/>
          </a:gradFill>
          <a:ln w="12700" algn="ctr">
            <a:noFill/>
            <a:miter lim="800000"/>
          </a:ln>
          <a:effectLst/>
        </p:spPr>
        <p:txBody>
          <a:bodyPr wrap="none" rtlCol="0" anchor="ctr"/>
          <a:lstStyle/>
          <a:p>
            <a:pPr algn="ctr"/>
            <a:endParaRPr lang="zh-CN" altLang="en-US" sz="162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423" y="357270"/>
            <a:ext cx="5551877" cy="421481"/>
          </a:xfrm>
        </p:spPr>
        <p:txBody>
          <a:bodyPr>
            <a:normAutofit fontScale="90000"/>
          </a:bodyPr>
          <a:lstStyle/>
          <a:p>
            <a:pPr>
              <a:spcAft>
                <a:spcPts val="0"/>
              </a:spcAft>
            </a:pPr>
            <a:r>
              <a:rPr lang="en-US" altLang="zh-CN" sz="3100" dirty="0"/>
              <a:t>Burp Suite- </a:t>
            </a:r>
            <a:r>
              <a:rPr lang="en-US" altLang="zh-CN" sz="2160" b="1" dirty="0"/>
              <a:t>web security </a:t>
            </a:r>
            <a:r>
              <a:rPr lang="en-US" altLang="zh-CN" b="1" dirty="0"/>
              <a:t>testing</a:t>
            </a:r>
            <a:endParaRPr kumimoji="1" lang="zh-CN" altLang="en-US" dirty="0"/>
          </a:p>
        </p:txBody>
      </p:sp>
      <p:sp>
        <p:nvSpPr>
          <p:cNvPr id="3" name="内容占位符 2"/>
          <p:cNvSpPr>
            <a:spLocks noGrp="1"/>
          </p:cNvSpPr>
          <p:nvPr>
            <p:ph idx="1"/>
          </p:nvPr>
        </p:nvSpPr>
        <p:spPr>
          <a:xfrm>
            <a:off x="590422" y="973035"/>
            <a:ext cx="8096377" cy="3588544"/>
          </a:xfrm>
        </p:spPr>
        <p:txBody>
          <a:bodyPr>
            <a:normAutofit fontScale="92500" lnSpcReduction="20000"/>
          </a:bodyPr>
          <a:lstStyle/>
          <a:p>
            <a:pPr marL="320040" indent="-320040" eaLnBrk="0" hangingPunct="0">
              <a:spcBef>
                <a:spcPct val="0"/>
              </a:spcBef>
              <a:spcAft>
                <a:spcPts val="0"/>
              </a:spcAft>
              <a:buClr>
                <a:srgbClr val="91AC4E"/>
              </a:buClr>
              <a:buSzPct val="80000"/>
              <a:buFont typeface="Wingdings" panose="05000000000000000000" pitchFamily="2" charset="2"/>
              <a:buChar char="p"/>
              <a:defRPr/>
            </a:pPr>
            <a:r>
              <a:rPr lang="en-US" altLang="zh-CN" sz="1600" b="1" kern="1200" dirty="0">
                <a:solidFill>
                  <a:srgbClr val="0000FF"/>
                </a:solidFill>
                <a:effectLst>
                  <a:outerShdw blurRad="38100" dist="38100" dir="2700000" algn="tl">
                    <a:srgbClr val="FFFFFF"/>
                  </a:outerShdw>
                </a:effectLst>
                <a:ea typeface="宋体" panose="02010600030101010101" pitchFamily="2" charset="-122"/>
                <a:cs typeface="宋体" panose="02010600030101010101" pitchFamily="2" charset="-122"/>
              </a:rPr>
              <a:t>An intercepting </a:t>
            </a:r>
            <a:r>
              <a:rPr lang="en-US" altLang="zh-CN" sz="1600" b="1" kern="1200" dirty="0">
                <a:solidFill>
                  <a:srgbClr val="0000FF"/>
                </a:solidFill>
                <a:effectLst>
                  <a:outerShdw blurRad="38100" dist="38100" dir="2700000" algn="tl">
                    <a:srgbClr val="FFFFFF"/>
                  </a:outerShdw>
                </a:effectLst>
                <a:ea typeface="宋体" panose="02010600030101010101" pitchFamily="2" charset="-122"/>
                <a:cs typeface="宋体" panose="02010600030101010101" pitchFamily="2" charset="-122"/>
                <a:hlinkClick r:id="rId1"/>
              </a:rPr>
              <a:t>Proxy</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which lets you inspect and modify traffic between your browser and the target application</a:t>
            </a:r>
            <a:endPar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ts val="0"/>
              </a:spcBef>
              <a:spcAft>
                <a:spcPts val="0"/>
              </a:spcAft>
              <a:buClr>
                <a:srgbClr val="91AC4E"/>
              </a:buClr>
              <a:buSzPct val="80000"/>
              <a:buFont typeface="Wingdings" panose="05000000000000000000" pitchFamily="2" charset="2"/>
              <a:buChar char="p"/>
              <a:defRPr/>
            </a:pPr>
            <a:r>
              <a:rPr lang="en-US" altLang="zh-CN" sz="1600" b="1" kern="1200" dirty="0">
                <a:solidFill>
                  <a:srgbClr val="0000FF"/>
                </a:solidFill>
                <a:effectLst>
                  <a:outerShdw blurRad="38100" dist="38100" dir="2700000" algn="tl">
                    <a:srgbClr val="FFFFFF"/>
                  </a:outerShdw>
                </a:effectLst>
                <a:ea typeface="宋体" panose="02010600030101010101" pitchFamily="2" charset="-122"/>
                <a:cs typeface="宋体" panose="02010600030101010101" pitchFamily="2" charset="-122"/>
              </a:rPr>
              <a:t>An application-aware </a:t>
            </a:r>
            <a:r>
              <a:rPr lang="en-US" altLang="zh-CN" sz="1600" b="1" kern="1200" dirty="0">
                <a:effectLst>
                  <a:outerShdw blurRad="38100" dist="38100" dir="2700000" algn="tl">
                    <a:srgbClr val="FFFFFF"/>
                  </a:outerShdw>
                </a:effectLst>
                <a:ea typeface="宋体" panose="02010600030101010101" pitchFamily="2" charset="-122"/>
                <a:cs typeface="宋体" panose="02010600030101010101" pitchFamily="2" charset="-122"/>
                <a:hlinkClick r:id="rId2"/>
              </a:rPr>
              <a:t>Spider</a:t>
            </a:r>
            <a:r>
              <a:rPr lang="en-US" altLang="zh-CN" sz="1600" b="1"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for crawling content and functionality.</a:t>
            </a:r>
            <a:endPar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ts val="0"/>
              </a:spcBef>
              <a:spcAft>
                <a:spcPts val="0"/>
              </a:spcAft>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An advanced web application </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3"/>
              </a:rPr>
              <a:t>Scanner</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for automating the detection of numerous types of vulnerability.</a:t>
            </a:r>
            <a:endPar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ts val="0"/>
              </a:spcBef>
              <a:spcAft>
                <a:spcPts val="0"/>
              </a:spcAft>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An </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4"/>
              </a:rPr>
              <a:t>Intruder</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tool,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for performing powerful customized attacks to find and exploit unusual vulnerabilities</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t>
            </a:r>
            <a:endPar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ts val="0"/>
              </a:spcBef>
              <a:spcAft>
                <a:spcPts val="0"/>
              </a:spcAft>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 </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5"/>
              </a:rPr>
              <a:t>Repeater</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tool</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 for manipulating and resending individual requests.</a:t>
            </a:r>
            <a:endPar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ts val="0"/>
              </a:spcBef>
              <a:spcAft>
                <a:spcPts val="0"/>
              </a:spcAft>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 </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6"/>
              </a:rPr>
              <a:t>Sequencer</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tool,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for testing the randomness of session tokens</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t>
            </a:r>
            <a:endPar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ts val="0"/>
              </a:spcBef>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7"/>
              </a:rPr>
              <a:t>Extensibility</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allowing you to easily write your own plugins, to perform complex and highly customized tasks within Burp</a:t>
            </a:r>
            <a:endPar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Tree>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181" y="371373"/>
            <a:ext cx="5551877" cy="421481"/>
          </a:xfrm>
        </p:spPr>
        <p:txBody>
          <a:bodyPr>
            <a:normAutofit fontScale="90000"/>
          </a:bodyPr>
          <a:lstStyle/>
          <a:p>
            <a:pPr>
              <a:spcAft>
                <a:spcPts val="0"/>
              </a:spcAft>
            </a:pPr>
            <a:r>
              <a:rPr lang="en-US" altLang="zh-CN" sz="3100" dirty="0"/>
              <a:t>Burp Suite- </a:t>
            </a:r>
            <a:r>
              <a:rPr lang="en-US" altLang="zh-CN" sz="2160" b="1" dirty="0"/>
              <a:t>web security </a:t>
            </a:r>
            <a:r>
              <a:rPr lang="en-US" altLang="zh-CN" b="1" dirty="0"/>
              <a:t>testing</a:t>
            </a:r>
            <a:endParaRPr kumimoji="1" lang="zh-CN" altLang="en-US"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6" name="图片 5" descr="屏幕快照 2015-05-13 下午1.50.0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2411" y="1016377"/>
            <a:ext cx="7128792" cy="3110746"/>
          </a:xfrm>
          <a:prstGeom prst="rect">
            <a:avLst/>
          </a:prstGeom>
        </p:spPr>
      </p:pic>
      <p:pic>
        <p:nvPicPr>
          <p:cNvPr id="7" name="图片 6" descr="屏幕快照 2015-05-13 下午1.50.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411" y="4144221"/>
            <a:ext cx="7128792" cy="754482"/>
          </a:xfrm>
          <a:prstGeom prst="rect">
            <a:avLst/>
          </a:prstGeom>
        </p:spPr>
      </p:pic>
    </p:spTree>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662" y="328147"/>
            <a:ext cx="5746298" cy="421481"/>
          </a:xfrm>
        </p:spPr>
        <p:txBody>
          <a:bodyPr>
            <a:normAutofit fontScale="90000"/>
          </a:bodyPr>
          <a:lstStyle/>
          <a:p>
            <a:pPr>
              <a:spcAft>
                <a:spcPts val="0"/>
              </a:spcAft>
              <a:buClr>
                <a:schemeClr val="accent4"/>
              </a:buClr>
            </a:pPr>
            <a:r>
              <a:rPr lang="en-US" altLang="zh-CN" dirty="0"/>
              <a:t>W3af</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5" name="矩形 4"/>
          <p:cNvSpPr/>
          <p:nvPr/>
        </p:nvSpPr>
        <p:spPr>
          <a:xfrm>
            <a:off x="81683" y="679153"/>
            <a:ext cx="5103338" cy="339725"/>
          </a:xfrm>
          <a:prstGeom prst="rect">
            <a:avLst/>
          </a:prstGeom>
        </p:spPr>
        <p:txBody>
          <a:bodyPr wrap="square">
            <a:spAutoFit/>
          </a:bodyPr>
          <a:lstStyle/>
          <a:p>
            <a:pPr algn="ctr">
              <a:spcAft>
                <a:spcPts val="0"/>
              </a:spcAft>
            </a:pPr>
            <a:r>
              <a:rPr lang="en-US" altLang="zh-CN" sz="1620" dirty="0">
                <a:solidFill>
                  <a:schemeClr val="accent1">
                    <a:lumMod val="50000"/>
                  </a:schemeClr>
                </a:solidFill>
              </a:rPr>
              <a:t>Web Application Attack and Audit Framework</a:t>
            </a:r>
            <a:endParaRPr lang="zh-CN" altLang="en-US" sz="1620" dirty="0">
              <a:solidFill>
                <a:schemeClr val="accent1">
                  <a:lumMod val="50000"/>
                </a:schemeClr>
              </a:solidFill>
            </a:endParaRPr>
          </a:p>
        </p:txBody>
      </p:sp>
      <p:sp>
        <p:nvSpPr>
          <p:cNvPr id="6" name="矩形 5"/>
          <p:cNvSpPr/>
          <p:nvPr/>
        </p:nvSpPr>
        <p:spPr>
          <a:xfrm>
            <a:off x="5345483" y="1714606"/>
            <a:ext cx="2851517" cy="2459990"/>
          </a:xfrm>
          <a:prstGeom prst="rect">
            <a:avLst/>
          </a:prstGeom>
          <a:solidFill>
            <a:srgbClr val="E3C96C"/>
          </a:solidFill>
        </p:spPr>
        <p:txBody>
          <a:bodyPr wrap="square">
            <a:spAutoFit/>
          </a:bodyPr>
          <a:lstStyle/>
          <a:p>
            <a:pPr>
              <a:spcAft>
                <a:spcPts val="0"/>
              </a:spcAft>
            </a:pPr>
            <a:r>
              <a:rPr lang="en-US" altLang="zh-CN" u="sng" dirty="0">
                <a:solidFill>
                  <a:srgbClr val="0000FF"/>
                </a:solidFill>
              </a:rPr>
              <a:t>Fuzzing engine</a:t>
            </a:r>
            <a:endParaRPr lang="en-US" altLang="zh-CN" u="sng" dirty="0">
              <a:solidFill>
                <a:srgbClr val="0000FF"/>
              </a:solidFill>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Query string</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POST-data</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Headers</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Cookie values</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Multipart/form file content</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URL filename</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URL path</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p:txBody>
      </p:sp>
      <p:sp>
        <p:nvSpPr>
          <p:cNvPr id="7" name="矩形 6"/>
          <p:cNvSpPr/>
          <p:nvPr/>
        </p:nvSpPr>
        <p:spPr>
          <a:xfrm>
            <a:off x="711529" y="980078"/>
            <a:ext cx="7328291" cy="533400"/>
          </a:xfrm>
          <a:prstGeom prst="rect">
            <a:avLst/>
          </a:prstGeom>
        </p:spPr>
        <p:txBody>
          <a:bodyPr wrap="square">
            <a:spAutoFit/>
          </a:bodyPr>
          <a:lstStyle/>
          <a:p>
            <a:pPr>
              <a:spcAft>
                <a:spcPts val="0"/>
              </a:spcAft>
            </a:pPr>
            <a:r>
              <a:rPr lang="en-US" altLang="zh-CN" sz="1440" dirty="0">
                <a:solidFill>
                  <a:schemeClr val="accent1">
                    <a:lumMod val="90000"/>
                  </a:schemeClr>
                </a:solidFill>
              </a:rPr>
              <a:t>implements web / proxy servers which are easy to integrate into your code in order to identify &amp; exploit vulnerabilities</a:t>
            </a:r>
            <a:endParaRPr lang="zh-CN" altLang="en-US" sz="1440" dirty="0">
              <a:solidFill>
                <a:schemeClr val="accent1">
                  <a:lumMod val="90000"/>
                </a:schemeClr>
              </a:solidFill>
            </a:endParaRPr>
          </a:p>
        </p:txBody>
      </p:sp>
      <p:sp>
        <p:nvSpPr>
          <p:cNvPr id="8" name="矩形 7"/>
          <p:cNvSpPr/>
          <p:nvPr/>
        </p:nvSpPr>
        <p:spPr>
          <a:xfrm>
            <a:off x="877990" y="1668570"/>
            <a:ext cx="3694010" cy="3057525"/>
          </a:xfrm>
          <a:prstGeom prst="rect">
            <a:avLst/>
          </a:prstGeom>
          <a:solidFill>
            <a:schemeClr val="accent2">
              <a:lumMod val="20000"/>
              <a:lumOff val="80000"/>
            </a:schemeClr>
          </a:solidFill>
        </p:spPr>
        <p:txBody>
          <a:bodyPr wrap="square">
            <a:spAutoFit/>
          </a:bodyPr>
          <a:lstStyle/>
          <a:p>
            <a:pPr>
              <a:spcAft>
                <a:spcPts val="0"/>
              </a:spcAft>
            </a:pPr>
            <a:r>
              <a:rPr lang="en-US" altLang="zh-CN" u="sng" dirty="0">
                <a:solidFill>
                  <a:srgbClr val="0000FF"/>
                </a:solidFill>
              </a:rPr>
              <a:t>Fast HTTP Client</a:t>
            </a:r>
            <a:endParaRPr lang="en-US" altLang="zh-CN" sz="1620" dirty="0"/>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Send specially crafted HTTP requests at lightning speeds.</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Proxy support</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HTTP Basic/Digest authentication</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User Agent faking</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Add custom headers to requests</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Cookie handling</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spcAft>
                <a:spcPts val="0"/>
              </a:spcAft>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HTTP response / DNS cache</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ts val="0"/>
              </a:spcBef>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File upload using multipart</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p:txBody>
      </p:sp>
    </p:spTree>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6219" y="360923"/>
            <a:ext cx="5487070" cy="421481"/>
          </a:xfrm>
        </p:spPr>
        <p:txBody>
          <a:bodyPr>
            <a:noAutofit/>
          </a:bodyPr>
          <a:lstStyle/>
          <a:p>
            <a:pPr>
              <a:spcAft>
                <a:spcPts val="0"/>
              </a:spcAft>
              <a:buClr>
                <a:schemeClr val="accent4"/>
              </a:buClr>
            </a:pPr>
            <a:r>
              <a:rPr lang="zh-CN" altLang="en-US" dirty="0"/>
              <a:t>本讲小结</a:t>
            </a:r>
            <a:endParaRPr lang="zh-CN" altLang="en-US" dirty="0"/>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8B567B61-5153-764A-9703-2F965272F31D}" type="slidenum">
              <a:rPr lang="en-US" altLang="zh-CN"/>
            </a:fld>
            <a:endParaRPr lang="en-US" altLang="zh-CN"/>
          </a:p>
        </p:txBody>
      </p:sp>
      <p:sp>
        <p:nvSpPr>
          <p:cNvPr id="3" name="矩形 2"/>
          <p:cNvSpPr/>
          <p:nvPr/>
        </p:nvSpPr>
        <p:spPr>
          <a:xfrm>
            <a:off x="910722" y="906425"/>
            <a:ext cx="5703034" cy="3959860"/>
          </a:xfrm>
          <a:prstGeom prst="rect">
            <a:avLst/>
          </a:prstGeom>
        </p:spPr>
        <p:txBody>
          <a:bodyPr wrap="square">
            <a:spAutoFit/>
          </a:bodyPr>
          <a:lstStyle/>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solidFill>
                  <a:srgbClr val="0000FF"/>
                </a:solidFill>
                <a:latin typeface="微软雅黑" panose="020B0503020204020204" pitchFamily="34" charset="-122"/>
                <a:ea typeface="微软雅黑" panose="020B0503020204020204" pitchFamily="34" charset="-122"/>
              </a:rPr>
              <a:t>基于模型的安全功能测试</a:t>
            </a:r>
            <a:endParaRPr lang="zh-CN" altLang="en-US" dirty="0">
              <a:solidFill>
                <a:srgbClr val="0000F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solidFill>
                  <a:srgbClr val="0000FF"/>
                </a:solidFill>
                <a:latin typeface="微软雅黑" panose="020B0503020204020204" pitchFamily="34" charset="-122"/>
                <a:ea typeface="微软雅黑" panose="020B0503020204020204" pitchFamily="34" charset="-122"/>
              </a:rPr>
              <a:t>基于故障注入的安全性测试</a:t>
            </a:r>
            <a:endParaRPr lang="zh-CN" altLang="en-US" dirty="0">
              <a:solidFill>
                <a:srgbClr val="0000F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TW" altLang="en-US" dirty="0">
                <a:solidFill>
                  <a:srgbClr val="0000FF"/>
                </a:solidFill>
                <a:latin typeface="微软雅黑" panose="020B0503020204020204" pitchFamily="34" charset="-122"/>
                <a:ea typeface="微软雅黑" panose="020B0503020204020204" pitchFamily="34" charset="-122"/>
              </a:rPr>
              <a:t>模糊测试</a:t>
            </a:r>
            <a:r>
              <a:rPr lang="zh-TW" altLang="en-US" sz="1440" dirty="0">
                <a:solidFill>
                  <a:srgbClr val="7F7F7F"/>
                </a:solidFill>
                <a:latin typeface="微软雅黑" panose="020B0503020204020204" pitchFamily="34" charset="-122"/>
                <a:ea typeface="微软雅黑" panose="020B0503020204020204" pitchFamily="34" charset="-122"/>
              </a:rPr>
              <a:t>（</a:t>
            </a:r>
            <a:r>
              <a:rPr lang="en-US" altLang="zh-CN" sz="1440" dirty="0">
                <a:solidFill>
                  <a:srgbClr val="7F7F7F"/>
                </a:solidFill>
                <a:latin typeface="微软雅黑" panose="020B0503020204020204" pitchFamily="34" charset="-122"/>
                <a:ea typeface="微软雅黑" panose="020B0503020204020204" pitchFamily="34" charset="-122"/>
              </a:rPr>
              <a:t>Fuzz</a:t>
            </a:r>
            <a:r>
              <a:rPr lang="zh-CN" altLang="en-US" sz="1440" dirty="0">
                <a:solidFill>
                  <a:srgbClr val="7F7F7F"/>
                </a:solidFill>
                <a:latin typeface="微软雅黑" panose="020B0503020204020204" pitchFamily="34" charset="-122"/>
                <a:ea typeface="微软雅黑" panose="020B0503020204020204" pitchFamily="34" charset="-122"/>
              </a:rPr>
              <a:t> </a:t>
            </a:r>
            <a:r>
              <a:rPr lang="en-US" altLang="zh-CN" sz="1440" dirty="0">
                <a:solidFill>
                  <a:srgbClr val="7F7F7F"/>
                </a:solidFill>
                <a:latin typeface="微软雅黑" panose="020B0503020204020204" pitchFamily="34" charset="-122"/>
                <a:ea typeface="微软雅黑" panose="020B0503020204020204" pitchFamily="34" charset="-122"/>
              </a:rPr>
              <a:t>Testing</a:t>
            </a:r>
            <a:r>
              <a:rPr lang="zh-TW" altLang="en-US" sz="1440" dirty="0">
                <a:solidFill>
                  <a:srgbClr val="7F7F7F"/>
                </a:solidFill>
                <a:latin typeface="微软雅黑" panose="020B0503020204020204" pitchFamily="34" charset="-122"/>
                <a:ea typeface="微软雅黑" panose="020B0503020204020204" pitchFamily="34" charset="-122"/>
              </a:rPr>
              <a:t>）</a:t>
            </a:r>
            <a:endParaRPr lang="zh-TW" altLang="en-US" sz="1440" dirty="0">
              <a:solidFill>
                <a:srgbClr val="7F7F7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TW" altLang="en-US" dirty="0">
                <a:solidFill>
                  <a:srgbClr val="0000FF"/>
                </a:solidFill>
                <a:latin typeface="微软雅黑" panose="020B0503020204020204" pitchFamily="34" charset="-122"/>
                <a:ea typeface="微软雅黑" panose="020B0503020204020204" pitchFamily="34" charset="-122"/>
              </a:rPr>
              <a:t>基于白盒的安全测试</a:t>
            </a:r>
            <a:endParaRPr lang="zh-TW" altLang="en-US" dirty="0">
              <a:solidFill>
                <a:srgbClr val="0000F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TW" altLang="en-US" dirty="0">
                <a:solidFill>
                  <a:srgbClr val="0000FF"/>
                </a:solidFill>
                <a:latin typeface="微软雅黑" panose="020B0503020204020204" pitchFamily="34" charset="-122"/>
                <a:ea typeface="微软雅黑" panose="020B0503020204020204" pitchFamily="34" charset="-122"/>
              </a:rPr>
              <a:t>威胁模型与攻击树理论</a:t>
            </a:r>
            <a:endParaRPr lang="zh-TW" altLang="en-US" dirty="0">
              <a:solidFill>
                <a:srgbClr val="0000F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形式化安全测试方法</a:t>
            </a:r>
            <a:endParaRPr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语法测试</a:t>
            </a:r>
            <a:endParaRPr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TW" altLang="en-US" dirty="0">
                <a:latin typeface="微软雅黑" panose="020B0503020204020204" pitchFamily="34" charset="-122"/>
                <a:ea typeface="微软雅黑" panose="020B0503020204020204" pitchFamily="34" charset="-122"/>
              </a:rPr>
              <a:t>基于属性的测试</a:t>
            </a:r>
            <a:endParaRPr lang="en-US" altLang="zh-TW" dirty="0">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TW" altLang="en-US" dirty="0">
                <a:latin typeface="微软雅黑" panose="020B0503020204020204" pitchFamily="34" charset="-122"/>
                <a:ea typeface="微软雅黑" panose="020B0503020204020204" pitchFamily="34" charset="-122"/>
              </a:rPr>
              <a:t>动态污</a:t>
            </a:r>
            <a:r>
              <a:rPr lang="en-US" altLang="en-US" dirty="0">
                <a:latin typeface="微软雅黑" panose="020B0503020204020204" pitchFamily="34" charset="-122"/>
                <a:ea typeface="微软雅黑" panose="020B0503020204020204" pitchFamily="34" charset="-122"/>
              </a:rPr>
              <a:t>点</a:t>
            </a:r>
            <a:r>
              <a:rPr lang="zh-TW" altLang="en-US" dirty="0">
                <a:latin typeface="微软雅黑" panose="020B0503020204020204" pitchFamily="34" charset="-122"/>
                <a:ea typeface="微软雅黑" panose="020B0503020204020204" pitchFamily="34" charset="-122"/>
              </a:rPr>
              <a:t>分析方法</a:t>
            </a:r>
            <a:r>
              <a:rPr lang="zh-TW" altLang="en-US" sz="1440" dirty="0">
                <a:solidFill>
                  <a:srgbClr val="7F7F7F"/>
                </a:solidFill>
                <a:latin typeface="微软雅黑" panose="020B0503020204020204" pitchFamily="34" charset="-122"/>
                <a:ea typeface="微软雅黑" panose="020B0503020204020204" pitchFamily="34" charset="-122"/>
              </a:rPr>
              <a:t>（</a:t>
            </a:r>
            <a:r>
              <a:rPr lang="en-US" altLang="zh-TW" sz="1440" dirty="0">
                <a:solidFill>
                  <a:srgbClr val="7F7F7F"/>
                </a:solidFill>
                <a:latin typeface="微软雅黑" panose="020B0503020204020204" pitchFamily="34" charset="-122"/>
                <a:ea typeface="微软雅黑" panose="020B0503020204020204" pitchFamily="34" charset="-122"/>
              </a:rPr>
              <a:t>Dynamic Taint Analysis</a:t>
            </a:r>
            <a:r>
              <a:rPr lang="zh-TW" altLang="en-US" sz="1440" dirty="0">
                <a:solidFill>
                  <a:srgbClr val="7F7F7F"/>
                </a:solidFill>
                <a:latin typeface="微软雅黑" panose="020B0503020204020204" pitchFamily="34" charset="-122"/>
                <a:ea typeface="微软雅黑" panose="020B0503020204020204" pitchFamily="34" charset="-122"/>
              </a:rPr>
              <a:t>）</a:t>
            </a:r>
            <a:endParaRPr lang="en-US" altLang="zh-TW" sz="1440" dirty="0">
              <a:solidFill>
                <a:srgbClr val="7F7F7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TW" altLang="en-US" dirty="0">
                <a:latin typeface="微软雅黑" panose="020B0503020204020204" pitchFamily="34" charset="-122"/>
                <a:ea typeface="微软雅黑" panose="020B0503020204020204" pitchFamily="34" charset="-122"/>
              </a:rPr>
              <a:t>基于风险的安全测试</a:t>
            </a:r>
            <a:endParaRPr lang="zh-CN" altLang="en-US" dirty="0">
              <a:latin typeface="微软雅黑" panose="020B0503020204020204" pitchFamily="34" charset="-122"/>
              <a:ea typeface="微软雅黑" panose="020B0503020204020204" pitchFamily="34" charset="-122"/>
            </a:endParaRPr>
          </a:p>
        </p:txBody>
      </p:sp>
      <p:pic>
        <p:nvPicPr>
          <p:cNvPr id="4" name="图片 3" descr="bank-security-icons--bella-vector.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15295" y="1491703"/>
            <a:ext cx="2787368" cy="2445060"/>
          </a:xfrm>
          <a:prstGeom prst="rect">
            <a:avLst/>
          </a:prstGeom>
        </p:spPr>
      </p:pic>
    </p:spTree>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90586" y="324034"/>
            <a:ext cx="4796314" cy="421482"/>
          </a:xfrm>
        </p:spPr>
        <p:txBody>
          <a:bodyPr>
            <a:normAutofit fontScale="90000"/>
          </a:bodyPr>
          <a:lstStyle/>
          <a:p>
            <a:pPr>
              <a:spcAft>
                <a:spcPts val="0"/>
              </a:spcAft>
            </a:pPr>
            <a:r>
              <a:rPr lang="zh-CN" altLang="en-US" sz="3240" b="1" dirty="0">
                <a:latin typeface="+mj-ea"/>
                <a:cs typeface="宋体" panose="02010600030101010101" pitchFamily="2" charset="-122"/>
              </a:rPr>
              <a:t>特别推荐</a:t>
            </a:r>
            <a:endParaRPr lang="zh-CN" altLang="en-US" sz="3240" b="1" dirty="0">
              <a:latin typeface="+mj-ea"/>
              <a:cs typeface="宋体" panose="02010600030101010101" pitchFamily="2" charset="-122"/>
            </a:endParaRPr>
          </a:p>
        </p:txBody>
      </p:sp>
      <p:pic>
        <p:nvPicPr>
          <p:cNvPr id="26627" name="图片 6" descr="OSSMMT3.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88949" y="1082033"/>
            <a:ext cx="6156104" cy="2979433"/>
          </a:xfrm>
          <a:prstGeom prst="rect">
            <a:avLst/>
          </a:prstGeom>
          <a:noFill/>
          <a:ln>
            <a:noFill/>
          </a:ln>
        </p:spPr>
      </p:pic>
    </p:spTree>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6466" y="326794"/>
            <a:ext cx="4796314" cy="421482"/>
          </a:xfrm>
        </p:spPr>
        <p:txBody>
          <a:bodyPr>
            <a:normAutofit fontScale="90000"/>
          </a:bodyPr>
          <a:lstStyle/>
          <a:p>
            <a:pPr>
              <a:spcAft>
                <a:spcPts val="0"/>
              </a:spcAft>
            </a:pPr>
            <a:r>
              <a:rPr lang="zh-CN" altLang="en-US" sz="3240" b="1" dirty="0">
                <a:latin typeface="+mj-ea"/>
                <a:cs typeface="宋体" panose="02010600030101010101" pitchFamily="2" charset="-122"/>
              </a:rPr>
              <a:t>特别推荐 </a:t>
            </a:r>
            <a:r>
              <a:rPr lang="en-US" altLang="zh-CN" sz="3240" b="1" dirty="0">
                <a:latin typeface="+mj-ea"/>
                <a:cs typeface="宋体" panose="02010600030101010101" pitchFamily="2" charset="-122"/>
              </a:rPr>
              <a:t>2</a:t>
            </a:r>
            <a:endParaRPr lang="zh-CN" altLang="en-US" sz="3240" b="1" dirty="0">
              <a:latin typeface="+mj-ea"/>
              <a:cs typeface="宋体" panose="02010600030101010101" pitchFamily="2" charset="-122"/>
            </a:endParaRPr>
          </a:p>
        </p:txBody>
      </p:sp>
      <p:pic>
        <p:nvPicPr>
          <p:cNvPr id="28675" name="图片 3" descr="NIST.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46139" y="852625"/>
            <a:ext cx="5249228" cy="3889772"/>
          </a:xfrm>
          <a:prstGeom prst="rect">
            <a:avLst/>
          </a:prstGeom>
          <a:noFill/>
          <a:ln>
            <a:noFill/>
          </a:ln>
        </p:spPr>
      </p:pic>
    </p:spTree>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8040594" cy="895350"/>
          </a:xfrm>
        </p:spPr>
        <p:txBody>
          <a:bodyPr vert="horz" lIns="91440" tIns="45720" rIns="91440" bIns="45720" rtlCol="0" anchor="ctr">
            <a:normAutofit/>
          </a:bodyPr>
          <a:lstStyle/>
          <a:p>
            <a:pPr>
              <a:spcAft>
                <a:spcPts val="0"/>
              </a:spcAft>
            </a:pPr>
            <a:r>
              <a:rPr lang="en-US" altLang="zh-CN" sz="4800" b="1" dirty="0">
                <a:solidFill>
                  <a:schemeClr val="accent2">
                    <a:lumMod val="75000"/>
                  </a:schemeClr>
                </a:solidFill>
              </a:rPr>
              <a:t>7.3</a:t>
            </a:r>
            <a:r>
              <a:rPr lang="zh-CN" altLang="en-US" sz="4800" b="1" dirty="0">
                <a:solidFill>
                  <a:schemeClr val="accent2">
                    <a:lumMod val="75000"/>
                  </a:schemeClr>
                </a:solidFill>
              </a:rPr>
              <a:t> 兼容性</a:t>
            </a:r>
            <a:r>
              <a:rPr lang="zh-CN" altLang="zh-CN" sz="4800" b="1" dirty="0">
                <a:solidFill>
                  <a:schemeClr val="accent2">
                    <a:lumMod val="75000"/>
                  </a:schemeClr>
                </a:solidFill>
              </a:rPr>
              <a:t>测试 </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0554" y="273310"/>
            <a:ext cx="5962262" cy="573528"/>
          </a:xfrm>
        </p:spPr>
        <p:txBody>
          <a:bodyPr>
            <a:normAutofit/>
          </a:bodyPr>
          <a:lstStyle/>
          <a:p>
            <a:pPr algn="l">
              <a:spcAft>
                <a:spcPts val="0"/>
              </a:spcAft>
              <a:buClr>
                <a:schemeClr val="accent4"/>
              </a:buClr>
            </a:pPr>
            <a:r>
              <a:rPr lang="zh-CN" altLang="en-US" dirty="0"/>
              <a:t>示例：</a:t>
            </a:r>
            <a:r>
              <a:rPr kumimoji="1" lang="zh-CN" altLang="en-US" sz="2800" b="1" dirty="0">
                <a:solidFill>
                  <a:srgbClr val="0070C0"/>
                </a:solidFill>
                <a:latin typeface="微软雅黑" panose="020B0503020204020204" pitchFamily="34" charset="-122"/>
                <a:ea typeface="微软雅黑" panose="020B0503020204020204" pitchFamily="34" charset="-122"/>
              </a:rPr>
              <a:t>系统负载测试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48375" y="1210799"/>
            <a:ext cx="7135497" cy="3507091"/>
          </a:xfrm>
          <a:prstGeom prst="rect">
            <a:avLst/>
          </a:prstGeom>
        </p:spPr>
      </p:pic>
    </p:spTree>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339" y="324482"/>
            <a:ext cx="5487070" cy="421481"/>
          </a:xfrm>
        </p:spPr>
        <p:txBody>
          <a:bodyPr>
            <a:normAutofit fontScale="90000"/>
          </a:bodyPr>
          <a:lstStyle/>
          <a:p>
            <a:pPr>
              <a:spcAft>
                <a:spcPts val="0"/>
              </a:spcAft>
            </a:pPr>
            <a:r>
              <a:rPr kumimoji="1" lang="zh-CN" altLang="en-US" sz="3240" dirty="0"/>
              <a:t>碰到兼容性问题、升级失败</a:t>
            </a:r>
            <a:endParaRPr kumimoji="1" lang="zh-CN" altLang="en-US" sz="3240"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3" name="图片 2"/>
          <p:cNvPicPr>
            <a:picLocks noChangeAspect="1"/>
          </p:cNvPicPr>
          <p:nvPr/>
        </p:nvPicPr>
        <p:blipFill>
          <a:blip r:embed="rId1"/>
          <a:stretch>
            <a:fillRect/>
          </a:stretch>
        </p:blipFill>
        <p:spPr>
          <a:xfrm>
            <a:off x="1106699" y="1143437"/>
            <a:ext cx="6570811" cy="3008199"/>
          </a:xfrm>
          <a:prstGeom prst="rect">
            <a:avLst/>
          </a:prstGeom>
        </p:spPr>
      </p:pic>
    </p:spTree>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471" y="300902"/>
            <a:ext cx="5487070" cy="421481"/>
          </a:xfrm>
        </p:spPr>
        <p:txBody>
          <a:bodyPr>
            <a:normAutofit fontScale="90000"/>
          </a:bodyPr>
          <a:lstStyle/>
          <a:p>
            <a:pPr>
              <a:spcAft>
                <a:spcPts val="0"/>
              </a:spcAft>
            </a:pPr>
            <a:r>
              <a:rPr kumimoji="1" lang="zh-CN" altLang="en-US" sz="3240" dirty="0"/>
              <a:t>软件与硬件兼容性问题</a:t>
            </a:r>
            <a:endParaRPr kumimoji="1" lang="zh-CN" altLang="en-US" sz="3240"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5" name="图片 4" descr="http://cdn.guru99.com/images/image001jpg.jpg">
            <a:hlinkClick r:id="rId1"/>
          </p:cNvPr>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99642"/>
            <a:ext cx="7776864" cy="2138638"/>
          </a:xfrm>
          <a:prstGeom prst="rect">
            <a:avLst/>
          </a:prstGeom>
          <a:noFill/>
          <a:ln>
            <a:noFill/>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922" y="371235"/>
            <a:ext cx="5487070" cy="421481"/>
          </a:xfrm>
        </p:spPr>
        <p:txBody>
          <a:bodyPr>
            <a:normAutofit fontScale="90000"/>
          </a:bodyPr>
          <a:lstStyle/>
          <a:p>
            <a:pPr>
              <a:spcAft>
                <a:spcPts val="0"/>
              </a:spcAft>
            </a:pPr>
            <a:r>
              <a:rPr kumimoji="1" lang="zh-CN" altLang="en-US" sz="3240" dirty="0"/>
              <a:t>软件系统之间的兼容性</a:t>
            </a:r>
            <a:r>
              <a:rPr kumimoji="1" lang="en-US" altLang="zh-CN" sz="3240" dirty="0"/>
              <a:t> </a:t>
            </a:r>
            <a:r>
              <a:rPr kumimoji="1" lang="en-US" altLang="zh-CN" sz="2160" dirty="0"/>
              <a:t>-1</a:t>
            </a:r>
            <a:endParaRPr kumimoji="1" lang="zh-CN" altLang="en-US" sz="2160" dirty="0"/>
          </a:p>
        </p:txBody>
      </p:sp>
      <p:sp>
        <p:nvSpPr>
          <p:cNvPr id="4" name="幻灯片编号占位符 3"/>
          <p:cNvSpPr>
            <a:spLocks noGrp="1"/>
          </p:cNvSpPr>
          <p:nvPr>
            <p:ph type="sldNum" sz="quarter" idx="10"/>
          </p:nvPr>
        </p:nvSpPr>
        <p:spPr>
          <a:xfrm>
            <a:off x="457200" y="4955617"/>
            <a:ext cx="8229600" cy="201215"/>
          </a:xfrm>
        </p:spPr>
        <p:txBody>
          <a:bodyPr/>
          <a:lstStyle/>
          <a:p>
            <a:pPr>
              <a:spcAft>
                <a:spcPts val="0"/>
              </a:spcAft>
            </a:pPr>
            <a:fld id="{DBE2DA07-CE19-4C9B-A0EC-06D3955056CF}" type="slidenum">
              <a:rPr lang="en-US" altLang="zh-CN" smtClean="0"/>
            </a:fld>
            <a:endParaRPr lang="en-US" altLang="zh-CN"/>
          </a:p>
        </p:txBody>
      </p:sp>
      <p:pic>
        <p:nvPicPr>
          <p:cNvPr id="6" name="图片 5"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95986" y="1353899"/>
            <a:ext cx="1166530" cy="1432030"/>
          </a:xfrm>
          <a:prstGeom prst="rect">
            <a:avLst/>
          </a:prstGeom>
        </p:spPr>
      </p:pic>
      <p:sp>
        <p:nvSpPr>
          <p:cNvPr id="13" name="文本框 12"/>
          <p:cNvSpPr txBox="1"/>
          <p:nvPr/>
        </p:nvSpPr>
        <p:spPr>
          <a:xfrm>
            <a:off x="4256472" y="2585235"/>
            <a:ext cx="1005840" cy="588645"/>
          </a:xfrm>
          <a:prstGeom prst="rect">
            <a:avLst/>
          </a:prstGeom>
          <a:noFill/>
        </p:spPr>
        <p:txBody>
          <a:bodyPr wrap="none" rtlCol="0">
            <a:spAutoFit/>
          </a:bodyPr>
          <a:lstStyle/>
          <a:p>
            <a:pPr algn="ctr">
              <a:spcAft>
                <a:spcPts val="0"/>
              </a:spcAft>
            </a:pPr>
            <a:r>
              <a:rPr kumimoji="1" lang="zh-CN" altLang="en-US" sz="1620" dirty="0">
                <a:solidFill>
                  <a:schemeClr val="accent1">
                    <a:lumMod val="50000"/>
                  </a:schemeClr>
                </a:solidFill>
              </a:rPr>
              <a:t>服务器端</a:t>
            </a:r>
            <a:endParaRPr kumimoji="1" lang="en-US" altLang="zh-CN" sz="1620" dirty="0">
              <a:solidFill>
                <a:schemeClr val="accent1">
                  <a:lumMod val="50000"/>
                </a:schemeClr>
              </a:solidFill>
            </a:endParaRPr>
          </a:p>
          <a:p>
            <a:pPr algn="ctr">
              <a:spcBef>
                <a:spcPts val="0"/>
              </a:spcBef>
            </a:pPr>
            <a:r>
              <a:rPr kumimoji="1" lang="zh-CN" altLang="en-US" sz="1620" dirty="0">
                <a:solidFill>
                  <a:schemeClr val="accent1">
                    <a:lumMod val="50000"/>
                  </a:schemeClr>
                </a:solidFill>
              </a:rPr>
              <a:t>应用软件</a:t>
            </a:r>
            <a:endParaRPr kumimoji="1" lang="zh-CN" altLang="en-US" sz="1620" dirty="0">
              <a:solidFill>
                <a:schemeClr val="accent1">
                  <a:lumMod val="50000"/>
                </a:schemeClr>
              </a:solidFill>
            </a:endParaRPr>
          </a:p>
        </p:txBody>
      </p:sp>
      <p:grpSp>
        <p:nvGrpSpPr>
          <p:cNvPr id="5" name="组 4"/>
          <p:cNvGrpSpPr/>
          <p:nvPr/>
        </p:nvGrpSpPr>
        <p:grpSpPr>
          <a:xfrm>
            <a:off x="5362516" y="1483513"/>
            <a:ext cx="1931386" cy="1378547"/>
            <a:chOff x="5450351" y="1993404"/>
            <a:chExt cx="2145985" cy="1531719"/>
          </a:xfrm>
        </p:grpSpPr>
        <p:sp>
          <p:nvSpPr>
            <p:cNvPr id="14" name="文本框 13"/>
            <p:cNvSpPr txBox="1"/>
            <p:nvPr/>
          </p:nvSpPr>
          <p:spPr>
            <a:xfrm>
              <a:off x="6228184" y="3145532"/>
              <a:ext cx="1368152" cy="379591"/>
            </a:xfrm>
            <a:prstGeom prst="rect">
              <a:avLst/>
            </a:prstGeom>
            <a:noFill/>
          </p:spPr>
          <p:txBody>
            <a:bodyPr wrap="square" rtlCol="0">
              <a:spAutoFit/>
            </a:bodyPr>
            <a:lstStyle/>
            <a:p>
              <a:pPr algn="ctr"/>
              <a:r>
                <a:rPr kumimoji="1" lang="zh-CN" altLang="en-US" sz="1620" dirty="0">
                  <a:solidFill>
                    <a:schemeClr val="accent1">
                      <a:lumMod val="50000"/>
                    </a:schemeClr>
                  </a:solidFill>
                </a:rPr>
                <a:t>中间件</a:t>
              </a:r>
              <a:r>
                <a:rPr kumimoji="1" lang="en-US" altLang="zh-CN" sz="1620" dirty="0">
                  <a:solidFill>
                    <a:schemeClr val="accent1">
                      <a:lumMod val="50000"/>
                    </a:schemeClr>
                  </a:solidFill>
                </a:rPr>
                <a:t>/OS</a:t>
              </a:r>
              <a:endParaRPr kumimoji="1" lang="zh-CN" altLang="en-US" sz="1620" dirty="0">
                <a:solidFill>
                  <a:schemeClr val="accent1">
                    <a:lumMod val="50000"/>
                  </a:schemeClr>
                </a:solidFill>
              </a:endParaRPr>
            </a:p>
          </p:txBody>
        </p:sp>
        <p:pic>
          <p:nvPicPr>
            <p:cNvPr id="15" name="图片 14"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72200" y="1993404"/>
              <a:ext cx="997180" cy="1224136"/>
            </a:xfrm>
            <a:prstGeom prst="rect">
              <a:avLst/>
            </a:prstGeom>
          </p:spPr>
        </p:pic>
        <p:sp>
          <p:nvSpPr>
            <p:cNvPr id="28" name="文本框 27"/>
            <p:cNvSpPr txBox="1"/>
            <p:nvPr/>
          </p:nvSpPr>
          <p:spPr>
            <a:xfrm>
              <a:off x="5580112" y="2569468"/>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cxnSp>
          <p:nvCxnSpPr>
            <p:cNvPr id="29" name="曲线连接符 28"/>
            <p:cNvCxnSpPr>
              <a:stCxn id="6" idx="3"/>
              <a:endCxn id="15" idx="1"/>
            </p:cNvCxnSpPr>
            <p:nvPr/>
          </p:nvCxnSpPr>
          <p:spPr bwMode="auto">
            <a:xfrm>
              <a:off x="5450351" y="2299904"/>
              <a:ext cx="921849" cy="305568"/>
            </a:xfrm>
            <a:prstGeom prst="curvedConnector3">
              <a:avLst>
                <a:gd name="adj1" fmla="val 50000"/>
              </a:avLst>
            </a:prstGeom>
            <a:solidFill>
              <a:schemeClr val="accent1"/>
            </a:solidFill>
            <a:ln w="28575" cap="flat" cmpd="sng" algn="ctr">
              <a:solidFill>
                <a:schemeClr val="accent1">
                  <a:lumMod val="50000"/>
                </a:schemeClr>
              </a:solidFill>
              <a:prstDash val="solid"/>
              <a:round/>
              <a:headEnd type="arrow"/>
              <a:tailEnd type="arrow"/>
            </a:ln>
            <a:effectLst/>
          </p:spPr>
        </p:cxnSp>
      </p:grpSp>
      <p:cxnSp>
        <p:nvCxnSpPr>
          <p:cNvPr id="36" name="曲线连接符 35"/>
          <p:cNvCxnSpPr>
            <a:endCxn id="8" idx="1"/>
          </p:cNvCxnSpPr>
          <p:nvPr/>
        </p:nvCxnSpPr>
        <p:spPr bwMode="auto">
          <a:xfrm rot="16200000" flipH="1">
            <a:off x="5232902" y="2066777"/>
            <a:ext cx="1620180" cy="1620180"/>
          </a:xfrm>
          <a:prstGeom prst="curvedConnector2">
            <a:avLst/>
          </a:prstGeom>
          <a:solidFill>
            <a:schemeClr val="accent1"/>
          </a:solidFill>
          <a:ln w="28575" cap="flat" cmpd="sng" algn="ctr">
            <a:solidFill>
              <a:schemeClr val="accent1">
                <a:lumMod val="50000"/>
              </a:schemeClr>
            </a:solidFill>
            <a:prstDash val="dash"/>
            <a:round/>
            <a:headEnd type="arrow"/>
            <a:tailEnd type="arrow"/>
          </a:ln>
          <a:effectLst/>
        </p:spPr>
      </p:cxnSp>
      <p:sp>
        <p:nvSpPr>
          <p:cNvPr id="40" name="文本框 39"/>
          <p:cNvSpPr txBox="1"/>
          <p:nvPr/>
        </p:nvSpPr>
        <p:spPr>
          <a:xfrm>
            <a:off x="5556938" y="3298114"/>
            <a:ext cx="583265" cy="588645"/>
          </a:xfrm>
          <a:prstGeom prst="rect">
            <a:avLst/>
          </a:prstGeom>
          <a:noFill/>
        </p:spPr>
        <p:txBody>
          <a:bodyPr wrap="square" rtlCol="0">
            <a:spAutoFit/>
          </a:bodyPr>
          <a:lstStyle/>
          <a:p>
            <a:pPr>
              <a:spcAft>
                <a:spcPts val="0"/>
              </a:spcAft>
            </a:pPr>
            <a:r>
              <a:rPr kumimoji="1" lang="zh-CN" altLang="en-US" sz="1620" dirty="0">
                <a:solidFill>
                  <a:srgbClr val="FF6600"/>
                </a:solidFill>
              </a:rPr>
              <a:t>兼容</a:t>
            </a:r>
            <a:endParaRPr kumimoji="1" lang="zh-CN" altLang="en-US" sz="1620" dirty="0">
              <a:solidFill>
                <a:srgbClr val="FF6600"/>
              </a:solidFill>
            </a:endParaRPr>
          </a:p>
        </p:txBody>
      </p:sp>
      <p:grpSp>
        <p:nvGrpSpPr>
          <p:cNvPr id="16" name="组 15"/>
          <p:cNvGrpSpPr/>
          <p:nvPr/>
        </p:nvGrpSpPr>
        <p:grpSpPr>
          <a:xfrm>
            <a:off x="6712632" y="3168500"/>
            <a:ext cx="1226619" cy="1313740"/>
            <a:chOff x="6864215" y="3865612"/>
            <a:chExt cx="1362910" cy="1459711"/>
          </a:xfrm>
        </p:grpSpPr>
        <p:pic>
          <p:nvPicPr>
            <p:cNvPr id="8" name="图片 7" descr="屏幕快照 2014-10-14 下午10.07.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272" y="3865612"/>
              <a:ext cx="998511" cy="1152128"/>
            </a:xfrm>
            <a:prstGeom prst="rect">
              <a:avLst/>
            </a:prstGeom>
          </p:spPr>
        </p:pic>
        <p:sp>
          <p:nvSpPr>
            <p:cNvPr id="41" name="文本框 40"/>
            <p:cNvSpPr txBox="1"/>
            <p:nvPr/>
          </p:nvSpPr>
          <p:spPr>
            <a:xfrm>
              <a:off x="6864215" y="4945732"/>
              <a:ext cx="1362910" cy="379591"/>
            </a:xfrm>
            <a:prstGeom prst="rect">
              <a:avLst/>
            </a:prstGeom>
            <a:noFill/>
          </p:spPr>
          <p:txBody>
            <a:bodyPr wrap="none" rtlCol="0">
              <a:spAutoFit/>
            </a:bodyPr>
            <a:lstStyle/>
            <a:p>
              <a:pPr algn="ctr"/>
              <a:r>
                <a:rPr kumimoji="1" lang="zh-CN" altLang="en-US" sz="1620" dirty="0">
                  <a:solidFill>
                    <a:schemeClr val="accent1">
                      <a:lumMod val="50000"/>
                    </a:schemeClr>
                  </a:solidFill>
                </a:rPr>
                <a:t>第三方软件</a:t>
              </a:r>
              <a:endParaRPr kumimoji="1" lang="zh-CN" altLang="en-US" sz="1620" dirty="0">
                <a:solidFill>
                  <a:schemeClr val="accent1">
                    <a:lumMod val="50000"/>
                  </a:schemeClr>
                </a:solidFill>
              </a:endParaRPr>
            </a:p>
          </p:txBody>
        </p:sp>
      </p:grpSp>
      <p:grpSp>
        <p:nvGrpSpPr>
          <p:cNvPr id="33" name="组 32"/>
          <p:cNvGrpSpPr/>
          <p:nvPr/>
        </p:nvGrpSpPr>
        <p:grpSpPr>
          <a:xfrm>
            <a:off x="955626" y="1094670"/>
            <a:ext cx="2616614" cy="1119318"/>
            <a:chOff x="467544" y="1345332"/>
            <a:chExt cx="2907348" cy="1243687"/>
          </a:xfrm>
        </p:grpSpPr>
        <p:sp>
          <p:nvSpPr>
            <p:cNvPr id="24" name="矩形 23"/>
            <p:cNvSpPr/>
            <p:nvPr/>
          </p:nvSpPr>
          <p:spPr>
            <a:xfrm>
              <a:off x="467544" y="1345332"/>
              <a:ext cx="2907348" cy="379591"/>
            </a:xfrm>
            <a:prstGeom prst="rect">
              <a:avLst/>
            </a:prstGeom>
          </p:spPr>
          <p:txBody>
            <a:bodyPr wrap="none">
              <a:spAutoFit/>
            </a:bodyPr>
            <a:lstStyle/>
            <a:p>
              <a:r>
                <a:rPr lang="en-US" altLang="zh-CN" sz="1620" b="1" dirty="0"/>
                <a:t>Red Hat Enterprise Linux 7.1</a:t>
              </a:r>
              <a:endParaRPr lang="zh-CN" altLang="en-US" sz="1620" b="1" dirty="0"/>
            </a:p>
          </p:txBody>
        </p:sp>
        <p:sp>
          <p:nvSpPr>
            <p:cNvPr id="30" name="矩形 29"/>
            <p:cNvSpPr/>
            <p:nvPr/>
          </p:nvSpPr>
          <p:spPr>
            <a:xfrm>
              <a:off x="467544" y="2209428"/>
              <a:ext cx="2841090" cy="379591"/>
            </a:xfrm>
            <a:prstGeom prst="rect">
              <a:avLst/>
            </a:prstGeom>
          </p:spPr>
          <p:txBody>
            <a:bodyPr wrap="none">
              <a:spAutoFit/>
            </a:bodyPr>
            <a:lstStyle/>
            <a:p>
              <a:r>
                <a:rPr lang="en-US" altLang="zh-CN" sz="1620" dirty="0">
                  <a:solidFill>
                    <a:schemeClr val="tx1">
                      <a:lumMod val="65000"/>
                      <a:lumOff val="35000"/>
                    </a:schemeClr>
                  </a:solidFill>
                </a:rPr>
                <a:t>Red Hat Enterprise Linux 6.6</a:t>
              </a:r>
              <a:endParaRPr lang="zh-CN" altLang="en-US" sz="1620" dirty="0">
                <a:solidFill>
                  <a:schemeClr val="tx1">
                    <a:lumMod val="65000"/>
                    <a:lumOff val="35000"/>
                  </a:schemeClr>
                </a:solidFill>
              </a:endParaRPr>
            </a:p>
          </p:txBody>
        </p:sp>
        <p:sp>
          <p:nvSpPr>
            <p:cNvPr id="31" name="上箭头 30"/>
            <p:cNvSpPr/>
            <p:nvPr/>
          </p:nvSpPr>
          <p:spPr>
            <a:xfrm>
              <a:off x="1763688" y="1705372"/>
              <a:ext cx="360040" cy="576064"/>
            </a:xfrm>
            <a:prstGeom prst="upArrow">
              <a:avLst/>
            </a:prstGeom>
            <a:gradFill flip="none" rotWithShape="1">
              <a:gsLst>
                <a:gs pos="0">
                  <a:schemeClr val="accent6">
                    <a:lumMod val="20000"/>
                    <a:lumOff val="80000"/>
                  </a:schemeClr>
                </a:gs>
                <a:gs pos="100000">
                  <a:srgbClr val="FF660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2" name="文本框 31"/>
            <p:cNvSpPr txBox="1"/>
            <p:nvPr/>
          </p:nvSpPr>
          <p:spPr>
            <a:xfrm>
              <a:off x="2051720" y="1849388"/>
              <a:ext cx="893834" cy="348813"/>
            </a:xfrm>
            <a:prstGeom prst="rect">
              <a:avLst/>
            </a:prstGeom>
            <a:noFill/>
          </p:spPr>
          <p:txBody>
            <a:bodyPr wrap="none" rtlCol="0">
              <a:spAutoFit/>
            </a:bodyPr>
            <a:lstStyle/>
            <a:p>
              <a:r>
                <a:rPr kumimoji="1" lang="en-US" altLang="zh-CN" sz="1440" dirty="0">
                  <a:solidFill>
                    <a:srgbClr val="FF6600"/>
                  </a:solidFill>
                </a:rPr>
                <a:t>upgrade</a:t>
              </a:r>
              <a:endParaRPr kumimoji="1" lang="zh-CN" altLang="en-US" sz="1440" dirty="0">
                <a:solidFill>
                  <a:srgbClr val="FF6600"/>
                </a:solidFill>
              </a:endParaRPr>
            </a:p>
          </p:txBody>
        </p:sp>
      </p:grpSp>
      <p:grpSp>
        <p:nvGrpSpPr>
          <p:cNvPr id="37" name="组 36"/>
          <p:cNvGrpSpPr/>
          <p:nvPr/>
        </p:nvGrpSpPr>
        <p:grpSpPr>
          <a:xfrm>
            <a:off x="826013" y="2779657"/>
            <a:ext cx="3318173" cy="1184125"/>
            <a:chOff x="395536" y="1345332"/>
            <a:chExt cx="3686859" cy="1315695"/>
          </a:xfrm>
        </p:grpSpPr>
        <p:sp>
          <p:nvSpPr>
            <p:cNvPr id="38" name="矩形 37"/>
            <p:cNvSpPr/>
            <p:nvPr/>
          </p:nvSpPr>
          <p:spPr>
            <a:xfrm>
              <a:off x="467544" y="1345332"/>
              <a:ext cx="3456385" cy="379591"/>
            </a:xfrm>
            <a:prstGeom prst="rect">
              <a:avLst/>
            </a:prstGeom>
          </p:spPr>
          <p:txBody>
            <a:bodyPr wrap="square">
              <a:spAutoFit/>
            </a:bodyPr>
            <a:lstStyle/>
            <a:p>
              <a:r>
                <a:rPr lang="en-US" altLang="zh-CN" sz="1620" b="1" dirty="0"/>
                <a:t>MySQL Enterprise Edition 5.7</a:t>
              </a:r>
              <a:endParaRPr lang="zh-CN" altLang="en-US" sz="1620" b="1" dirty="0"/>
            </a:p>
          </p:txBody>
        </p:sp>
        <p:sp>
          <p:nvSpPr>
            <p:cNvPr id="39" name="矩形 38"/>
            <p:cNvSpPr/>
            <p:nvPr/>
          </p:nvSpPr>
          <p:spPr>
            <a:xfrm>
              <a:off x="395536" y="2281436"/>
              <a:ext cx="3686859" cy="379591"/>
            </a:xfrm>
            <a:prstGeom prst="rect">
              <a:avLst/>
            </a:prstGeom>
          </p:spPr>
          <p:txBody>
            <a:bodyPr wrap="square">
              <a:spAutoFit/>
            </a:bodyPr>
            <a:lstStyle/>
            <a:p>
              <a:pPr algn="ctr"/>
              <a:r>
                <a:rPr lang="en-US" altLang="zh-CN" sz="1620" dirty="0">
                  <a:solidFill>
                    <a:schemeClr val="tx1">
                      <a:lumMod val="65000"/>
                      <a:lumOff val="35000"/>
                    </a:schemeClr>
                  </a:solidFill>
                </a:rPr>
                <a:t>MySQL</a:t>
              </a:r>
              <a:r>
                <a:rPr lang="en-US" altLang="zh-CN" sz="1620" b="1" dirty="0"/>
                <a:t> </a:t>
              </a:r>
              <a:r>
                <a:rPr lang="en-US" altLang="zh-CN" sz="1620" dirty="0">
                  <a:solidFill>
                    <a:schemeClr val="tx1">
                      <a:lumMod val="65000"/>
                      <a:lumOff val="35000"/>
                    </a:schemeClr>
                  </a:solidFill>
                </a:rPr>
                <a:t>Enterprise Edition 5.6</a:t>
              </a:r>
              <a:endParaRPr lang="zh-CN" altLang="en-US" sz="1620" dirty="0">
                <a:solidFill>
                  <a:schemeClr val="tx1">
                    <a:lumMod val="65000"/>
                    <a:lumOff val="35000"/>
                  </a:schemeClr>
                </a:solidFill>
              </a:endParaRPr>
            </a:p>
          </p:txBody>
        </p:sp>
        <p:sp>
          <p:nvSpPr>
            <p:cNvPr id="42" name="上箭头 41"/>
            <p:cNvSpPr/>
            <p:nvPr/>
          </p:nvSpPr>
          <p:spPr>
            <a:xfrm>
              <a:off x="1763688" y="1705372"/>
              <a:ext cx="360040" cy="576064"/>
            </a:xfrm>
            <a:prstGeom prst="upArrow">
              <a:avLst/>
            </a:prstGeom>
            <a:gradFill flip="none" rotWithShape="1">
              <a:gsLst>
                <a:gs pos="0">
                  <a:schemeClr val="accent6">
                    <a:lumMod val="20000"/>
                    <a:lumOff val="80000"/>
                  </a:schemeClr>
                </a:gs>
                <a:gs pos="100000">
                  <a:srgbClr val="FF660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3" name="文本框 42"/>
            <p:cNvSpPr txBox="1"/>
            <p:nvPr/>
          </p:nvSpPr>
          <p:spPr>
            <a:xfrm>
              <a:off x="2051720" y="1849388"/>
              <a:ext cx="893834" cy="348813"/>
            </a:xfrm>
            <a:prstGeom prst="rect">
              <a:avLst/>
            </a:prstGeom>
            <a:noFill/>
          </p:spPr>
          <p:txBody>
            <a:bodyPr wrap="none" rtlCol="0">
              <a:spAutoFit/>
            </a:bodyPr>
            <a:lstStyle/>
            <a:p>
              <a:r>
                <a:rPr kumimoji="1" lang="en-US" altLang="zh-CN" sz="1440" dirty="0">
                  <a:solidFill>
                    <a:srgbClr val="FF6600"/>
                  </a:solidFill>
                </a:rPr>
                <a:t>upgrade</a:t>
              </a:r>
              <a:endParaRPr kumimoji="1" lang="zh-CN" altLang="en-US" sz="1440" dirty="0">
                <a:solidFill>
                  <a:srgbClr val="FF6600"/>
                </a:solidFill>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1+#ppt_w/2"/>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3159" y="362820"/>
            <a:ext cx="5487070" cy="421481"/>
          </a:xfrm>
        </p:spPr>
        <p:txBody>
          <a:bodyPr>
            <a:normAutofit fontScale="90000"/>
          </a:bodyPr>
          <a:lstStyle/>
          <a:p>
            <a:pPr>
              <a:spcAft>
                <a:spcPts val="0"/>
              </a:spcAft>
            </a:pPr>
            <a:r>
              <a:rPr kumimoji="1" lang="zh-CN" altLang="en-US" sz="3240" dirty="0"/>
              <a:t>软件系统之间的兼容性</a:t>
            </a:r>
            <a:r>
              <a:rPr kumimoji="1" lang="en-US" altLang="zh-CN" sz="2160" dirty="0"/>
              <a:t> -2</a:t>
            </a:r>
            <a:endParaRPr kumimoji="1" lang="zh-CN" altLang="en-US" sz="2160" dirty="0"/>
          </a:p>
        </p:txBody>
      </p:sp>
      <p:sp>
        <p:nvSpPr>
          <p:cNvPr id="4" name="幻灯片编号占位符 3"/>
          <p:cNvSpPr>
            <a:spLocks noGrp="1"/>
          </p:cNvSpPr>
          <p:nvPr>
            <p:ph type="sldNum" sz="quarter" idx="10"/>
          </p:nvPr>
        </p:nvSpPr>
        <p:spPr>
          <a:xfrm>
            <a:off x="457200" y="4955617"/>
            <a:ext cx="8229600" cy="201215"/>
          </a:xfrm>
        </p:spPr>
        <p:txBody>
          <a:bodyPr/>
          <a:lstStyle/>
          <a:p>
            <a:pPr>
              <a:spcAft>
                <a:spcPts val="0"/>
              </a:spcAft>
            </a:pPr>
            <a:fld id="{DBE2DA07-CE19-4C9B-A0EC-06D3955056CF}" type="slidenum">
              <a:rPr lang="en-US" altLang="zh-CN" smtClean="0"/>
            </a:fld>
            <a:endParaRPr lang="en-US" altLang="zh-CN"/>
          </a:p>
        </p:txBody>
      </p:sp>
      <p:pic>
        <p:nvPicPr>
          <p:cNvPr id="6" name="图片 5"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33458" y="1121987"/>
            <a:ext cx="1166530" cy="1432030"/>
          </a:xfrm>
          <a:prstGeom prst="rect">
            <a:avLst/>
          </a:prstGeom>
        </p:spPr>
      </p:pic>
      <p:sp>
        <p:nvSpPr>
          <p:cNvPr id="13" name="文本框 12"/>
          <p:cNvSpPr txBox="1"/>
          <p:nvPr/>
        </p:nvSpPr>
        <p:spPr>
          <a:xfrm>
            <a:off x="4023559" y="2498971"/>
            <a:ext cx="1005840" cy="588645"/>
          </a:xfrm>
          <a:prstGeom prst="rect">
            <a:avLst/>
          </a:prstGeom>
          <a:noFill/>
        </p:spPr>
        <p:txBody>
          <a:bodyPr wrap="none" rtlCol="0">
            <a:spAutoFit/>
          </a:bodyPr>
          <a:lstStyle/>
          <a:p>
            <a:pPr algn="ctr">
              <a:spcAft>
                <a:spcPts val="0"/>
              </a:spcAft>
            </a:pPr>
            <a:r>
              <a:rPr kumimoji="1" lang="zh-CN" altLang="en-US" sz="1620" dirty="0">
                <a:solidFill>
                  <a:schemeClr val="accent1">
                    <a:lumMod val="50000"/>
                  </a:schemeClr>
                </a:solidFill>
              </a:rPr>
              <a:t>服务器端</a:t>
            </a:r>
            <a:endParaRPr kumimoji="1" lang="en-US" altLang="zh-CN" sz="1620" dirty="0">
              <a:solidFill>
                <a:schemeClr val="accent1">
                  <a:lumMod val="50000"/>
                </a:schemeClr>
              </a:solidFill>
            </a:endParaRPr>
          </a:p>
          <a:p>
            <a:pPr algn="ctr">
              <a:spcBef>
                <a:spcPts val="0"/>
              </a:spcBef>
            </a:pPr>
            <a:r>
              <a:rPr kumimoji="1" lang="zh-CN" altLang="en-US" sz="1620" dirty="0">
                <a:solidFill>
                  <a:schemeClr val="accent1">
                    <a:lumMod val="50000"/>
                  </a:schemeClr>
                </a:solidFill>
              </a:rPr>
              <a:t>应用软件</a:t>
            </a:r>
            <a:endParaRPr kumimoji="1" lang="zh-CN" altLang="en-US" sz="1620" dirty="0">
              <a:solidFill>
                <a:schemeClr val="accent1">
                  <a:lumMod val="50000"/>
                </a:schemeClr>
              </a:solidFill>
            </a:endParaRPr>
          </a:p>
        </p:txBody>
      </p:sp>
      <p:grpSp>
        <p:nvGrpSpPr>
          <p:cNvPr id="17" name="组 16"/>
          <p:cNvGrpSpPr/>
          <p:nvPr/>
        </p:nvGrpSpPr>
        <p:grpSpPr>
          <a:xfrm>
            <a:off x="1255909" y="878792"/>
            <a:ext cx="2577549" cy="1368617"/>
            <a:chOff x="1059984" y="1417340"/>
            <a:chExt cx="2863943" cy="1520686"/>
          </a:xfrm>
        </p:grpSpPr>
        <p:pic>
          <p:nvPicPr>
            <p:cNvPr id="7" name="图片 6" descr="skd188257sd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1417340"/>
              <a:ext cx="883693" cy="792088"/>
            </a:xfrm>
            <a:prstGeom prst="rect">
              <a:avLst/>
            </a:prstGeom>
          </p:spPr>
        </p:pic>
        <p:sp>
          <p:nvSpPr>
            <p:cNvPr id="3" name="文本框 2"/>
            <p:cNvSpPr txBox="1"/>
            <p:nvPr/>
          </p:nvSpPr>
          <p:spPr>
            <a:xfrm>
              <a:off x="1059984" y="2281436"/>
              <a:ext cx="1362910" cy="656590"/>
            </a:xfrm>
            <a:prstGeom prst="rect">
              <a:avLst/>
            </a:prstGeom>
            <a:noFill/>
          </p:spPr>
          <p:txBody>
            <a:bodyPr wrap="none" rtlCol="0">
              <a:spAutoFit/>
            </a:bodyPr>
            <a:lstStyle/>
            <a:p>
              <a:pPr algn="ctr"/>
              <a:r>
                <a:rPr kumimoji="1" lang="zh-CN" altLang="en-US" sz="1620" dirty="0">
                  <a:solidFill>
                    <a:schemeClr val="accent1">
                      <a:lumMod val="50000"/>
                    </a:schemeClr>
                  </a:solidFill>
                </a:rPr>
                <a:t>客户端软件</a:t>
              </a:r>
              <a:endParaRPr kumimoji="1" lang="en-US" altLang="zh-CN" sz="1620" dirty="0">
                <a:solidFill>
                  <a:schemeClr val="accent1">
                    <a:lumMod val="50000"/>
                  </a:schemeClr>
                </a:solidFill>
              </a:endParaRPr>
            </a:p>
            <a:p>
              <a:pPr algn="ctr"/>
              <a:r>
                <a:rPr kumimoji="1" lang="en-US" altLang="zh-CN" sz="1620" dirty="0" err="1">
                  <a:solidFill>
                    <a:schemeClr val="accent1">
                      <a:lumMod val="50000"/>
                    </a:schemeClr>
                  </a:solidFill>
                </a:rPr>
                <a:t>Ver</a:t>
              </a:r>
              <a:r>
                <a:rPr kumimoji="1" lang="en-US" altLang="zh-CN" sz="1620" dirty="0">
                  <a:solidFill>
                    <a:schemeClr val="accent1">
                      <a:lumMod val="50000"/>
                    </a:schemeClr>
                  </a:solidFill>
                </a:rPr>
                <a:t> 2.1</a:t>
              </a:r>
              <a:endParaRPr kumimoji="1" lang="zh-CN" altLang="en-US" sz="1620" dirty="0">
                <a:solidFill>
                  <a:schemeClr val="accent1">
                    <a:lumMod val="50000"/>
                  </a:schemeClr>
                </a:solidFill>
              </a:endParaRPr>
            </a:p>
          </p:txBody>
        </p:sp>
        <p:cxnSp>
          <p:nvCxnSpPr>
            <p:cNvPr id="18" name="曲线连接符 17"/>
            <p:cNvCxnSpPr>
              <a:stCxn id="7" idx="3"/>
              <a:endCxn id="6" idx="1"/>
            </p:cNvCxnSpPr>
            <p:nvPr/>
          </p:nvCxnSpPr>
          <p:spPr bwMode="auto">
            <a:xfrm>
              <a:off x="2143325" y="1813385"/>
              <a:ext cx="1780602" cy="669745"/>
            </a:xfrm>
            <a:prstGeom prst="curvedConnector3">
              <a:avLst/>
            </a:prstGeom>
            <a:solidFill>
              <a:schemeClr val="accent1"/>
            </a:solidFill>
            <a:ln w="28575" cap="flat" cmpd="sng" algn="ctr">
              <a:solidFill>
                <a:schemeClr val="accent1">
                  <a:lumMod val="50000"/>
                </a:schemeClr>
              </a:solidFill>
              <a:prstDash val="solid"/>
              <a:round/>
              <a:headEnd type="arrow"/>
              <a:tailEnd type="arrow"/>
            </a:ln>
            <a:effectLst/>
          </p:spPr>
        </p:cxnSp>
        <p:sp>
          <p:nvSpPr>
            <p:cNvPr id="19" name="文本框 18"/>
            <p:cNvSpPr txBox="1"/>
            <p:nvPr/>
          </p:nvSpPr>
          <p:spPr>
            <a:xfrm>
              <a:off x="3203847" y="1733925"/>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grpSp>
      <p:grpSp>
        <p:nvGrpSpPr>
          <p:cNvPr id="22" name="组 21"/>
          <p:cNvGrpSpPr/>
          <p:nvPr/>
        </p:nvGrpSpPr>
        <p:grpSpPr>
          <a:xfrm>
            <a:off x="1424756" y="1838002"/>
            <a:ext cx="2408702" cy="2296787"/>
            <a:chOff x="1247591" y="2042224"/>
            <a:chExt cx="2676336" cy="2551986"/>
          </a:xfrm>
        </p:grpSpPr>
        <p:pic>
          <p:nvPicPr>
            <p:cNvPr id="9" name="图片 8" descr="skd188257sd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239" y="3073524"/>
              <a:ext cx="883693" cy="792088"/>
            </a:xfrm>
            <a:prstGeom prst="rect">
              <a:avLst/>
            </a:prstGeom>
          </p:spPr>
        </p:pic>
        <p:sp>
          <p:nvSpPr>
            <p:cNvPr id="10" name="文本框 9"/>
            <p:cNvSpPr txBox="1"/>
            <p:nvPr/>
          </p:nvSpPr>
          <p:spPr>
            <a:xfrm>
              <a:off x="1247591" y="3937620"/>
              <a:ext cx="1362910" cy="656590"/>
            </a:xfrm>
            <a:prstGeom prst="rect">
              <a:avLst/>
            </a:prstGeom>
            <a:noFill/>
          </p:spPr>
          <p:txBody>
            <a:bodyPr wrap="none" rtlCol="0">
              <a:spAutoFit/>
            </a:bodyPr>
            <a:lstStyle/>
            <a:p>
              <a:pPr algn="ctr"/>
              <a:r>
                <a:rPr kumimoji="1" lang="zh-CN" altLang="en-US" sz="1620" dirty="0">
                  <a:solidFill>
                    <a:schemeClr val="accent1">
                      <a:lumMod val="50000"/>
                    </a:schemeClr>
                  </a:solidFill>
                </a:rPr>
                <a:t>客户端软件</a:t>
              </a:r>
              <a:endParaRPr kumimoji="1" lang="en-US" altLang="zh-CN" sz="1620" dirty="0">
                <a:solidFill>
                  <a:schemeClr val="accent1">
                    <a:lumMod val="50000"/>
                  </a:schemeClr>
                </a:solidFill>
              </a:endParaRPr>
            </a:p>
            <a:p>
              <a:pPr algn="ctr"/>
              <a:r>
                <a:rPr kumimoji="1" lang="en-US" altLang="zh-CN" sz="1620" dirty="0" err="1">
                  <a:solidFill>
                    <a:schemeClr val="accent1">
                      <a:lumMod val="50000"/>
                    </a:schemeClr>
                  </a:solidFill>
                </a:rPr>
                <a:t>Ver</a:t>
              </a:r>
              <a:r>
                <a:rPr kumimoji="1" lang="en-US" altLang="zh-CN" sz="1620" dirty="0">
                  <a:solidFill>
                    <a:schemeClr val="accent1">
                      <a:lumMod val="50000"/>
                    </a:schemeClr>
                  </a:solidFill>
                </a:rPr>
                <a:t> 2.2</a:t>
              </a:r>
              <a:endParaRPr kumimoji="1" lang="zh-CN" altLang="en-US" sz="1620" dirty="0">
                <a:solidFill>
                  <a:schemeClr val="accent1">
                    <a:lumMod val="50000"/>
                  </a:schemeClr>
                </a:solidFill>
              </a:endParaRPr>
            </a:p>
          </p:txBody>
        </p:sp>
        <p:cxnSp>
          <p:nvCxnSpPr>
            <p:cNvPr id="23" name="曲线连接符 22"/>
            <p:cNvCxnSpPr>
              <a:stCxn id="9" idx="3"/>
              <a:endCxn id="6" idx="1"/>
            </p:cNvCxnSpPr>
            <p:nvPr/>
          </p:nvCxnSpPr>
          <p:spPr bwMode="auto">
            <a:xfrm flipV="1">
              <a:off x="2330931" y="2042224"/>
              <a:ext cx="1592996" cy="1427345"/>
            </a:xfrm>
            <a:prstGeom prst="curvedConnector3">
              <a:avLst/>
            </a:prstGeom>
            <a:solidFill>
              <a:schemeClr val="accent1"/>
            </a:solidFill>
            <a:ln w="28575" cap="flat" cmpd="sng" algn="ctr">
              <a:solidFill>
                <a:schemeClr val="accent1">
                  <a:lumMod val="50000"/>
                </a:schemeClr>
              </a:solidFill>
              <a:prstDash val="solid"/>
              <a:round/>
              <a:headEnd type="arrow"/>
              <a:tailEnd type="arrow"/>
            </a:ln>
            <a:effectLst/>
          </p:spPr>
        </p:cxnSp>
        <p:sp>
          <p:nvSpPr>
            <p:cNvPr id="26" name="文本框 25"/>
            <p:cNvSpPr txBox="1"/>
            <p:nvPr/>
          </p:nvSpPr>
          <p:spPr>
            <a:xfrm>
              <a:off x="2630059" y="2502685"/>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grpSp>
      <p:grpSp>
        <p:nvGrpSpPr>
          <p:cNvPr id="21" name="组 20"/>
          <p:cNvGrpSpPr/>
          <p:nvPr/>
        </p:nvGrpSpPr>
        <p:grpSpPr>
          <a:xfrm>
            <a:off x="2915322" y="1838003"/>
            <a:ext cx="1226619" cy="3009665"/>
            <a:chOff x="2903775" y="2042225"/>
            <a:chExt cx="1362910" cy="3344073"/>
          </a:xfrm>
        </p:grpSpPr>
        <p:pic>
          <p:nvPicPr>
            <p:cNvPr id="11" name="图片 10" descr="skd188257sd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840" y="4009628"/>
              <a:ext cx="883693" cy="792088"/>
            </a:xfrm>
            <a:prstGeom prst="rect">
              <a:avLst/>
            </a:prstGeom>
          </p:spPr>
        </p:pic>
        <p:sp>
          <p:nvSpPr>
            <p:cNvPr id="12" name="文本框 11"/>
            <p:cNvSpPr txBox="1"/>
            <p:nvPr/>
          </p:nvSpPr>
          <p:spPr>
            <a:xfrm>
              <a:off x="2903775" y="4729708"/>
              <a:ext cx="1362910" cy="656590"/>
            </a:xfrm>
            <a:prstGeom prst="rect">
              <a:avLst/>
            </a:prstGeom>
            <a:noFill/>
          </p:spPr>
          <p:txBody>
            <a:bodyPr wrap="none" rtlCol="0">
              <a:spAutoFit/>
            </a:bodyPr>
            <a:lstStyle/>
            <a:p>
              <a:pPr algn="ctr"/>
              <a:r>
                <a:rPr kumimoji="1" lang="zh-CN" altLang="en-US" sz="1620" dirty="0">
                  <a:solidFill>
                    <a:schemeClr val="accent1">
                      <a:lumMod val="50000"/>
                    </a:schemeClr>
                  </a:solidFill>
                </a:rPr>
                <a:t>客户端软件</a:t>
              </a:r>
              <a:endParaRPr kumimoji="1" lang="en-US" altLang="zh-CN" sz="1620" dirty="0">
                <a:solidFill>
                  <a:schemeClr val="accent1">
                    <a:lumMod val="50000"/>
                  </a:schemeClr>
                </a:solidFill>
              </a:endParaRPr>
            </a:p>
            <a:p>
              <a:pPr algn="ctr"/>
              <a:r>
                <a:rPr kumimoji="1" lang="en-US" altLang="zh-CN" sz="1620" dirty="0" err="1">
                  <a:solidFill>
                    <a:schemeClr val="accent1">
                      <a:lumMod val="50000"/>
                    </a:schemeClr>
                  </a:solidFill>
                </a:rPr>
                <a:t>Ver</a:t>
              </a:r>
              <a:r>
                <a:rPr kumimoji="1" lang="en-US" altLang="zh-CN" sz="1620" dirty="0">
                  <a:solidFill>
                    <a:schemeClr val="accent1">
                      <a:lumMod val="50000"/>
                    </a:schemeClr>
                  </a:solidFill>
                </a:rPr>
                <a:t> 3.0</a:t>
              </a:r>
              <a:endParaRPr kumimoji="1" lang="zh-CN" altLang="en-US" sz="1620" dirty="0">
                <a:solidFill>
                  <a:schemeClr val="accent1">
                    <a:lumMod val="50000"/>
                  </a:schemeClr>
                </a:solidFill>
              </a:endParaRPr>
            </a:p>
          </p:txBody>
        </p:sp>
        <p:cxnSp>
          <p:nvCxnSpPr>
            <p:cNvPr id="20" name="曲线连接符 19"/>
            <p:cNvCxnSpPr>
              <a:stCxn id="11" idx="0"/>
              <a:endCxn id="6" idx="1"/>
            </p:cNvCxnSpPr>
            <p:nvPr/>
          </p:nvCxnSpPr>
          <p:spPr bwMode="auto">
            <a:xfrm rot="5400000" flipH="1" flipV="1">
              <a:off x="2765105" y="2850807"/>
              <a:ext cx="1967404" cy="350239"/>
            </a:xfrm>
            <a:prstGeom prst="curvedConnector2">
              <a:avLst/>
            </a:prstGeom>
            <a:solidFill>
              <a:schemeClr val="accent1"/>
            </a:solidFill>
            <a:ln w="28575" cap="flat" cmpd="sng" algn="ctr">
              <a:solidFill>
                <a:schemeClr val="accent1">
                  <a:lumMod val="50000"/>
                </a:schemeClr>
              </a:solidFill>
              <a:prstDash val="solid"/>
              <a:round/>
              <a:headEnd type="arrow"/>
              <a:tailEnd type="arrow"/>
            </a:ln>
            <a:effectLst/>
          </p:spPr>
        </p:cxnSp>
        <p:sp>
          <p:nvSpPr>
            <p:cNvPr id="27" name="文本框 26"/>
            <p:cNvSpPr txBox="1"/>
            <p:nvPr/>
          </p:nvSpPr>
          <p:spPr>
            <a:xfrm>
              <a:off x="3275853" y="2687914"/>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grpSp>
      <p:grpSp>
        <p:nvGrpSpPr>
          <p:cNvPr id="5" name="组 4"/>
          <p:cNvGrpSpPr/>
          <p:nvPr/>
        </p:nvGrpSpPr>
        <p:grpSpPr>
          <a:xfrm>
            <a:off x="4999987" y="1397249"/>
            <a:ext cx="2293914" cy="1378547"/>
            <a:chOff x="5047542" y="1993404"/>
            <a:chExt cx="2548794" cy="1531719"/>
          </a:xfrm>
        </p:grpSpPr>
        <p:sp>
          <p:nvSpPr>
            <p:cNvPr id="14" name="文本框 13"/>
            <p:cNvSpPr txBox="1"/>
            <p:nvPr/>
          </p:nvSpPr>
          <p:spPr>
            <a:xfrm>
              <a:off x="6228184" y="3145532"/>
              <a:ext cx="1368152" cy="379591"/>
            </a:xfrm>
            <a:prstGeom prst="rect">
              <a:avLst/>
            </a:prstGeom>
            <a:noFill/>
          </p:spPr>
          <p:txBody>
            <a:bodyPr wrap="square" rtlCol="0">
              <a:spAutoFit/>
            </a:bodyPr>
            <a:lstStyle/>
            <a:p>
              <a:pPr algn="ctr"/>
              <a:r>
                <a:rPr kumimoji="1" lang="zh-CN" altLang="en-US" sz="1620" dirty="0">
                  <a:solidFill>
                    <a:schemeClr val="accent1">
                      <a:lumMod val="50000"/>
                    </a:schemeClr>
                  </a:solidFill>
                </a:rPr>
                <a:t>中间件</a:t>
              </a:r>
              <a:r>
                <a:rPr kumimoji="1" lang="en-US" altLang="zh-CN" sz="1620" dirty="0">
                  <a:solidFill>
                    <a:schemeClr val="accent1">
                      <a:lumMod val="50000"/>
                    </a:schemeClr>
                  </a:solidFill>
                </a:rPr>
                <a:t>/OS</a:t>
              </a:r>
              <a:endParaRPr kumimoji="1" lang="zh-CN" altLang="en-US" sz="1620" dirty="0">
                <a:solidFill>
                  <a:schemeClr val="accent1">
                    <a:lumMod val="50000"/>
                  </a:schemeClr>
                </a:solidFill>
              </a:endParaRPr>
            </a:p>
          </p:txBody>
        </p:sp>
        <p:pic>
          <p:nvPicPr>
            <p:cNvPr id="15" name="图片 14"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72200" y="1993404"/>
              <a:ext cx="997180" cy="1224136"/>
            </a:xfrm>
            <a:prstGeom prst="rect">
              <a:avLst/>
            </a:prstGeom>
          </p:spPr>
        </p:pic>
        <p:sp>
          <p:nvSpPr>
            <p:cNvPr id="28" name="文本框 27"/>
            <p:cNvSpPr txBox="1"/>
            <p:nvPr/>
          </p:nvSpPr>
          <p:spPr>
            <a:xfrm>
              <a:off x="5580112" y="2569468"/>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cxnSp>
          <p:nvCxnSpPr>
            <p:cNvPr id="29" name="曲线连接符 28"/>
            <p:cNvCxnSpPr>
              <a:stCxn id="6" idx="3"/>
              <a:endCxn id="15" idx="1"/>
            </p:cNvCxnSpPr>
            <p:nvPr/>
          </p:nvCxnSpPr>
          <p:spPr bwMode="auto">
            <a:xfrm>
              <a:off x="5047542" y="2483130"/>
              <a:ext cx="1324658" cy="122342"/>
            </a:xfrm>
            <a:prstGeom prst="curvedConnector3">
              <a:avLst>
                <a:gd name="adj1" fmla="val 50000"/>
              </a:avLst>
            </a:prstGeom>
            <a:solidFill>
              <a:schemeClr val="accent1"/>
            </a:solidFill>
            <a:ln w="28575" cap="flat" cmpd="sng" algn="ctr">
              <a:solidFill>
                <a:schemeClr val="accent1">
                  <a:lumMod val="50000"/>
                </a:schemeClr>
              </a:solidFill>
              <a:prstDash val="solid"/>
              <a:round/>
              <a:headEnd type="arrow"/>
              <a:tailEnd type="arrow"/>
            </a:ln>
            <a:effectLst/>
          </p:spPr>
        </p:cxnSp>
      </p:grpSp>
      <p:cxnSp>
        <p:nvCxnSpPr>
          <p:cNvPr id="36" name="曲线连接符 35"/>
          <p:cNvCxnSpPr>
            <a:endCxn id="8" idx="1"/>
          </p:cNvCxnSpPr>
          <p:nvPr/>
        </p:nvCxnSpPr>
        <p:spPr bwMode="auto">
          <a:xfrm rot="16200000" flipH="1">
            <a:off x="4999989" y="1980513"/>
            <a:ext cx="1620180" cy="1620180"/>
          </a:xfrm>
          <a:prstGeom prst="curvedConnector2">
            <a:avLst/>
          </a:prstGeom>
          <a:solidFill>
            <a:schemeClr val="accent1"/>
          </a:solidFill>
          <a:ln w="28575" cap="flat" cmpd="sng" algn="ctr">
            <a:solidFill>
              <a:schemeClr val="accent1">
                <a:lumMod val="50000"/>
              </a:schemeClr>
            </a:solidFill>
            <a:prstDash val="dash"/>
            <a:round/>
            <a:headEnd type="arrow"/>
            <a:tailEnd type="arrow"/>
          </a:ln>
          <a:effectLst/>
        </p:spPr>
      </p:cxnSp>
      <p:sp>
        <p:nvSpPr>
          <p:cNvPr id="40" name="文本框 39"/>
          <p:cNvSpPr txBox="1"/>
          <p:nvPr/>
        </p:nvSpPr>
        <p:spPr>
          <a:xfrm rot="18972269">
            <a:off x="5304450" y="3031999"/>
            <a:ext cx="583265" cy="590931"/>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grpSp>
        <p:nvGrpSpPr>
          <p:cNvPr id="16" name="组 15"/>
          <p:cNvGrpSpPr/>
          <p:nvPr/>
        </p:nvGrpSpPr>
        <p:grpSpPr>
          <a:xfrm>
            <a:off x="6479719" y="3082236"/>
            <a:ext cx="1226619" cy="1313740"/>
            <a:chOff x="6864215" y="3865612"/>
            <a:chExt cx="1362910" cy="1459711"/>
          </a:xfrm>
        </p:grpSpPr>
        <p:pic>
          <p:nvPicPr>
            <p:cNvPr id="8" name="图片 7" descr="屏幕快照 2014-10-14 下午10.0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72" y="3865612"/>
              <a:ext cx="998511" cy="1152128"/>
            </a:xfrm>
            <a:prstGeom prst="rect">
              <a:avLst/>
            </a:prstGeom>
          </p:spPr>
        </p:pic>
        <p:sp>
          <p:nvSpPr>
            <p:cNvPr id="41" name="文本框 40"/>
            <p:cNvSpPr txBox="1"/>
            <p:nvPr/>
          </p:nvSpPr>
          <p:spPr>
            <a:xfrm>
              <a:off x="6864215" y="4945732"/>
              <a:ext cx="1362910" cy="379591"/>
            </a:xfrm>
            <a:prstGeom prst="rect">
              <a:avLst/>
            </a:prstGeom>
            <a:noFill/>
          </p:spPr>
          <p:txBody>
            <a:bodyPr wrap="none" rtlCol="0">
              <a:spAutoFit/>
            </a:bodyPr>
            <a:lstStyle/>
            <a:p>
              <a:pPr algn="ctr"/>
              <a:r>
                <a:rPr kumimoji="1" lang="zh-CN" altLang="en-US" sz="1620" dirty="0">
                  <a:solidFill>
                    <a:schemeClr val="accent1">
                      <a:lumMod val="50000"/>
                    </a:schemeClr>
                  </a:solidFill>
                </a:rPr>
                <a:t>第三方软件</a:t>
              </a:r>
              <a:endParaRPr kumimoji="1" lang="zh-CN" altLang="en-US" sz="1620" dirty="0">
                <a:solidFill>
                  <a:schemeClr val="accent1">
                    <a:lumMod val="50000"/>
                  </a:schemeClr>
                </a:solidFill>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p:tgtEl>
                                          <p:spTgt spid="22"/>
                                        </p:tgtEl>
                                        <p:attrNameLst>
                                          <p:attrName>ppt_x</p:attrName>
                                        </p:attrNameLst>
                                      </p:cBhvr>
                                      <p:tavLst>
                                        <p:tav tm="0">
                                          <p:val>
                                            <p:strVal val="#ppt_x+#ppt_w*1.125000"/>
                                          </p:val>
                                        </p:tav>
                                        <p:tav tm="100000">
                                          <p:val>
                                            <p:strVal val="#ppt_x"/>
                                          </p:val>
                                        </p:tav>
                                      </p:tavLst>
                                    </p:anim>
                                    <p:animEffect transition="in" filter="wipe(left)">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900" dirty="0"/>
              <a:t>最常见的数据兼容性问题？</a:t>
            </a:r>
            <a:endParaRPr lang="zh-CN" altLang="en-US" sz="2900" dirty="0"/>
          </a:p>
        </p:txBody>
      </p:sp>
      <p:pic>
        <p:nvPicPr>
          <p:cNvPr id="4" name="图片 3"/>
          <p:cNvPicPr>
            <a:picLocks noChangeAspect="1"/>
          </p:cNvPicPr>
          <p:nvPr/>
        </p:nvPicPr>
        <p:blipFill>
          <a:blip r:embed="rId1"/>
          <a:stretch>
            <a:fillRect/>
          </a:stretch>
        </p:blipFill>
        <p:spPr>
          <a:xfrm>
            <a:off x="4316231" y="1455504"/>
            <a:ext cx="2527481" cy="2106234"/>
          </a:xfrm>
          <a:prstGeom prst="rect">
            <a:avLst/>
          </a:prstGeom>
        </p:spPr>
      </p:pic>
      <p:sp>
        <p:nvSpPr>
          <p:cNvPr id="5" name="罐形 6"/>
          <p:cNvSpPr/>
          <p:nvPr/>
        </p:nvSpPr>
        <p:spPr>
          <a:xfrm>
            <a:off x="7621398" y="1844348"/>
            <a:ext cx="907301" cy="1231337"/>
          </a:xfrm>
          <a:prstGeom prst="can">
            <a:avLst>
              <a:gd name="adj" fmla="val 40385"/>
            </a:avLst>
          </a:prstGeom>
          <a:gradFill flip="none" rotWithShape="1">
            <a:gsLst>
              <a:gs pos="0">
                <a:schemeClr val="accent6">
                  <a:lumMod val="20000"/>
                  <a:lumOff val="80000"/>
                </a:schemeClr>
              </a:gs>
              <a:gs pos="100000">
                <a:schemeClr val="accent1">
                  <a:lumMod val="50000"/>
                </a:schemeClr>
              </a:gs>
            </a:gsLst>
            <a:path path="rect">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6" name="曲线连接符 5"/>
          <p:cNvCxnSpPr>
            <a:endCxn id="5" idx="2"/>
          </p:cNvCxnSpPr>
          <p:nvPr/>
        </p:nvCxnSpPr>
        <p:spPr bwMode="auto">
          <a:xfrm flipV="1">
            <a:off x="6519676" y="2460016"/>
            <a:ext cx="1101722" cy="226825"/>
          </a:xfrm>
          <a:prstGeom prst="curvedConnector3">
            <a:avLst/>
          </a:prstGeom>
          <a:solidFill>
            <a:schemeClr val="accent1"/>
          </a:solidFill>
          <a:ln w="57150" cap="flat" cmpd="sng" algn="ctr">
            <a:solidFill>
              <a:schemeClr val="accent2">
                <a:lumMod val="40000"/>
                <a:lumOff val="60000"/>
              </a:schemeClr>
            </a:solidFill>
            <a:prstDash val="solid"/>
            <a:round/>
            <a:headEnd type="arrow"/>
            <a:tailEnd type="arrow"/>
          </a:ln>
          <a:effectLst/>
        </p:spPr>
      </p:cxnSp>
      <p:sp>
        <p:nvSpPr>
          <p:cNvPr id="7" name="Rectangle 3"/>
          <p:cNvSpPr>
            <a:spLocks noChangeArrowheads="1"/>
          </p:cNvSpPr>
          <p:nvPr/>
        </p:nvSpPr>
        <p:spPr bwMode="auto">
          <a:xfrm>
            <a:off x="1149831" y="1434510"/>
            <a:ext cx="2462674" cy="2099945"/>
          </a:xfrm>
          <a:prstGeom prst="rect">
            <a:avLst/>
          </a:prstGeom>
          <a:noFill/>
          <a:ln w="9525">
            <a:noFill/>
            <a:miter lim="800000"/>
          </a:ln>
        </p:spPr>
        <p:txBody>
          <a:bodyPr wrap="square">
            <a:spAutoFit/>
          </a:bodyPr>
          <a:lstStyle/>
          <a:p>
            <a:pPr marL="320040" lvl="1" indent="-320040">
              <a:lnSpc>
                <a:spcPct val="130000"/>
              </a:lnSpc>
              <a:spcBef>
                <a:spcPts val="235"/>
              </a:spcBef>
              <a:spcAft>
                <a:spcPts val="0"/>
              </a:spcAft>
              <a:buClr>
                <a:srgbClr val="91AC4E"/>
              </a:buClr>
              <a:buSzPct val="80000"/>
              <a:buFont typeface="Wingdings" panose="05000000000000000000" pitchFamily="2" charset="2"/>
              <a:buChar char="p"/>
              <a:tabLst>
                <a:tab pos="205740" algn="l"/>
              </a:tabLs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文件打不开</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20040" lvl="1" indent="-320040">
              <a:lnSpc>
                <a:spcPct val="130000"/>
              </a:lnSpc>
              <a:spcBef>
                <a:spcPts val="235"/>
              </a:spcBef>
              <a:spcAft>
                <a:spcPts val="0"/>
              </a:spcAft>
              <a:buClr>
                <a:srgbClr val="91AC4E"/>
              </a:buClr>
              <a:buSzPct val="80000"/>
              <a:buFont typeface="Wingdings" panose="05000000000000000000" pitchFamily="2" charset="2"/>
              <a:buChar char="p"/>
              <a:tabLst>
                <a:tab pos="205740" algn="l"/>
              </a:tabLs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数据显示不对</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20040" lvl="1" indent="-320040">
              <a:lnSpc>
                <a:spcPct val="130000"/>
              </a:lnSpc>
              <a:spcBef>
                <a:spcPts val="235"/>
              </a:spcBef>
              <a:spcAft>
                <a:spcPts val="0"/>
              </a:spcAft>
              <a:buClr>
                <a:srgbClr val="91AC4E"/>
              </a:buClr>
              <a:buSzPct val="80000"/>
              <a:buFont typeface="Wingdings" panose="05000000000000000000" pitchFamily="2" charset="2"/>
              <a:buChar char="p"/>
              <a:tabLst>
                <a:tab pos="205740" algn="l"/>
              </a:tabLs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导致系统崩溃</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7">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p:tgtEl>
                                          <p:spTgt spid="7">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7">
                                            <p:txEl>
                                              <p:pRg st="2" end="2"/>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p:tgtEl>
                                          <p:spTgt spid="7">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97218" y="307605"/>
            <a:ext cx="4890935" cy="514350"/>
          </a:xfrm>
        </p:spPr>
        <p:txBody>
          <a:bodyPr>
            <a:normAutofit fontScale="90000"/>
          </a:bodyPr>
          <a:lstStyle/>
          <a:p>
            <a:pPr>
              <a:spcAft>
                <a:spcPts val="0"/>
              </a:spcAft>
            </a:pPr>
            <a:r>
              <a:rPr lang="zh-CN" altLang="en-US" sz="2900" dirty="0"/>
              <a:t>相同系统之间的数据兼容</a:t>
            </a:r>
            <a:endParaRPr lang="en-US" altLang="zh-CN" sz="2900" dirty="0"/>
          </a:p>
        </p:txBody>
      </p:sp>
      <p:sp>
        <p:nvSpPr>
          <p:cNvPr id="25602"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
        <p:nvSpPr>
          <p:cNvPr id="25604"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
        <p:nvSpPr>
          <p:cNvPr id="25606"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pic>
        <p:nvPicPr>
          <p:cNvPr id="22" name="图片 21"/>
          <p:cNvPicPr>
            <a:picLocks noChangeAspect="1"/>
          </p:cNvPicPr>
          <p:nvPr/>
        </p:nvPicPr>
        <p:blipFill>
          <a:blip r:embed="rId1"/>
          <a:stretch>
            <a:fillRect/>
          </a:stretch>
        </p:blipFill>
        <p:spPr>
          <a:xfrm>
            <a:off x="3917476" y="1410079"/>
            <a:ext cx="2333059" cy="1944216"/>
          </a:xfrm>
          <a:prstGeom prst="rect">
            <a:avLst/>
          </a:prstGeom>
        </p:spPr>
      </p:pic>
      <p:sp>
        <p:nvSpPr>
          <p:cNvPr id="23" name="罐形 22"/>
          <p:cNvSpPr/>
          <p:nvPr/>
        </p:nvSpPr>
        <p:spPr>
          <a:xfrm>
            <a:off x="7817816" y="1739080"/>
            <a:ext cx="907301" cy="1231337"/>
          </a:xfrm>
          <a:prstGeom prst="can">
            <a:avLst>
              <a:gd name="adj" fmla="val 40385"/>
            </a:avLst>
          </a:prstGeom>
          <a:gradFill flip="none" rotWithShape="1">
            <a:gsLst>
              <a:gs pos="0">
                <a:schemeClr val="accent6">
                  <a:lumMod val="20000"/>
                  <a:lumOff val="80000"/>
                </a:schemeClr>
              </a:gs>
              <a:gs pos="100000">
                <a:schemeClr val="accent1">
                  <a:lumMod val="50000"/>
                </a:schemeClr>
              </a:gs>
            </a:gsLst>
            <a:path path="rect">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cxnSp>
        <p:nvCxnSpPr>
          <p:cNvPr id="24" name="曲线连接符 23"/>
          <p:cNvCxnSpPr>
            <a:endCxn id="23" idx="2"/>
          </p:cNvCxnSpPr>
          <p:nvPr/>
        </p:nvCxnSpPr>
        <p:spPr bwMode="auto">
          <a:xfrm>
            <a:off x="5843004" y="2319643"/>
            <a:ext cx="1974812" cy="35106"/>
          </a:xfrm>
          <a:prstGeom prst="curvedConnector3">
            <a:avLst/>
          </a:prstGeom>
          <a:solidFill>
            <a:schemeClr val="accent1"/>
          </a:solidFill>
          <a:ln w="57150" cap="flat" cmpd="sng" algn="ctr">
            <a:solidFill>
              <a:schemeClr val="accent2">
                <a:lumMod val="40000"/>
                <a:lumOff val="60000"/>
              </a:schemeClr>
            </a:solidFill>
            <a:prstDash val="solid"/>
            <a:round/>
            <a:headEnd type="arrow"/>
            <a:tailEnd type="arrow"/>
          </a:ln>
          <a:effectLst/>
        </p:spPr>
      </p:cxnSp>
      <p:pic>
        <p:nvPicPr>
          <p:cNvPr id="4" name="图片 3"/>
          <p:cNvPicPr>
            <a:picLocks noChangeAspect="1"/>
          </p:cNvPicPr>
          <p:nvPr/>
        </p:nvPicPr>
        <p:blipFill>
          <a:blip r:embed="rId2"/>
          <a:stretch>
            <a:fillRect/>
          </a:stretch>
        </p:blipFill>
        <p:spPr>
          <a:xfrm>
            <a:off x="871538" y="1928537"/>
            <a:ext cx="1877517" cy="1502014"/>
          </a:xfrm>
          <a:prstGeom prst="rect">
            <a:avLst/>
          </a:prstGeom>
        </p:spPr>
      </p:pic>
      <p:sp>
        <p:nvSpPr>
          <p:cNvPr id="5" name="文本框 4"/>
          <p:cNvSpPr txBox="1"/>
          <p:nvPr/>
        </p:nvSpPr>
        <p:spPr>
          <a:xfrm>
            <a:off x="1191253" y="3483910"/>
            <a:ext cx="1005840" cy="588645"/>
          </a:xfrm>
          <a:prstGeom prst="rect">
            <a:avLst/>
          </a:prstGeom>
          <a:noFill/>
        </p:spPr>
        <p:txBody>
          <a:bodyPr wrap="none" rtlCol="0">
            <a:spAutoFit/>
          </a:bodyPr>
          <a:lstStyle/>
          <a:p>
            <a:pPr algn="ctr">
              <a:spcAft>
                <a:spcPts val="0"/>
              </a:spcAft>
            </a:pPr>
            <a:r>
              <a:rPr kumimoji="1" lang="zh-CN" altLang="en-US" sz="1620" dirty="0">
                <a:latin typeface="微软雅黑" panose="020B0503020204020204" pitchFamily="34" charset="-122"/>
                <a:ea typeface="微软雅黑" panose="020B0503020204020204" pitchFamily="34" charset="-122"/>
              </a:rPr>
              <a:t>客户端</a:t>
            </a:r>
            <a:endParaRPr kumimoji="1" lang="en-US" altLang="zh-CN" sz="1620" dirty="0">
              <a:latin typeface="微软雅黑" panose="020B0503020204020204" pitchFamily="34" charset="-122"/>
              <a:ea typeface="微软雅黑" panose="020B0503020204020204" pitchFamily="34" charset="-122"/>
            </a:endParaRPr>
          </a:p>
          <a:p>
            <a:pPr>
              <a:spcBef>
                <a:spcPts val="0"/>
              </a:spcBef>
            </a:pPr>
            <a:r>
              <a:rPr kumimoji="1" lang="zh-CN" altLang="en-US" sz="1620" dirty="0">
                <a:latin typeface="微软雅黑" panose="020B0503020204020204" pitchFamily="34" charset="-122"/>
                <a:ea typeface="微软雅黑" panose="020B0503020204020204" pitchFamily="34" charset="-122"/>
              </a:rPr>
              <a:t>版本升级</a:t>
            </a:r>
            <a:endParaRPr kumimoji="1" lang="zh-CN" altLang="en-US" sz="162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824777" y="3224681"/>
            <a:ext cx="1005840" cy="588645"/>
          </a:xfrm>
          <a:prstGeom prst="rect">
            <a:avLst/>
          </a:prstGeom>
          <a:noFill/>
        </p:spPr>
        <p:txBody>
          <a:bodyPr wrap="none" rtlCol="0">
            <a:spAutoFit/>
          </a:bodyPr>
          <a:lstStyle/>
          <a:p>
            <a:pPr>
              <a:spcAft>
                <a:spcPts val="0"/>
              </a:spcAft>
            </a:pPr>
            <a:r>
              <a:rPr kumimoji="1" lang="zh-CN" altLang="en-US" sz="1620" dirty="0">
                <a:latin typeface="微软雅黑" panose="020B0503020204020204" pitchFamily="34" charset="-122"/>
                <a:ea typeface="微软雅黑" panose="020B0503020204020204" pitchFamily="34" charset="-122"/>
              </a:rPr>
              <a:t>服务器端</a:t>
            </a:r>
            <a:endParaRPr kumimoji="1" lang="en-US" altLang="zh-CN" sz="1620" dirty="0">
              <a:latin typeface="微软雅黑" panose="020B0503020204020204" pitchFamily="34" charset="-122"/>
              <a:ea typeface="微软雅黑" panose="020B0503020204020204" pitchFamily="34" charset="-122"/>
            </a:endParaRPr>
          </a:p>
          <a:p>
            <a:pPr>
              <a:spcBef>
                <a:spcPts val="0"/>
              </a:spcBef>
            </a:pPr>
            <a:r>
              <a:rPr kumimoji="1" lang="zh-CN" altLang="en-US" sz="1620" dirty="0">
                <a:latin typeface="微软雅黑" panose="020B0503020204020204" pitchFamily="34" charset="-122"/>
                <a:ea typeface="微软雅黑" panose="020B0503020204020204" pitchFamily="34" charset="-122"/>
              </a:rPr>
              <a:t>版本升级</a:t>
            </a:r>
            <a:endParaRPr kumimoji="1" lang="zh-CN" altLang="en-US" sz="1620" dirty="0">
              <a:latin typeface="微软雅黑" panose="020B0503020204020204" pitchFamily="34" charset="-122"/>
              <a:ea typeface="微软雅黑" panose="020B0503020204020204" pitchFamily="34" charset="-122"/>
            </a:endParaRPr>
          </a:p>
        </p:txBody>
      </p:sp>
      <p:cxnSp>
        <p:nvCxnSpPr>
          <p:cNvPr id="30" name="曲线连接符 29"/>
          <p:cNvCxnSpPr>
            <a:stCxn id="4" idx="3"/>
          </p:cNvCxnSpPr>
          <p:nvPr/>
        </p:nvCxnSpPr>
        <p:spPr bwMode="auto">
          <a:xfrm flipV="1">
            <a:off x="2749055" y="2382188"/>
            <a:ext cx="1622072" cy="297356"/>
          </a:xfrm>
          <a:prstGeom prst="curvedConnector3">
            <a:avLst/>
          </a:prstGeom>
          <a:solidFill>
            <a:schemeClr val="accent1"/>
          </a:solidFill>
          <a:ln w="57150" cap="flat" cmpd="sng" algn="ctr">
            <a:solidFill>
              <a:schemeClr val="accent2">
                <a:lumMod val="40000"/>
                <a:lumOff val="60000"/>
              </a:schemeClr>
            </a:solidFill>
            <a:prstDash val="solid"/>
            <a:round/>
            <a:headEnd type="arrow"/>
            <a:tailEnd type="arrow"/>
          </a:ln>
          <a:effectLst/>
        </p:spPr>
      </p:cxnSp>
      <p:sp>
        <p:nvSpPr>
          <p:cNvPr id="32" name="文本框 31"/>
          <p:cNvSpPr txBox="1"/>
          <p:nvPr/>
        </p:nvSpPr>
        <p:spPr>
          <a:xfrm>
            <a:off x="3139790" y="2576609"/>
            <a:ext cx="1093470" cy="837565"/>
          </a:xfrm>
          <a:prstGeom prst="rect">
            <a:avLst/>
          </a:prstGeom>
          <a:noFill/>
        </p:spPr>
        <p:txBody>
          <a:bodyPr wrap="none" rtlCol="0">
            <a:spAutoFit/>
          </a:bodyPr>
          <a:lstStyle/>
          <a:p>
            <a:pPr>
              <a:spcAft>
                <a:spcPts val="0"/>
              </a:spcAft>
            </a:pPr>
            <a:r>
              <a:rPr kumimoji="1" lang="zh-CN" altLang="en-US" sz="1620" dirty="0">
                <a:solidFill>
                  <a:srgbClr val="FF6600"/>
                </a:solidFill>
                <a:latin typeface="微软雅黑" panose="020B0503020204020204" pitchFamily="34" charset="-122"/>
                <a:ea typeface="微软雅黑" panose="020B0503020204020204" pitchFamily="34" charset="-122"/>
              </a:rPr>
              <a:t>上传旧版</a:t>
            </a:r>
            <a:endParaRPr kumimoji="1" lang="en-US" altLang="zh-CN" sz="1620" dirty="0">
              <a:solidFill>
                <a:srgbClr val="FF6600"/>
              </a:solidFill>
              <a:latin typeface="微软雅黑" panose="020B0503020204020204" pitchFamily="34" charset="-122"/>
              <a:ea typeface="微软雅黑" panose="020B0503020204020204" pitchFamily="34" charset="-122"/>
            </a:endParaRPr>
          </a:p>
          <a:p>
            <a:pPr>
              <a:spcBef>
                <a:spcPts val="0"/>
              </a:spcBef>
              <a:spcAft>
                <a:spcPts val="0"/>
              </a:spcAft>
            </a:pPr>
            <a:r>
              <a:rPr kumimoji="1" lang="en-US" altLang="zh-CN" sz="1620" dirty="0">
                <a:solidFill>
                  <a:srgbClr val="FF6600"/>
                </a:solidFill>
                <a:latin typeface="微软雅黑" panose="020B0503020204020204" pitchFamily="34" charset="-122"/>
                <a:ea typeface="微软雅黑" panose="020B0503020204020204" pitchFamily="34" charset="-122"/>
              </a:rPr>
              <a:t>/</a:t>
            </a:r>
            <a:r>
              <a:rPr kumimoji="1" lang="zh-CN" altLang="en-US" sz="1620" dirty="0">
                <a:solidFill>
                  <a:srgbClr val="FF6600"/>
                </a:solidFill>
                <a:latin typeface="微软雅黑" panose="020B0503020204020204" pitchFamily="34" charset="-122"/>
                <a:ea typeface="微软雅黑" panose="020B0503020204020204" pitchFamily="34" charset="-122"/>
              </a:rPr>
              <a:t>下载新版</a:t>
            </a:r>
            <a:endParaRPr kumimoji="1" lang="en-US" altLang="zh-CN" sz="1620" dirty="0">
              <a:solidFill>
                <a:srgbClr val="FF6600"/>
              </a:solidFill>
              <a:latin typeface="微软雅黑" panose="020B0503020204020204" pitchFamily="34" charset="-122"/>
              <a:ea typeface="微软雅黑" panose="020B0503020204020204" pitchFamily="34" charset="-122"/>
            </a:endParaRPr>
          </a:p>
          <a:p>
            <a:pPr>
              <a:spcBef>
                <a:spcPts val="0"/>
              </a:spcBef>
            </a:pPr>
            <a:r>
              <a:rPr kumimoji="1" lang="zh-CN" altLang="en-US" sz="1620" dirty="0">
                <a:solidFill>
                  <a:srgbClr val="FF6600"/>
                </a:solidFill>
                <a:latin typeface="微软雅黑" panose="020B0503020204020204" pitchFamily="34" charset="-122"/>
                <a:ea typeface="微软雅黑" panose="020B0503020204020204" pitchFamily="34" charset="-122"/>
              </a:rPr>
              <a:t>数据文件</a:t>
            </a:r>
            <a:endParaRPr kumimoji="1" lang="en-US" altLang="zh-CN" sz="1620" dirty="0">
              <a:solidFill>
                <a:srgbClr val="FF66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056114" y="1604501"/>
            <a:ext cx="1620180" cy="588645"/>
          </a:xfrm>
          <a:prstGeom prst="rect">
            <a:avLst/>
          </a:prstGeom>
          <a:noFill/>
        </p:spPr>
        <p:txBody>
          <a:bodyPr wrap="square" rtlCol="0">
            <a:spAutoFit/>
          </a:bodyPr>
          <a:lstStyle/>
          <a:p>
            <a:pPr>
              <a:spcAft>
                <a:spcPts val="0"/>
              </a:spcAft>
            </a:pPr>
            <a:r>
              <a:rPr kumimoji="1" lang="zh-CN" altLang="en-US" sz="1620" dirty="0">
                <a:solidFill>
                  <a:srgbClr val="595959"/>
                </a:solidFill>
                <a:latin typeface="微软雅黑" panose="020B0503020204020204" pitchFamily="34" charset="-122"/>
                <a:ea typeface="微软雅黑" panose="020B0503020204020204" pitchFamily="34" charset="-122"/>
              </a:rPr>
              <a:t>新版本软件</a:t>
            </a:r>
            <a:endParaRPr kumimoji="1" lang="en-US" altLang="zh-CN" sz="1620" dirty="0">
              <a:solidFill>
                <a:srgbClr val="595959"/>
              </a:solidFill>
              <a:latin typeface="微软雅黑" panose="020B0503020204020204" pitchFamily="34" charset="-122"/>
              <a:ea typeface="微软雅黑" panose="020B0503020204020204" pitchFamily="34" charset="-122"/>
            </a:endParaRPr>
          </a:p>
          <a:p>
            <a:pPr>
              <a:spcBef>
                <a:spcPts val="0"/>
              </a:spcBef>
            </a:pPr>
            <a:r>
              <a:rPr kumimoji="1" lang="zh-CN" altLang="en-US" sz="1620" dirty="0">
                <a:solidFill>
                  <a:srgbClr val="FF6600"/>
                </a:solidFill>
                <a:latin typeface="微软雅黑" panose="020B0503020204020204" pitchFamily="34" charset="-122"/>
                <a:ea typeface="微软雅黑" panose="020B0503020204020204" pitchFamily="34" charset="-122"/>
              </a:rPr>
              <a:t>存取历史</a:t>
            </a:r>
            <a:r>
              <a:rPr kumimoji="1" lang="zh-CN" altLang="en-US" sz="1620" dirty="0">
                <a:solidFill>
                  <a:schemeClr val="tx1">
                    <a:lumMod val="65000"/>
                    <a:lumOff val="35000"/>
                  </a:schemeClr>
                </a:solidFill>
                <a:latin typeface="微软雅黑" panose="020B0503020204020204" pitchFamily="34" charset="-122"/>
                <a:ea typeface="微软雅黑" panose="020B0503020204020204" pitchFamily="34" charset="-122"/>
              </a:rPr>
              <a:t>数据</a:t>
            </a:r>
            <a:endParaRPr kumimoji="1" lang="en-US" altLang="zh-CN" sz="16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248644" y="2363441"/>
            <a:ext cx="1403350" cy="837565"/>
          </a:xfrm>
          <a:prstGeom prst="rect">
            <a:avLst/>
          </a:prstGeom>
          <a:noFill/>
        </p:spPr>
        <p:txBody>
          <a:bodyPr wrap="none" rtlCol="0">
            <a:spAutoFit/>
          </a:bodyPr>
          <a:lstStyle/>
          <a:p>
            <a:pPr>
              <a:spcAft>
                <a:spcPts val="0"/>
              </a:spcAft>
            </a:pPr>
            <a:r>
              <a:rPr kumimoji="1" lang="zh-CN" altLang="en-US" sz="1620" dirty="0">
                <a:solidFill>
                  <a:srgbClr val="595959"/>
                </a:solidFill>
                <a:latin typeface="微软雅黑" panose="020B0503020204020204" pitchFamily="34" charset="-122"/>
                <a:ea typeface="微软雅黑" panose="020B0503020204020204" pitchFamily="34" charset="-122"/>
              </a:rPr>
              <a:t>原版本软件</a:t>
            </a:r>
            <a:endParaRPr kumimoji="1" lang="en-US" altLang="zh-CN" sz="1620" dirty="0">
              <a:solidFill>
                <a:srgbClr val="595959"/>
              </a:solidFill>
              <a:latin typeface="微软雅黑" panose="020B0503020204020204" pitchFamily="34" charset="-122"/>
              <a:ea typeface="微软雅黑" panose="020B0503020204020204" pitchFamily="34" charset="-122"/>
            </a:endParaRPr>
          </a:p>
          <a:p>
            <a:pPr>
              <a:spcBef>
                <a:spcPts val="0"/>
              </a:spcBef>
              <a:spcAft>
                <a:spcPts val="0"/>
              </a:spcAft>
            </a:pPr>
            <a:r>
              <a:rPr kumimoji="1" lang="zh-CN" altLang="en-US" sz="1620" dirty="0">
                <a:solidFill>
                  <a:srgbClr val="FF6600"/>
                </a:solidFill>
                <a:latin typeface="微软雅黑" panose="020B0503020204020204" pitchFamily="34" charset="-122"/>
                <a:ea typeface="微软雅黑" panose="020B0503020204020204" pitchFamily="34" charset="-122"/>
              </a:rPr>
              <a:t>存取</a:t>
            </a:r>
            <a:r>
              <a:rPr kumimoji="1" lang="en-US" altLang="zh-CN" sz="1620" dirty="0">
                <a:solidFill>
                  <a:srgbClr val="FF6600"/>
                </a:solidFill>
                <a:latin typeface="微软雅黑" panose="020B0503020204020204" pitchFamily="34" charset="-122"/>
                <a:ea typeface="微软雅黑" panose="020B0503020204020204" pitchFamily="34" charset="-122"/>
              </a:rPr>
              <a:t> DB </a:t>
            </a:r>
            <a:r>
              <a:rPr kumimoji="1" lang="zh-CN" altLang="en-US" sz="1620" dirty="0">
                <a:solidFill>
                  <a:srgbClr val="FF6600"/>
                </a:solidFill>
                <a:latin typeface="微软雅黑" panose="020B0503020204020204" pitchFamily="34" charset="-122"/>
                <a:ea typeface="微软雅黑" panose="020B0503020204020204" pitchFamily="34" charset="-122"/>
              </a:rPr>
              <a:t>新</a:t>
            </a:r>
            <a:endParaRPr kumimoji="1" lang="en-US" altLang="zh-CN" sz="1620" dirty="0">
              <a:solidFill>
                <a:srgbClr val="FF6600"/>
              </a:solidFill>
              <a:latin typeface="微软雅黑" panose="020B0503020204020204" pitchFamily="34" charset="-122"/>
              <a:ea typeface="微软雅黑" panose="020B0503020204020204" pitchFamily="34" charset="-122"/>
            </a:endParaRPr>
          </a:p>
          <a:p>
            <a:pPr>
              <a:spcBef>
                <a:spcPts val="0"/>
              </a:spcBef>
            </a:pPr>
            <a:r>
              <a:rPr kumimoji="1" lang="en-US" altLang="zh-CN" sz="1620" dirty="0">
                <a:solidFill>
                  <a:srgbClr val="595959"/>
                </a:solidFill>
                <a:latin typeface="微软雅黑" panose="020B0503020204020204" pitchFamily="34" charset="-122"/>
                <a:ea typeface="微软雅黑" panose="020B0503020204020204" pitchFamily="34" charset="-122"/>
              </a:rPr>
              <a:t>schema</a:t>
            </a:r>
            <a:r>
              <a:rPr kumimoji="1" lang="zh-CN" altLang="en-US" sz="1620" dirty="0">
                <a:solidFill>
                  <a:srgbClr val="595959"/>
                </a:solidFill>
                <a:latin typeface="微软雅黑" panose="020B0503020204020204" pitchFamily="34" charset="-122"/>
                <a:ea typeface="微软雅黑" panose="020B0503020204020204" pitchFamily="34" charset="-122"/>
              </a:rPr>
              <a:t>数据</a:t>
            </a:r>
            <a:r>
              <a:rPr kumimoji="1" lang="en-US" altLang="zh-CN" sz="1620" dirty="0">
                <a:solidFill>
                  <a:srgbClr val="595959"/>
                </a:solidFill>
                <a:latin typeface="微软雅黑" panose="020B0503020204020204" pitchFamily="34" charset="-122"/>
                <a:ea typeface="微软雅黑" panose="020B0503020204020204" pitchFamily="34" charset="-122"/>
              </a:rPr>
              <a:t> </a:t>
            </a:r>
            <a:endParaRPr kumimoji="1" lang="en-US" altLang="zh-CN" sz="1620" dirty="0">
              <a:solidFill>
                <a:srgbClr val="595959"/>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7732316" y="2996724"/>
            <a:ext cx="1277620" cy="588645"/>
          </a:xfrm>
          <a:prstGeom prst="rect">
            <a:avLst/>
          </a:prstGeom>
          <a:noFill/>
        </p:spPr>
        <p:txBody>
          <a:bodyPr wrap="none" rtlCol="0">
            <a:spAutoFit/>
          </a:bodyPr>
          <a:lstStyle/>
          <a:p>
            <a:pPr algn="ctr">
              <a:spcAft>
                <a:spcPts val="0"/>
              </a:spcAft>
            </a:pPr>
            <a:r>
              <a:rPr kumimoji="1" lang="en-US" altLang="zh-CN" sz="1620" dirty="0">
                <a:latin typeface="微软雅黑" panose="020B0503020204020204" pitchFamily="34" charset="-122"/>
                <a:ea typeface="微软雅黑" panose="020B0503020204020204" pitchFamily="34" charset="-122"/>
              </a:rPr>
              <a:t>DB schema</a:t>
            </a:r>
            <a:endParaRPr kumimoji="1" lang="en-US" altLang="zh-CN" sz="1620" dirty="0">
              <a:latin typeface="微软雅黑" panose="020B0503020204020204" pitchFamily="34" charset="-122"/>
              <a:ea typeface="微软雅黑" panose="020B0503020204020204" pitchFamily="34" charset="-122"/>
            </a:endParaRPr>
          </a:p>
          <a:p>
            <a:pPr algn="ctr">
              <a:spcBef>
                <a:spcPts val="0"/>
              </a:spcBef>
            </a:pPr>
            <a:r>
              <a:rPr kumimoji="1" lang="zh-CN" altLang="en-US" sz="1620" dirty="0">
                <a:latin typeface="微软雅黑" panose="020B0503020204020204" pitchFamily="34" charset="-122"/>
                <a:ea typeface="微软雅黑" panose="020B0503020204020204" pitchFamily="34" charset="-122"/>
              </a:rPr>
              <a:t>升级</a:t>
            </a:r>
            <a:endParaRPr kumimoji="1" lang="zh-CN" altLang="en-US" sz="162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ppt_x</p:attrName>
                                        </p:attrNameLst>
                                      </p:cBhvr>
                                      <p:tavLst>
                                        <p:tav tm="0">
                                          <p:val>
                                            <p:strVal val="#ppt_x-#ppt_w*1.125000"/>
                                          </p:val>
                                        </p:tav>
                                        <p:tav tm="100000">
                                          <p:val>
                                            <p:strVal val="#ppt_x"/>
                                          </p:val>
                                        </p:tav>
                                      </p:tavLst>
                                    </p:anim>
                                    <p:animEffect transition="in" filter="wipe(right)">
                                      <p:cBhvr>
                                        <p:cTn id="8" dur="500"/>
                                        <p:tgtEl>
                                          <p:spTgt spid="23"/>
                                        </p:tgtEl>
                                      </p:cBhvr>
                                    </p:animEffect>
                                  </p:childTnLst>
                                </p:cTn>
                              </p:par>
                              <p:par>
                                <p:cTn id="9" presetID="12" presetClass="entr" presetSubtype="8"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p:tgtEl>
                                          <p:spTgt spid="36"/>
                                        </p:tgtEl>
                                        <p:attrNameLst>
                                          <p:attrName>ppt_x</p:attrName>
                                        </p:attrNameLst>
                                      </p:cBhvr>
                                      <p:tavLst>
                                        <p:tav tm="0">
                                          <p:val>
                                            <p:strVal val="#ppt_x-#ppt_w*1.125000"/>
                                          </p:val>
                                        </p:tav>
                                        <p:tav tm="100000">
                                          <p:val>
                                            <p:strVal val="#ppt_x"/>
                                          </p:val>
                                        </p:tav>
                                      </p:tavLst>
                                    </p:anim>
                                    <p:animEffect transition="in" filter="wipe(right)">
                                      <p:cBhvr>
                                        <p:cTn id="20" dur="500"/>
                                        <p:tgtEl>
                                          <p:spTgt spid="3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p:tgtEl>
                                          <p:spTgt spid="39"/>
                                        </p:tgtEl>
                                        <p:attrNameLst>
                                          <p:attrName>ppt_x</p:attrName>
                                        </p:attrNameLst>
                                      </p:cBhvr>
                                      <p:tavLst>
                                        <p:tav tm="0">
                                          <p:val>
                                            <p:strVal val="#ppt_x-#ppt_w*1.125000"/>
                                          </p:val>
                                        </p:tav>
                                        <p:tav tm="100000">
                                          <p:val>
                                            <p:strVal val="#ppt_x"/>
                                          </p:val>
                                        </p:tav>
                                      </p:tavLst>
                                    </p:anim>
                                    <p:animEffect transition="in" filter="wipe(right)">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ppt_x</p:attrName>
                                        </p:attrNameLst>
                                      </p:cBhvr>
                                      <p:tavLst>
                                        <p:tav tm="0">
                                          <p:val>
                                            <p:strVal val="#ppt_x+#ppt_w*1.125000"/>
                                          </p:val>
                                        </p:tav>
                                        <p:tav tm="100000">
                                          <p:val>
                                            <p:strVal val="#ppt_x"/>
                                          </p:val>
                                        </p:tav>
                                      </p:tavLst>
                                    </p:anim>
                                    <p:animEffect transition="in" filter="wipe(left)">
                                      <p:cBhvr>
                                        <p:cTn id="30" dur="500"/>
                                        <p:tgtEl>
                                          <p:spTgt spid="4"/>
                                        </p:tgtEl>
                                      </p:cBhvr>
                                    </p:animEffect>
                                  </p:childTnLst>
                                </p:cTn>
                              </p:par>
                              <p:par>
                                <p:cTn id="31" presetID="12" presetClass="entr" presetSubtype="2"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ppt_x</p:attrName>
                                        </p:attrNameLst>
                                      </p:cBhvr>
                                      <p:tavLst>
                                        <p:tav tm="0">
                                          <p:val>
                                            <p:strVal val="#ppt_x+#ppt_w*1.125000"/>
                                          </p:val>
                                        </p:tav>
                                        <p:tav tm="100000">
                                          <p:val>
                                            <p:strVal val="#ppt_x"/>
                                          </p:val>
                                        </p:tav>
                                      </p:tavLst>
                                    </p:anim>
                                    <p:animEffect transition="in" filter="wipe(left)">
                                      <p:cBhvr>
                                        <p:cTn id="34" dur="500"/>
                                        <p:tgtEl>
                                          <p:spTgt spid="5"/>
                                        </p:tgtEl>
                                      </p:cBhvr>
                                    </p:animEffect>
                                  </p:childTnLst>
                                </p:cTn>
                              </p:par>
                              <p:par>
                                <p:cTn id="35" presetID="12" presetClass="entr" presetSubtype="2"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ppt_x</p:attrName>
                                        </p:attrNameLst>
                                      </p:cBhvr>
                                      <p:tavLst>
                                        <p:tav tm="0">
                                          <p:val>
                                            <p:strVal val="#ppt_x+#ppt_w*1.125000"/>
                                          </p:val>
                                        </p:tav>
                                        <p:tav tm="100000">
                                          <p:val>
                                            <p:strVal val="#ppt_x"/>
                                          </p:val>
                                        </p:tav>
                                      </p:tavLst>
                                    </p:anim>
                                    <p:animEffect transition="in" filter="wipe(left)">
                                      <p:cBhvr>
                                        <p:cTn id="38" dur="500"/>
                                        <p:tgtEl>
                                          <p:spTgt spid="30"/>
                                        </p:tgtEl>
                                      </p:cBhvr>
                                    </p:animEffect>
                                  </p:childTnLst>
                                </p:cTn>
                              </p:par>
                              <p:par>
                                <p:cTn id="39" presetID="12" presetClass="entr" presetSubtype="2"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p:tgtEl>
                                          <p:spTgt spid="32"/>
                                        </p:tgtEl>
                                        <p:attrNameLst>
                                          <p:attrName>ppt_x</p:attrName>
                                        </p:attrNameLst>
                                      </p:cBhvr>
                                      <p:tavLst>
                                        <p:tav tm="0">
                                          <p:val>
                                            <p:strVal val="#ppt_x+#ppt_w*1.125000"/>
                                          </p:val>
                                        </p:tav>
                                        <p:tav tm="100000">
                                          <p:val>
                                            <p:strVal val="#ppt_x"/>
                                          </p:val>
                                        </p:tav>
                                      </p:tavLst>
                                    </p:anim>
                                    <p:animEffect transition="in" filter="wipe(left)">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32" grpId="0"/>
      <p:bldP spid="35" grpId="0"/>
      <p:bldP spid="36" grpId="0"/>
      <p:bldP spid="3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1328" y="2538704"/>
            <a:ext cx="1853361" cy="1853361"/>
          </a:xfrm>
          <a:prstGeom prst="rect">
            <a:avLst/>
          </a:prstGeom>
          <a:noFill/>
          <a:extLst>
            <a:ext uri="{909E8E84-426E-40DD-AFC4-6F175D3DCCD1}">
              <a14:hiddenFill xmlns:a14="http://schemas.microsoft.com/office/drawing/2010/main">
                <a:solidFill>
                  <a:srgbClr val="FFFFFF"/>
                </a:solidFill>
              </a14:hiddenFill>
            </a:ext>
          </a:extLst>
        </p:spPr>
      </p:pic>
      <p:sp>
        <p:nvSpPr>
          <p:cNvPr id="23554" name="Rectangle 2"/>
          <p:cNvSpPr>
            <a:spLocks noGrp="1" noChangeArrowheads="1"/>
          </p:cNvSpPr>
          <p:nvPr>
            <p:ph type="title"/>
          </p:nvPr>
        </p:nvSpPr>
        <p:spPr>
          <a:xfrm>
            <a:off x="603264" y="280899"/>
            <a:ext cx="4890935" cy="514350"/>
          </a:xfrm>
        </p:spPr>
        <p:txBody>
          <a:bodyPr>
            <a:normAutofit fontScale="90000"/>
          </a:bodyPr>
          <a:lstStyle/>
          <a:p>
            <a:pPr>
              <a:spcAft>
                <a:spcPts val="0"/>
              </a:spcAft>
            </a:pPr>
            <a:r>
              <a:rPr lang="zh-CN" altLang="en-US" sz="2900" dirty="0"/>
              <a:t>不同系统之间的数据兼容</a:t>
            </a:r>
            <a:endParaRPr lang="en-US" altLang="zh-CN" sz="2900" dirty="0"/>
          </a:p>
        </p:txBody>
      </p:sp>
      <p:sp>
        <p:nvSpPr>
          <p:cNvPr id="23557" name="Text Box 4"/>
          <p:cNvSpPr txBox="1">
            <a:spLocks noChangeArrowheads="1"/>
          </p:cNvSpPr>
          <p:nvPr/>
        </p:nvSpPr>
        <p:spPr bwMode="auto">
          <a:xfrm>
            <a:off x="2004124" y="1216841"/>
            <a:ext cx="2089217" cy="1061720"/>
          </a:xfrm>
          <a:prstGeom prst="rect">
            <a:avLst/>
          </a:prstGeom>
          <a:solidFill>
            <a:srgbClr val="99CCFF"/>
          </a:solidFill>
          <a:ln w="19050">
            <a:solidFill>
              <a:schemeClr val="accent2"/>
            </a:solidFill>
            <a:miter lim="800000"/>
          </a:ln>
        </p:spPr>
        <p:txBody>
          <a:bodyPr>
            <a:spAutoFit/>
          </a:bodyPr>
          <a:lstStyle/>
          <a:p>
            <a:pPr algn="ctr" eaLnBrk="0" hangingPunct="0">
              <a:spcBef>
                <a:spcPct val="5000"/>
              </a:spcBef>
              <a:spcAft>
                <a:spcPts val="0"/>
              </a:spcAft>
            </a:pPr>
            <a:r>
              <a:rPr lang="en-US" altLang="zh-CN" sz="1260" dirty="0">
                <a:solidFill>
                  <a:schemeClr val="hlink"/>
                </a:solidFill>
                <a:latin typeface="Verdana" panose="020B0604030504040204" pitchFamily="34" charset="0"/>
              </a:rPr>
              <a:t>Word Editor</a:t>
            </a:r>
            <a:endParaRPr lang="en-US" altLang="zh-CN" sz="1260" dirty="0">
              <a:solidFill>
                <a:schemeClr val="hlink"/>
              </a:solidFill>
              <a:latin typeface="Verdana" panose="020B0604030504040204" pitchFamily="34" charset="0"/>
            </a:endParaRPr>
          </a:p>
          <a:p>
            <a:pPr algn="ctr" eaLnBrk="0" hangingPunct="0">
              <a:spcBef>
                <a:spcPts val="5"/>
              </a:spcBef>
              <a:spcAft>
                <a:spcPts val="0"/>
              </a:spcAft>
            </a:pPr>
            <a:r>
              <a:rPr lang="en-US" altLang="zh-CN" sz="1260" dirty="0">
                <a:solidFill>
                  <a:schemeClr val="hlink"/>
                </a:solidFill>
                <a:latin typeface="Verdana" panose="020B0604030504040204" pitchFamily="34" charset="0"/>
              </a:rPr>
              <a:t>From </a:t>
            </a:r>
            <a:endParaRPr lang="en-US" altLang="zh-CN" sz="1260" dirty="0">
              <a:solidFill>
                <a:schemeClr val="hlink"/>
              </a:solidFill>
              <a:latin typeface="Verdana" panose="020B0604030504040204" pitchFamily="34" charset="0"/>
            </a:endParaRPr>
          </a:p>
          <a:p>
            <a:pPr algn="ctr" eaLnBrk="0" hangingPunct="0">
              <a:spcBef>
                <a:spcPts val="5"/>
              </a:spcBef>
              <a:spcAft>
                <a:spcPts val="0"/>
              </a:spcAft>
            </a:pPr>
            <a:r>
              <a:rPr lang="en-US" altLang="zh-CN" sz="1260" b="1" dirty="0">
                <a:solidFill>
                  <a:schemeClr val="hlink"/>
                </a:solidFill>
                <a:latin typeface="Verdana" panose="020B0604030504040204" pitchFamily="34" charset="0"/>
              </a:rPr>
              <a:t>Microsoft </a:t>
            </a:r>
            <a:endParaRPr lang="en-US" altLang="zh-CN" sz="1260" b="1" dirty="0">
              <a:solidFill>
                <a:schemeClr val="hlink"/>
              </a:solidFill>
              <a:latin typeface="Verdana" panose="020B0604030504040204" pitchFamily="34" charset="0"/>
            </a:endParaRPr>
          </a:p>
          <a:p>
            <a:pPr algn="ctr" eaLnBrk="0" hangingPunct="0">
              <a:spcBef>
                <a:spcPts val="5"/>
              </a:spcBef>
              <a:spcAft>
                <a:spcPts val="0"/>
              </a:spcAft>
            </a:pPr>
            <a:r>
              <a:rPr lang="en-US" altLang="zh-CN" sz="1260" dirty="0">
                <a:solidFill>
                  <a:schemeClr val="hlink"/>
                </a:solidFill>
                <a:latin typeface="Verdana" panose="020B0604030504040204" pitchFamily="34" charset="0"/>
              </a:rPr>
              <a:t>Running on </a:t>
            </a:r>
            <a:endParaRPr lang="en-US" altLang="zh-CN" sz="1260" dirty="0">
              <a:solidFill>
                <a:schemeClr val="hlink"/>
              </a:solidFill>
              <a:latin typeface="Verdana" panose="020B0604030504040204" pitchFamily="34" charset="0"/>
            </a:endParaRPr>
          </a:p>
          <a:p>
            <a:pPr algn="ctr" eaLnBrk="0" hangingPunct="0">
              <a:spcBef>
                <a:spcPts val="5"/>
              </a:spcBef>
            </a:pPr>
            <a:r>
              <a:rPr lang="en-US" altLang="zh-CN" sz="1260" b="1" dirty="0">
                <a:solidFill>
                  <a:schemeClr val="hlink"/>
                </a:solidFill>
                <a:latin typeface="Verdana" panose="020B0604030504040204" pitchFamily="34" charset="0"/>
              </a:rPr>
              <a:t>Windows 11</a:t>
            </a:r>
            <a:endParaRPr lang="en-US" altLang="zh-CN" sz="1260" b="1" dirty="0">
              <a:solidFill>
                <a:schemeClr val="hlink"/>
              </a:solidFill>
              <a:latin typeface="Verdana" panose="020B0604030504040204" pitchFamily="34" charset="0"/>
            </a:endParaRPr>
          </a:p>
        </p:txBody>
      </p:sp>
      <p:sp>
        <p:nvSpPr>
          <p:cNvPr id="23558" name="Text Box 5"/>
          <p:cNvSpPr txBox="1">
            <a:spLocks noChangeArrowheads="1"/>
          </p:cNvSpPr>
          <p:nvPr/>
        </p:nvSpPr>
        <p:spPr bwMode="auto">
          <a:xfrm>
            <a:off x="6041607" y="1216841"/>
            <a:ext cx="2018741" cy="1061720"/>
          </a:xfrm>
          <a:prstGeom prst="rect">
            <a:avLst/>
          </a:prstGeom>
          <a:solidFill>
            <a:srgbClr val="DDDDDD"/>
          </a:solidFill>
          <a:ln w="19050">
            <a:solidFill>
              <a:schemeClr val="accent2"/>
            </a:solidFill>
            <a:miter lim="800000"/>
          </a:ln>
        </p:spPr>
        <p:txBody>
          <a:bodyPr>
            <a:spAutoFit/>
          </a:bodyPr>
          <a:lstStyle/>
          <a:p>
            <a:pPr algn="ctr" eaLnBrk="0" hangingPunct="0">
              <a:spcBef>
                <a:spcPct val="5000"/>
              </a:spcBef>
              <a:spcAft>
                <a:spcPts val="0"/>
              </a:spcAft>
            </a:pPr>
            <a:r>
              <a:rPr lang="en-US" altLang="zh-CN" sz="1260" dirty="0">
                <a:solidFill>
                  <a:schemeClr val="hlink"/>
                </a:solidFill>
                <a:latin typeface="Verdana" panose="020B0604030504040204" pitchFamily="34" charset="0"/>
              </a:rPr>
              <a:t>Word Editor</a:t>
            </a:r>
            <a:endParaRPr lang="en-US" altLang="zh-CN" sz="1260" dirty="0">
              <a:solidFill>
                <a:schemeClr val="hlink"/>
              </a:solidFill>
              <a:latin typeface="Verdana" panose="020B0604030504040204" pitchFamily="34" charset="0"/>
            </a:endParaRPr>
          </a:p>
          <a:p>
            <a:pPr algn="ctr" eaLnBrk="0" hangingPunct="0">
              <a:spcBef>
                <a:spcPts val="5"/>
              </a:spcBef>
              <a:spcAft>
                <a:spcPts val="0"/>
              </a:spcAft>
            </a:pPr>
            <a:r>
              <a:rPr lang="en-US" altLang="zh-CN" sz="1260" dirty="0">
                <a:solidFill>
                  <a:schemeClr val="hlink"/>
                </a:solidFill>
                <a:latin typeface="Verdana" panose="020B0604030504040204" pitchFamily="34" charset="0"/>
              </a:rPr>
              <a:t>From </a:t>
            </a:r>
            <a:endParaRPr lang="en-US" altLang="zh-CN" sz="1260" dirty="0">
              <a:solidFill>
                <a:schemeClr val="hlink"/>
              </a:solidFill>
              <a:latin typeface="Verdana" panose="020B0604030504040204" pitchFamily="34" charset="0"/>
            </a:endParaRPr>
          </a:p>
          <a:p>
            <a:pPr algn="ctr" eaLnBrk="0" hangingPunct="0">
              <a:spcBef>
                <a:spcPts val="5"/>
              </a:spcBef>
              <a:spcAft>
                <a:spcPts val="0"/>
              </a:spcAft>
            </a:pPr>
            <a:r>
              <a:rPr lang="en-US" altLang="zh-CN" sz="1260" b="1" dirty="0">
                <a:solidFill>
                  <a:schemeClr val="hlink"/>
                </a:solidFill>
                <a:latin typeface="Verdana" panose="020B0604030504040204" pitchFamily="34" charset="0"/>
              </a:rPr>
              <a:t>Apple </a:t>
            </a:r>
            <a:endParaRPr lang="en-US" altLang="zh-CN" sz="1260" b="1" dirty="0">
              <a:solidFill>
                <a:schemeClr val="hlink"/>
              </a:solidFill>
              <a:latin typeface="Verdana" panose="020B0604030504040204" pitchFamily="34" charset="0"/>
            </a:endParaRPr>
          </a:p>
          <a:p>
            <a:pPr algn="ctr" eaLnBrk="0" hangingPunct="0">
              <a:spcBef>
                <a:spcPts val="5"/>
              </a:spcBef>
              <a:spcAft>
                <a:spcPts val="0"/>
              </a:spcAft>
            </a:pPr>
            <a:r>
              <a:rPr lang="en-US" altLang="zh-CN" sz="1260" dirty="0">
                <a:solidFill>
                  <a:schemeClr val="hlink"/>
                </a:solidFill>
                <a:latin typeface="Verdana" panose="020B0604030504040204" pitchFamily="34" charset="0"/>
              </a:rPr>
              <a:t>Running on </a:t>
            </a:r>
            <a:endParaRPr lang="en-US" altLang="zh-CN" sz="1260" dirty="0">
              <a:solidFill>
                <a:schemeClr val="hlink"/>
              </a:solidFill>
              <a:latin typeface="Verdana" panose="020B0604030504040204" pitchFamily="34" charset="0"/>
            </a:endParaRPr>
          </a:p>
          <a:p>
            <a:pPr algn="ctr" eaLnBrk="0" hangingPunct="0">
              <a:spcBef>
                <a:spcPts val="5"/>
              </a:spcBef>
            </a:pPr>
            <a:r>
              <a:rPr lang="en-US" altLang="zh-CN" sz="1260" b="1" dirty="0">
                <a:solidFill>
                  <a:schemeClr val="hlink"/>
                </a:solidFill>
                <a:latin typeface="Verdana" panose="020B0604030504040204" pitchFamily="34" charset="0"/>
              </a:rPr>
              <a:t>Mac OS X</a:t>
            </a:r>
            <a:endParaRPr lang="en-US" altLang="zh-CN" sz="1260" b="1" dirty="0">
              <a:solidFill>
                <a:schemeClr val="hlink"/>
              </a:solidFill>
              <a:latin typeface="Verdana" panose="020B0604030504040204" pitchFamily="34" charset="0"/>
            </a:endParaRPr>
          </a:p>
        </p:txBody>
      </p:sp>
      <p:sp>
        <p:nvSpPr>
          <p:cNvPr id="23559" name="Text Box 6"/>
          <p:cNvSpPr txBox="1">
            <a:spLocks noChangeArrowheads="1"/>
          </p:cNvSpPr>
          <p:nvPr/>
        </p:nvSpPr>
        <p:spPr bwMode="auto">
          <a:xfrm>
            <a:off x="4251521" y="3052783"/>
            <a:ext cx="2018741" cy="1061720"/>
          </a:xfrm>
          <a:prstGeom prst="rect">
            <a:avLst/>
          </a:prstGeom>
          <a:solidFill>
            <a:schemeClr val="accent2">
              <a:lumMod val="20000"/>
              <a:lumOff val="80000"/>
            </a:schemeClr>
          </a:solidFill>
          <a:ln w="19050">
            <a:solidFill>
              <a:schemeClr val="accent2"/>
            </a:solidFill>
            <a:miter lim="800000"/>
          </a:ln>
        </p:spPr>
        <p:txBody>
          <a:bodyPr>
            <a:spAutoFit/>
          </a:bodyPr>
          <a:lstStyle/>
          <a:p>
            <a:pPr algn="ctr" eaLnBrk="0" hangingPunct="0">
              <a:spcBef>
                <a:spcPct val="5000"/>
              </a:spcBef>
              <a:spcAft>
                <a:spcPts val="0"/>
              </a:spcAft>
            </a:pPr>
            <a:r>
              <a:rPr lang="en-US" altLang="zh-CN" sz="1260" dirty="0">
                <a:solidFill>
                  <a:schemeClr val="hlink"/>
                </a:solidFill>
                <a:latin typeface="Verdana" panose="020B0604030504040204" pitchFamily="34" charset="0"/>
              </a:rPr>
              <a:t>Spreadsheet</a:t>
            </a:r>
            <a:endParaRPr lang="en-US" altLang="zh-CN" sz="1260" dirty="0">
              <a:solidFill>
                <a:schemeClr val="hlink"/>
              </a:solidFill>
              <a:latin typeface="Verdana" panose="020B0604030504040204" pitchFamily="34" charset="0"/>
            </a:endParaRPr>
          </a:p>
          <a:p>
            <a:pPr algn="ctr" eaLnBrk="0" hangingPunct="0">
              <a:spcBef>
                <a:spcPts val="5"/>
              </a:spcBef>
              <a:spcAft>
                <a:spcPts val="0"/>
              </a:spcAft>
            </a:pPr>
            <a:r>
              <a:rPr lang="en-US" altLang="zh-CN" sz="1260" dirty="0">
                <a:solidFill>
                  <a:schemeClr val="hlink"/>
                </a:solidFill>
                <a:latin typeface="Verdana" panose="020B0604030504040204" pitchFamily="34" charset="0"/>
              </a:rPr>
              <a:t>From </a:t>
            </a:r>
            <a:endParaRPr lang="en-US" altLang="zh-CN" sz="1260" dirty="0">
              <a:solidFill>
                <a:schemeClr val="hlink"/>
              </a:solidFill>
              <a:latin typeface="Verdana" panose="020B0604030504040204" pitchFamily="34" charset="0"/>
            </a:endParaRPr>
          </a:p>
          <a:p>
            <a:pPr algn="ctr" eaLnBrk="0" hangingPunct="0">
              <a:spcBef>
                <a:spcPts val="5"/>
              </a:spcBef>
              <a:spcAft>
                <a:spcPts val="0"/>
              </a:spcAft>
            </a:pPr>
            <a:r>
              <a:rPr lang="en-US" altLang="zh-CN" sz="1260" b="1" dirty="0">
                <a:solidFill>
                  <a:schemeClr val="hlink"/>
                </a:solidFill>
                <a:latin typeface="Verdana" panose="020B0604030504040204" pitchFamily="34" charset="0"/>
              </a:rPr>
              <a:t>IBM Lotus</a:t>
            </a:r>
            <a:r>
              <a:rPr lang="en-US" altLang="zh-CN" sz="1260" dirty="0">
                <a:solidFill>
                  <a:schemeClr val="hlink"/>
                </a:solidFill>
                <a:latin typeface="Verdana" panose="020B0604030504040204" pitchFamily="34" charset="0"/>
              </a:rPr>
              <a:t> </a:t>
            </a:r>
            <a:endParaRPr lang="en-US" altLang="zh-CN" sz="1260" dirty="0">
              <a:solidFill>
                <a:schemeClr val="hlink"/>
              </a:solidFill>
              <a:latin typeface="Verdana" panose="020B0604030504040204" pitchFamily="34" charset="0"/>
            </a:endParaRPr>
          </a:p>
          <a:p>
            <a:pPr algn="ctr" eaLnBrk="0" hangingPunct="0">
              <a:spcBef>
                <a:spcPts val="5"/>
              </a:spcBef>
              <a:spcAft>
                <a:spcPts val="0"/>
              </a:spcAft>
            </a:pPr>
            <a:r>
              <a:rPr lang="en-US" altLang="zh-CN" sz="1260" dirty="0">
                <a:solidFill>
                  <a:schemeClr val="hlink"/>
                </a:solidFill>
                <a:latin typeface="Verdana" panose="020B0604030504040204" pitchFamily="34" charset="0"/>
              </a:rPr>
              <a:t>Running on </a:t>
            </a:r>
            <a:endParaRPr lang="en-US" altLang="zh-CN" sz="1260" dirty="0">
              <a:solidFill>
                <a:schemeClr val="hlink"/>
              </a:solidFill>
              <a:latin typeface="Verdana" panose="020B0604030504040204" pitchFamily="34" charset="0"/>
            </a:endParaRPr>
          </a:p>
          <a:p>
            <a:pPr algn="ctr" eaLnBrk="0" hangingPunct="0">
              <a:spcBef>
                <a:spcPts val="5"/>
              </a:spcBef>
            </a:pPr>
            <a:r>
              <a:rPr lang="en-US" altLang="zh-CN" sz="1260" b="1" dirty="0">
                <a:solidFill>
                  <a:schemeClr val="hlink"/>
                </a:solidFill>
                <a:latin typeface="Verdana" panose="020B0604030504040204" pitchFamily="34" charset="0"/>
              </a:rPr>
              <a:t>Windows 11</a:t>
            </a:r>
            <a:endParaRPr lang="en-US" altLang="zh-CN" sz="1260" b="1" dirty="0">
              <a:solidFill>
                <a:schemeClr val="hlink"/>
              </a:solidFill>
              <a:latin typeface="Verdana" panose="020B0604030504040204" pitchFamily="34" charset="0"/>
            </a:endParaRPr>
          </a:p>
        </p:txBody>
      </p:sp>
      <p:sp>
        <p:nvSpPr>
          <p:cNvPr id="23561" name="AutoShape 8"/>
          <p:cNvSpPr>
            <a:spLocks noChangeArrowheads="1"/>
          </p:cNvSpPr>
          <p:nvPr/>
        </p:nvSpPr>
        <p:spPr bwMode="auto">
          <a:xfrm>
            <a:off x="4118350" y="1604282"/>
            <a:ext cx="1948265" cy="201216"/>
          </a:xfrm>
          <a:prstGeom prst="leftRightArrow">
            <a:avLst>
              <a:gd name="adj1" fmla="val 50000"/>
              <a:gd name="adj2" fmla="val 147219"/>
            </a:avLst>
          </a:prstGeom>
          <a:solidFill>
            <a:schemeClr val="bg2"/>
          </a:solidFill>
          <a:ln w="9525">
            <a:solidFill>
              <a:schemeClr val="tx1"/>
            </a:solidFill>
            <a:miter lim="800000"/>
          </a:ln>
        </p:spPr>
        <p:txBody>
          <a:bodyPr wrap="none" anchor="ctr"/>
          <a:lstStyle/>
          <a:p>
            <a:endParaRPr lang="zh-CN" altLang="en-US" sz="1620"/>
          </a:p>
        </p:txBody>
      </p:sp>
      <p:sp>
        <p:nvSpPr>
          <p:cNvPr id="23564" name="AutoShape 11"/>
          <p:cNvSpPr>
            <a:spLocks noChangeArrowheads="1"/>
          </p:cNvSpPr>
          <p:nvPr/>
        </p:nvSpPr>
        <p:spPr bwMode="auto">
          <a:xfrm rot="14050190">
            <a:off x="3604007" y="2643696"/>
            <a:ext cx="1415124" cy="254231"/>
          </a:xfrm>
          <a:prstGeom prst="leftRightArrow">
            <a:avLst>
              <a:gd name="adj1" fmla="val 50000"/>
              <a:gd name="adj2" fmla="val 131553"/>
            </a:avLst>
          </a:prstGeom>
          <a:solidFill>
            <a:schemeClr val="accent2">
              <a:lumMod val="20000"/>
              <a:lumOff val="80000"/>
            </a:schemeClr>
          </a:solidFill>
          <a:ln w="9525">
            <a:solidFill>
              <a:schemeClr val="tx1"/>
            </a:solidFill>
            <a:miter lim="800000"/>
          </a:ln>
        </p:spPr>
        <p:txBody>
          <a:bodyPr wrap="none" anchor="ctr"/>
          <a:lstStyle/>
          <a:p>
            <a:endParaRPr lang="zh-CN" altLang="en-US" sz="1620"/>
          </a:p>
        </p:txBody>
      </p:sp>
      <p:sp>
        <p:nvSpPr>
          <p:cNvPr id="23565" name="Line 12"/>
          <p:cNvSpPr>
            <a:spLocks noChangeShapeType="1"/>
          </p:cNvSpPr>
          <p:nvPr/>
        </p:nvSpPr>
        <p:spPr bwMode="auto">
          <a:xfrm>
            <a:off x="7553131" y="2187546"/>
            <a:ext cx="112097" cy="1009052"/>
          </a:xfrm>
          <a:prstGeom prst="line">
            <a:avLst/>
          </a:prstGeom>
          <a:noFill/>
          <a:ln w="28575">
            <a:solidFill>
              <a:schemeClr val="accent2"/>
            </a:solidFill>
            <a:round/>
            <a:tailEnd type="arrow" w="med" len="med"/>
          </a:ln>
        </p:spPr>
        <p:txBody>
          <a:bodyPr/>
          <a:lstStyle/>
          <a:p>
            <a:endParaRPr lang="zh-CN" altLang="en-US" sz="1620"/>
          </a:p>
        </p:txBody>
      </p:sp>
      <p:sp>
        <p:nvSpPr>
          <p:cNvPr id="23566" name="Freeform 13"/>
          <p:cNvSpPr/>
          <p:nvPr/>
        </p:nvSpPr>
        <p:spPr bwMode="auto">
          <a:xfrm>
            <a:off x="1007604" y="1895916"/>
            <a:ext cx="6749258" cy="2461022"/>
          </a:xfrm>
          <a:custGeom>
            <a:avLst/>
            <a:gdLst>
              <a:gd name="T0" fmla="*/ 4548 w 4656"/>
              <a:gd name="T1" fmla="*/ 1575 h 2016"/>
              <a:gd name="T2" fmla="*/ 4220 w 4656"/>
              <a:gd name="T3" fmla="*/ 2067 h 2016"/>
              <a:gd name="T4" fmla="*/ 0 w 4656"/>
              <a:gd name="T5" fmla="*/ 2067 h 2016"/>
              <a:gd name="T6" fmla="*/ 610 w 4656"/>
              <a:gd name="T7" fmla="*/ 0 h 2016"/>
              <a:gd name="T8" fmla="*/ 0 60000 65536"/>
              <a:gd name="T9" fmla="*/ 0 60000 65536"/>
              <a:gd name="T10" fmla="*/ 0 60000 65536"/>
              <a:gd name="T11" fmla="*/ 0 60000 65536"/>
              <a:gd name="T12" fmla="*/ 0 w 4656"/>
              <a:gd name="T13" fmla="*/ 0 h 2016"/>
              <a:gd name="T14" fmla="*/ 4656 w 4656"/>
              <a:gd name="T15" fmla="*/ 2016 h 2016"/>
            </a:gdLst>
            <a:ahLst/>
            <a:cxnLst>
              <a:cxn ang="T8">
                <a:pos x="T0" y="T1"/>
              </a:cxn>
              <a:cxn ang="T9">
                <a:pos x="T2" y="T3"/>
              </a:cxn>
              <a:cxn ang="T10">
                <a:pos x="T4" y="T5"/>
              </a:cxn>
              <a:cxn ang="T11">
                <a:pos x="T6" y="T7"/>
              </a:cxn>
            </a:cxnLst>
            <a:rect l="T12" t="T13" r="T14" b="T15"/>
            <a:pathLst>
              <a:path w="4656" h="2016">
                <a:moveTo>
                  <a:pt x="4656" y="1536"/>
                </a:moveTo>
                <a:lnTo>
                  <a:pt x="4320" y="2016"/>
                </a:lnTo>
                <a:lnTo>
                  <a:pt x="0" y="2016"/>
                </a:lnTo>
                <a:lnTo>
                  <a:pt x="624" y="0"/>
                </a:lnTo>
              </a:path>
            </a:pathLst>
          </a:custGeom>
          <a:noFill/>
          <a:ln w="28575">
            <a:solidFill>
              <a:schemeClr val="accent2"/>
            </a:solidFill>
            <a:round/>
            <a:tailEnd type="arrow" w="med" len="med"/>
          </a:ln>
        </p:spPr>
        <p:txBody>
          <a:bodyPr/>
          <a:lstStyle/>
          <a:p>
            <a:endParaRPr lang="zh-CN" altLang="en-US" sz="1620"/>
          </a:p>
        </p:txBody>
      </p:sp>
      <p:sp>
        <p:nvSpPr>
          <p:cNvPr id="23568" name="Text Box 15"/>
          <p:cNvSpPr txBox="1">
            <a:spLocks noChangeArrowheads="1"/>
          </p:cNvSpPr>
          <p:nvPr/>
        </p:nvSpPr>
        <p:spPr bwMode="auto">
          <a:xfrm>
            <a:off x="4022865" y="1166833"/>
            <a:ext cx="2018741" cy="478155"/>
          </a:xfrm>
          <a:prstGeom prst="rect">
            <a:avLst/>
          </a:prstGeom>
          <a:noFill/>
          <a:ln w="9525">
            <a:noFill/>
            <a:miter lim="800000"/>
          </a:ln>
        </p:spPr>
        <p:txBody>
          <a:bodyPr>
            <a:spAutoFit/>
          </a:bodyPr>
          <a:lstStyle/>
          <a:p>
            <a:pPr algn="ctr" eaLnBrk="0" hangingPunct="0">
              <a:spcBef>
                <a:spcPct val="50000"/>
              </a:spcBef>
              <a:spcAft>
                <a:spcPts val="0"/>
              </a:spcAft>
            </a:pPr>
            <a:r>
              <a:rPr lang="en-US" altLang="zh-CN" sz="1260" b="1" dirty="0">
                <a:solidFill>
                  <a:srgbClr val="FF6600"/>
                </a:solidFill>
                <a:latin typeface="Verdana" panose="020B0604030504040204" pitchFamily="34" charset="0"/>
              </a:rPr>
              <a:t>Network Import/Export</a:t>
            </a:r>
            <a:endParaRPr lang="en-US" altLang="zh-CN" sz="1260" b="1" dirty="0">
              <a:solidFill>
                <a:srgbClr val="FF6600"/>
              </a:solidFill>
              <a:latin typeface="Verdana" panose="020B0604030504040204" pitchFamily="34" charset="0"/>
            </a:endParaRPr>
          </a:p>
        </p:txBody>
      </p:sp>
      <p:sp>
        <p:nvSpPr>
          <p:cNvPr id="1625097" name="AutoShape 9"/>
          <p:cNvSpPr>
            <a:spLocks noChangeArrowheads="1"/>
          </p:cNvSpPr>
          <p:nvPr/>
        </p:nvSpPr>
        <p:spPr bwMode="auto">
          <a:xfrm rot="18398047">
            <a:off x="2081141" y="2544650"/>
            <a:ext cx="925117" cy="228072"/>
          </a:xfrm>
          <a:prstGeom prst="leftRightArrow">
            <a:avLst>
              <a:gd name="adj1" fmla="val 50000"/>
              <a:gd name="adj2" fmla="val 123333"/>
            </a:avLst>
          </a:prstGeom>
          <a:solidFill>
            <a:schemeClr val="bg2"/>
          </a:solidFill>
          <a:ln w="9525">
            <a:solidFill>
              <a:schemeClr val="tx1"/>
            </a:solidFill>
            <a:miter lim="800000"/>
          </a:ln>
          <a:effectLst/>
        </p:spPr>
        <p:txBody>
          <a:bodyPr vert="eaVert" wrap="none" anchor="ctr"/>
          <a:lstStyle/>
          <a:p>
            <a:pPr algn="ctr" eaLnBrk="0" hangingPunct="0">
              <a:defRPr/>
            </a:pPr>
            <a:endParaRPr lang="zh-CN" altLang="en-US" sz="1620">
              <a:solidFill>
                <a:schemeClr val="hlink"/>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23567" name="Text Box 14"/>
          <p:cNvSpPr txBox="1">
            <a:spLocks noChangeArrowheads="1"/>
          </p:cNvSpPr>
          <p:nvPr/>
        </p:nvSpPr>
        <p:spPr bwMode="auto">
          <a:xfrm rot="17376232">
            <a:off x="527970" y="2635984"/>
            <a:ext cx="1576808" cy="674031"/>
          </a:xfrm>
          <a:prstGeom prst="rect">
            <a:avLst/>
          </a:prstGeom>
          <a:noFill/>
          <a:ln w="9525">
            <a:noFill/>
            <a:miter lim="800000"/>
          </a:ln>
        </p:spPr>
        <p:txBody>
          <a:bodyPr wrap="square">
            <a:spAutoFit/>
          </a:bodyPr>
          <a:lstStyle/>
          <a:p>
            <a:pPr eaLnBrk="0" hangingPunct="0">
              <a:spcBef>
                <a:spcPct val="50000"/>
              </a:spcBef>
            </a:pPr>
            <a:r>
              <a:rPr lang="en-US" altLang="zh-CN" sz="1260" b="1" dirty="0">
                <a:solidFill>
                  <a:srgbClr val="FF6600"/>
                </a:solidFill>
                <a:latin typeface="Verdana" panose="020B0604030504040204" pitchFamily="34" charset="0"/>
              </a:rPr>
              <a:t>File Import/Export</a:t>
            </a:r>
            <a:endParaRPr lang="en-US" altLang="zh-CN" sz="1260" b="1" dirty="0">
              <a:solidFill>
                <a:srgbClr val="FF6600"/>
              </a:solidFill>
              <a:latin typeface="Verdana" panose="020B0604030504040204" pitchFamily="34" charset="0"/>
            </a:endParaRPr>
          </a:p>
        </p:txBody>
      </p:sp>
      <p:grpSp>
        <p:nvGrpSpPr>
          <p:cNvPr id="3" name="组合 2"/>
          <p:cNvGrpSpPr/>
          <p:nvPr/>
        </p:nvGrpSpPr>
        <p:grpSpPr>
          <a:xfrm>
            <a:off x="2571754" y="3425451"/>
            <a:ext cx="1679767" cy="538371"/>
            <a:chOff x="2571754" y="3425451"/>
            <a:chExt cx="1679767" cy="538371"/>
          </a:xfrm>
        </p:grpSpPr>
        <p:sp>
          <p:nvSpPr>
            <p:cNvPr id="23563" name="AutoShape 10"/>
            <p:cNvSpPr>
              <a:spLocks noChangeArrowheads="1"/>
            </p:cNvSpPr>
            <p:nvPr/>
          </p:nvSpPr>
          <p:spPr bwMode="auto">
            <a:xfrm rot="21547690" flipV="1">
              <a:off x="2571754" y="3425451"/>
              <a:ext cx="1679767" cy="140494"/>
            </a:xfrm>
            <a:prstGeom prst="leftRightArrow">
              <a:avLst>
                <a:gd name="adj1" fmla="val 50000"/>
                <a:gd name="adj2" fmla="val 157288"/>
              </a:avLst>
            </a:prstGeom>
            <a:solidFill>
              <a:schemeClr val="bg2"/>
            </a:solidFill>
            <a:ln w="9525">
              <a:solidFill>
                <a:schemeClr val="tx1"/>
              </a:solidFill>
              <a:miter lim="800000"/>
            </a:ln>
          </p:spPr>
          <p:txBody>
            <a:bodyPr wrap="none" anchor="ctr"/>
            <a:lstStyle/>
            <a:p>
              <a:endParaRPr lang="zh-CN" altLang="en-US" sz="1620"/>
            </a:p>
          </p:txBody>
        </p:sp>
        <p:sp>
          <p:nvSpPr>
            <p:cNvPr id="23569" name="Text Box 16"/>
            <p:cNvSpPr txBox="1">
              <a:spLocks noChangeArrowheads="1"/>
            </p:cNvSpPr>
            <p:nvPr/>
          </p:nvSpPr>
          <p:spPr bwMode="auto">
            <a:xfrm>
              <a:off x="2824262" y="3483691"/>
              <a:ext cx="1348246" cy="480131"/>
            </a:xfrm>
            <a:prstGeom prst="rect">
              <a:avLst/>
            </a:prstGeom>
            <a:noFill/>
            <a:ln w="9525">
              <a:noFill/>
              <a:miter lim="800000"/>
            </a:ln>
          </p:spPr>
          <p:txBody>
            <a:bodyPr wrap="square">
              <a:spAutoFit/>
            </a:bodyPr>
            <a:lstStyle/>
            <a:p>
              <a:pPr algn="ctr" eaLnBrk="0" hangingPunct="0">
                <a:spcBef>
                  <a:spcPct val="50000"/>
                </a:spcBef>
              </a:pPr>
              <a:r>
                <a:rPr lang="en-US" altLang="zh-CN" sz="1260" b="1" dirty="0">
                  <a:solidFill>
                    <a:srgbClr val="FF6600"/>
                  </a:solidFill>
                  <a:latin typeface="Verdana" panose="020B0604030504040204" pitchFamily="34" charset="0"/>
                </a:rPr>
                <a:t>File Load/Save</a:t>
              </a:r>
              <a:endParaRPr lang="en-US" altLang="zh-CN" sz="1260" b="1" dirty="0">
                <a:solidFill>
                  <a:srgbClr val="FF6600"/>
                </a:solidFill>
                <a:latin typeface="Verdana" panose="020B0604030504040204" pitchFamily="34" charset="0"/>
              </a:endParaRPr>
            </a:p>
          </p:txBody>
        </p:sp>
      </p:grpSp>
      <p:sp>
        <p:nvSpPr>
          <p:cNvPr id="23570" name="Text Box 17"/>
          <p:cNvSpPr txBox="1">
            <a:spLocks noChangeArrowheads="1"/>
          </p:cNvSpPr>
          <p:nvPr/>
        </p:nvSpPr>
        <p:spPr bwMode="auto">
          <a:xfrm rot="3254121">
            <a:off x="4063566" y="2431701"/>
            <a:ext cx="1173561" cy="480131"/>
          </a:xfrm>
          <a:prstGeom prst="rect">
            <a:avLst/>
          </a:prstGeom>
          <a:noFill/>
          <a:ln w="9525">
            <a:noFill/>
            <a:miter lim="800000"/>
          </a:ln>
        </p:spPr>
        <p:txBody>
          <a:bodyPr wrap="square">
            <a:spAutoFit/>
          </a:bodyPr>
          <a:lstStyle/>
          <a:p>
            <a:pPr eaLnBrk="0" hangingPunct="0">
              <a:spcBef>
                <a:spcPct val="50000"/>
              </a:spcBef>
            </a:pPr>
            <a:r>
              <a:rPr lang="en-US" altLang="zh-CN" sz="1260" b="1" dirty="0">
                <a:solidFill>
                  <a:srgbClr val="FF6600"/>
                </a:solidFill>
                <a:latin typeface="Verdana" panose="020B0604030504040204" pitchFamily="34" charset="0"/>
              </a:rPr>
              <a:t>Cut, Copy, Paste</a:t>
            </a:r>
            <a:endParaRPr lang="en-US" altLang="zh-CN" sz="1260" b="1" dirty="0">
              <a:solidFill>
                <a:srgbClr val="FF6600"/>
              </a:solidFill>
              <a:latin typeface="Verdana" panose="020B0604030504040204" pitchFamily="34" charset="0"/>
            </a:endParaRPr>
          </a:p>
        </p:txBody>
      </p:sp>
      <p:sp>
        <p:nvSpPr>
          <p:cNvPr id="23571" name="Text Box 18"/>
          <p:cNvSpPr txBox="1">
            <a:spLocks noChangeArrowheads="1"/>
          </p:cNvSpPr>
          <p:nvPr/>
        </p:nvSpPr>
        <p:spPr bwMode="auto">
          <a:xfrm>
            <a:off x="6840253" y="2576390"/>
            <a:ext cx="1052439" cy="284480"/>
          </a:xfrm>
          <a:prstGeom prst="rect">
            <a:avLst/>
          </a:prstGeom>
          <a:noFill/>
          <a:ln w="9525">
            <a:noFill/>
            <a:miter lim="800000"/>
          </a:ln>
        </p:spPr>
        <p:txBody>
          <a:bodyPr>
            <a:spAutoFit/>
          </a:bodyPr>
          <a:lstStyle/>
          <a:p>
            <a:pPr eaLnBrk="0" hangingPunct="0">
              <a:spcBef>
                <a:spcPct val="50000"/>
              </a:spcBef>
              <a:spcAft>
                <a:spcPts val="0"/>
              </a:spcAft>
            </a:pPr>
            <a:r>
              <a:rPr lang="en-US" altLang="zh-CN" sz="1260" b="1" dirty="0">
                <a:solidFill>
                  <a:srgbClr val="FF6600"/>
                </a:solidFill>
                <a:latin typeface="Verdana" panose="020B0604030504040204" pitchFamily="34" charset="0"/>
              </a:rPr>
              <a:t>Backup</a:t>
            </a:r>
            <a:endParaRPr lang="en-US" altLang="zh-CN" sz="1260" b="1" dirty="0">
              <a:solidFill>
                <a:srgbClr val="FF6600"/>
              </a:solidFill>
              <a:latin typeface="Verdana" panose="020B0604030504040204" pitchFamily="34" charset="0"/>
            </a:endParaRPr>
          </a:p>
        </p:txBody>
      </p:sp>
      <p:sp>
        <p:nvSpPr>
          <p:cNvPr id="23572" name="cddrive"/>
          <p:cNvSpPr>
            <a:spLocks noEditPoints="1" noChangeArrowheads="1"/>
          </p:cNvSpPr>
          <p:nvPr/>
        </p:nvSpPr>
        <p:spPr bwMode="auto">
          <a:xfrm>
            <a:off x="6775445" y="3192058"/>
            <a:ext cx="1671061" cy="552450"/>
          </a:xfrm>
          <a:custGeom>
            <a:avLst/>
            <a:gdLst>
              <a:gd name="T0" fmla="*/ 26 w 21600"/>
              <a:gd name="T1" fmla="*/ 0 h 21600"/>
              <a:gd name="T2" fmla="*/ 53 w 21600"/>
              <a:gd name="T3" fmla="*/ 5 h 21600"/>
              <a:gd name="T4" fmla="*/ 26 w 21600"/>
              <a:gd name="T5" fmla="*/ 10 h 21600"/>
              <a:gd name="T6" fmla="*/ 0 w 21600"/>
              <a:gd name="T7" fmla="*/ 5 h 21600"/>
              <a:gd name="T8" fmla="*/ 0 60000 65536"/>
              <a:gd name="T9" fmla="*/ 0 60000 65536"/>
              <a:gd name="T10" fmla="*/ 0 60000 65536"/>
              <a:gd name="T11" fmla="*/ 0 60000 65536"/>
              <a:gd name="T12" fmla="*/ 688 w 21600"/>
              <a:gd name="T13" fmla="*/ 23043 h 21600"/>
              <a:gd name="T14" fmla="*/ 21013 w 21600"/>
              <a:gd name="T15" fmla="*/ 30491 h 21600"/>
            </a:gdLst>
            <a:ahLst/>
            <a:cxnLst>
              <a:cxn ang="T8">
                <a:pos x="T0" y="T1"/>
              </a:cxn>
              <a:cxn ang="T9">
                <a:pos x="T2" y="T3"/>
              </a:cxn>
              <a:cxn ang="T10">
                <a:pos x="T4" y="T5"/>
              </a:cxn>
              <a:cxn ang="T11">
                <a:pos x="T6" y="T7"/>
              </a:cxn>
            </a:cxnLst>
            <a:rect l="T12" t="T13" r="T14" b="T15"/>
            <a:pathLst>
              <a:path w="21600" h="21600" extrusionOk="0">
                <a:moveTo>
                  <a:pt x="2563" y="12259"/>
                </a:moveTo>
                <a:lnTo>
                  <a:pt x="2563" y="12843"/>
                </a:lnTo>
                <a:lnTo>
                  <a:pt x="2746" y="13427"/>
                </a:lnTo>
                <a:lnTo>
                  <a:pt x="2929" y="14303"/>
                </a:lnTo>
                <a:lnTo>
                  <a:pt x="3112" y="14886"/>
                </a:lnTo>
                <a:lnTo>
                  <a:pt x="3478" y="15470"/>
                </a:lnTo>
                <a:lnTo>
                  <a:pt x="3844" y="16054"/>
                </a:lnTo>
                <a:lnTo>
                  <a:pt x="4393" y="16638"/>
                </a:lnTo>
                <a:lnTo>
                  <a:pt x="4942" y="17222"/>
                </a:lnTo>
                <a:lnTo>
                  <a:pt x="5492" y="17514"/>
                </a:lnTo>
                <a:lnTo>
                  <a:pt x="6224" y="18097"/>
                </a:lnTo>
                <a:lnTo>
                  <a:pt x="6773" y="18389"/>
                </a:lnTo>
                <a:lnTo>
                  <a:pt x="7505" y="18681"/>
                </a:lnTo>
                <a:lnTo>
                  <a:pt x="8237" y="18973"/>
                </a:lnTo>
                <a:lnTo>
                  <a:pt x="9153" y="18973"/>
                </a:lnTo>
                <a:lnTo>
                  <a:pt x="9885" y="19265"/>
                </a:lnTo>
                <a:lnTo>
                  <a:pt x="10800" y="19265"/>
                </a:lnTo>
                <a:lnTo>
                  <a:pt x="11532" y="19265"/>
                </a:lnTo>
                <a:lnTo>
                  <a:pt x="12447" y="18973"/>
                </a:lnTo>
                <a:lnTo>
                  <a:pt x="13180" y="18973"/>
                </a:lnTo>
                <a:lnTo>
                  <a:pt x="13912" y="18681"/>
                </a:lnTo>
                <a:lnTo>
                  <a:pt x="14644" y="18389"/>
                </a:lnTo>
                <a:lnTo>
                  <a:pt x="15376" y="18097"/>
                </a:lnTo>
                <a:lnTo>
                  <a:pt x="16108" y="17514"/>
                </a:lnTo>
                <a:lnTo>
                  <a:pt x="16658" y="17222"/>
                </a:lnTo>
                <a:lnTo>
                  <a:pt x="17207" y="16638"/>
                </a:lnTo>
                <a:lnTo>
                  <a:pt x="17573" y="16054"/>
                </a:lnTo>
                <a:lnTo>
                  <a:pt x="18122" y="15470"/>
                </a:lnTo>
                <a:lnTo>
                  <a:pt x="18305" y="14886"/>
                </a:lnTo>
                <a:lnTo>
                  <a:pt x="18671" y="14303"/>
                </a:lnTo>
                <a:lnTo>
                  <a:pt x="18854" y="13427"/>
                </a:lnTo>
                <a:lnTo>
                  <a:pt x="19037" y="12843"/>
                </a:lnTo>
                <a:lnTo>
                  <a:pt x="19037" y="12259"/>
                </a:lnTo>
                <a:lnTo>
                  <a:pt x="2563" y="12259"/>
                </a:lnTo>
                <a:close/>
              </a:path>
              <a:path w="21600" h="21600" extrusionOk="0">
                <a:moveTo>
                  <a:pt x="2563" y="12259"/>
                </a:moveTo>
                <a:lnTo>
                  <a:pt x="9153" y="12259"/>
                </a:lnTo>
                <a:lnTo>
                  <a:pt x="9153" y="12551"/>
                </a:lnTo>
                <a:lnTo>
                  <a:pt x="9336" y="12843"/>
                </a:lnTo>
                <a:lnTo>
                  <a:pt x="9519" y="13135"/>
                </a:lnTo>
                <a:lnTo>
                  <a:pt x="9702" y="13135"/>
                </a:lnTo>
                <a:lnTo>
                  <a:pt x="9885" y="13427"/>
                </a:lnTo>
                <a:lnTo>
                  <a:pt x="10068" y="13719"/>
                </a:lnTo>
                <a:lnTo>
                  <a:pt x="10434" y="13719"/>
                </a:lnTo>
                <a:lnTo>
                  <a:pt x="10800" y="13719"/>
                </a:lnTo>
                <a:lnTo>
                  <a:pt x="10983" y="13719"/>
                </a:lnTo>
                <a:lnTo>
                  <a:pt x="11349" y="13719"/>
                </a:lnTo>
                <a:lnTo>
                  <a:pt x="11715" y="13427"/>
                </a:lnTo>
                <a:lnTo>
                  <a:pt x="11898" y="13135"/>
                </a:lnTo>
                <a:lnTo>
                  <a:pt x="12081" y="13135"/>
                </a:lnTo>
                <a:lnTo>
                  <a:pt x="12264" y="12843"/>
                </a:lnTo>
                <a:lnTo>
                  <a:pt x="12264" y="12551"/>
                </a:lnTo>
                <a:lnTo>
                  <a:pt x="12264" y="12259"/>
                </a:lnTo>
                <a:lnTo>
                  <a:pt x="9153" y="12259"/>
                </a:lnTo>
                <a:close/>
              </a:path>
              <a:path w="21600" h="21600" extrusionOk="0">
                <a:moveTo>
                  <a:pt x="21600" y="7589"/>
                </a:moveTo>
                <a:lnTo>
                  <a:pt x="17756" y="0"/>
                </a:lnTo>
                <a:lnTo>
                  <a:pt x="10800" y="0"/>
                </a:lnTo>
                <a:lnTo>
                  <a:pt x="3844" y="0"/>
                </a:lnTo>
                <a:lnTo>
                  <a:pt x="0" y="7589"/>
                </a:lnTo>
                <a:lnTo>
                  <a:pt x="0" y="10800"/>
                </a:lnTo>
                <a:lnTo>
                  <a:pt x="0" y="18097"/>
                </a:lnTo>
                <a:lnTo>
                  <a:pt x="1464" y="18097"/>
                </a:lnTo>
                <a:lnTo>
                  <a:pt x="1464" y="21600"/>
                </a:lnTo>
                <a:lnTo>
                  <a:pt x="10800" y="21600"/>
                </a:lnTo>
                <a:lnTo>
                  <a:pt x="19953" y="21600"/>
                </a:lnTo>
                <a:lnTo>
                  <a:pt x="19953" y="18097"/>
                </a:lnTo>
                <a:lnTo>
                  <a:pt x="21600" y="18097"/>
                </a:lnTo>
                <a:lnTo>
                  <a:pt x="21600" y="11092"/>
                </a:lnTo>
                <a:lnTo>
                  <a:pt x="21600" y="7589"/>
                </a:lnTo>
              </a:path>
              <a:path w="21600" h="21600" extrusionOk="0">
                <a:moveTo>
                  <a:pt x="1647" y="18097"/>
                </a:moveTo>
                <a:lnTo>
                  <a:pt x="6407" y="18097"/>
                </a:lnTo>
                <a:moveTo>
                  <a:pt x="19953" y="18097"/>
                </a:moveTo>
                <a:lnTo>
                  <a:pt x="15010" y="18097"/>
                </a:lnTo>
                <a:moveTo>
                  <a:pt x="0" y="7589"/>
                </a:moveTo>
                <a:lnTo>
                  <a:pt x="21417" y="7589"/>
                </a:lnTo>
                <a:lnTo>
                  <a:pt x="21600" y="7589"/>
                </a:lnTo>
              </a:path>
            </a:pathLst>
          </a:custGeom>
          <a:solidFill>
            <a:srgbClr val="FFFFCC"/>
          </a:solidFill>
          <a:ln w="9525">
            <a:solidFill>
              <a:srgbClr val="000000"/>
            </a:solidFill>
            <a:miter lim="800000"/>
          </a:ln>
        </p:spPr>
        <p:txBody>
          <a:bodyPr/>
          <a:lstStyle/>
          <a:p>
            <a:endParaRPr lang="zh-CN" altLang="en-US" sz="1620"/>
          </a:p>
        </p:txBody>
      </p:sp>
      <p:sp>
        <p:nvSpPr>
          <p:cNvPr id="25602"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
        <p:nvSpPr>
          <p:cNvPr id="25604"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
        <p:nvSpPr>
          <p:cNvPr id="25606"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 calcmode="lin" valueType="num">
                                      <p:cBhvr additive="base">
                                        <p:cTn id="7" dur="500"/>
                                        <p:tgtEl>
                                          <p:spTgt spid="23558"/>
                                        </p:tgtEl>
                                        <p:attrNameLst>
                                          <p:attrName>ppt_x</p:attrName>
                                        </p:attrNameLst>
                                      </p:cBhvr>
                                      <p:tavLst>
                                        <p:tav tm="0">
                                          <p:val>
                                            <p:strVal val="#ppt_x+#ppt_w*1.125000"/>
                                          </p:val>
                                        </p:tav>
                                        <p:tav tm="100000">
                                          <p:val>
                                            <p:strVal val="#ppt_x"/>
                                          </p:val>
                                        </p:tav>
                                      </p:tavLst>
                                    </p:anim>
                                    <p:animEffect transition="in" filter="wipe(left)">
                                      <p:cBhvr>
                                        <p:cTn id="8" dur="500"/>
                                        <p:tgtEl>
                                          <p:spTgt spid="2355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23561"/>
                                        </p:tgtEl>
                                        <p:attrNameLst>
                                          <p:attrName>style.visibility</p:attrName>
                                        </p:attrNameLst>
                                      </p:cBhvr>
                                      <p:to>
                                        <p:strVal val="visible"/>
                                      </p:to>
                                    </p:set>
                                    <p:anim calcmode="lin" valueType="num">
                                      <p:cBhvr additive="base">
                                        <p:cTn id="11" dur="500"/>
                                        <p:tgtEl>
                                          <p:spTgt spid="23561"/>
                                        </p:tgtEl>
                                        <p:attrNameLst>
                                          <p:attrName>ppt_x</p:attrName>
                                        </p:attrNameLst>
                                      </p:cBhvr>
                                      <p:tavLst>
                                        <p:tav tm="0">
                                          <p:val>
                                            <p:strVal val="#ppt_x+#ppt_w*1.125000"/>
                                          </p:val>
                                        </p:tav>
                                        <p:tav tm="100000">
                                          <p:val>
                                            <p:strVal val="#ppt_x"/>
                                          </p:val>
                                        </p:tav>
                                      </p:tavLst>
                                    </p:anim>
                                    <p:animEffect transition="in" filter="wipe(left)">
                                      <p:cBhvr>
                                        <p:cTn id="12" dur="500"/>
                                        <p:tgtEl>
                                          <p:spTgt spid="23561"/>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23568"/>
                                        </p:tgtEl>
                                        <p:attrNameLst>
                                          <p:attrName>style.visibility</p:attrName>
                                        </p:attrNameLst>
                                      </p:cBhvr>
                                      <p:to>
                                        <p:strVal val="visible"/>
                                      </p:to>
                                    </p:set>
                                    <p:anim calcmode="lin" valueType="num">
                                      <p:cBhvr additive="base">
                                        <p:cTn id="15" dur="500"/>
                                        <p:tgtEl>
                                          <p:spTgt spid="23568"/>
                                        </p:tgtEl>
                                        <p:attrNameLst>
                                          <p:attrName>ppt_x</p:attrName>
                                        </p:attrNameLst>
                                      </p:cBhvr>
                                      <p:tavLst>
                                        <p:tav tm="0">
                                          <p:val>
                                            <p:strVal val="#ppt_x+#ppt_w*1.125000"/>
                                          </p:val>
                                        </p:tav>
                                        <p:tav tm="100000">
                                          <p:val>
                                            <p:strVal val="#ppt_x"/>
                                          </p:val>
                                        </p:tav>
                                      </p:tavLst>
                                    </p:anim>
                                    <p:animEffect transition="in" filter="wipe(left)">
                                      <p:cBhvr>
                                        <p:cTn id="16" dur="500"/>
                                        <p:tgtEl>
                                          <p:spTgt spid="2356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5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5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5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3559"/>
                                        </p:tgtEl>
                                        <p:attrNameLst>
                                          <p:attrName>style.visibility</p:attrName>
                                        </p:attrNameLst>
                                      </p:cBhvr>
                                      <p:to>
                                        <p:strVal val="visible"/>
                                      </p:to>
                                    </p:set>
                                    <p:anim calcmode="lin" valueType="num">
                                      <p:cBhvr additive="base">
                                        <p:cTn id="31" dur="500"/>
                                        <p:tgtEl>
                                          <p:spTgt spid="23559"/>
                                        </p:tgtEl>
                                        <p:attrNameLst>
                                          <p:attrName>ppt_y</p:attrName>
                                        </p:attrNameLst>
                                      </p:cBhvr>
                                      <p:tavLst>
                                        <p:tav tm="0">
                                          <p:val>
                                            <p:strVal val="#ppt_y+#ppt_h*1.125000"/>
                                          </p:val>
                                        </p:tav>
                                        <p:tav tm="100000">
                                          <p:val>
                                            <p:strVal val="#ppt_y"/>
                                          </p:val>
                                        </p:tav>
                                      </p:tavLst>
                                    </p:anim>
                                    <p:animEffect transition="in" filter="wipe(up)">
                                      <p:cBhvr>
                                        <p:cTn id="32" dur="500"/>
                                        <p:tgtEl>
                                          <p:spTgt spid="2355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3570"/>
                                        </p:tgtEl>
                                        <p:attrNameLst>
                                          <p:attrName>style.visibility</p:attrName>
                                        </p:attrNameLst>
                                      </p:cBhvr>
                                      <p:to>
                                        <p:strVal val="visible"/>
                                      </p:to>
                                    </p:set>
                                    <p:anim calcmode="lin" valueType="num">
                                      <p:cBhvr additive="base">
                                        <p:cTn id="35" dur="500"/>
                                        <p:tgtEl>
                                          <p:spTgt spid="23570"/>
                                        </p:tgtEl>
                                        <p:attrNameLst>
                                          <p:attrName>ppt_y</p:attrName>
                                        </p:attrNameLst>
                                      </p:cBhvr>
                                      <p:tavLst>
                                        <p:tav tm="0">
                                          <p:val>
                                            <p:strVal val="#ppt_y+#ppt_h*1.125000"/>
                                          </p:val>
                                        </p:tav>
                                        <p:tav tm="100000">
                                          <p:val>
                                            <p:strVal val="#ppt_y"/>
                                          </p:val>
                                        </p:tav>
                                      </p:tavLst>
                                    </p:anim>
                                    <p:animEffect transition="in" filter="wipe(up)">
                                      <p:cBhvr>
                                        <p:cTn id="36" dur="500"/>
                                        <p:tgtEl>
                                          <p:spTgt spid="23570"/>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3564"/>
                                        </p:tgtEl>
                                        <p:attrNameLst>
                                          <p:attrName>style.visibility</p:attrName>
                                        </p:attrNameLst>
                                      </p:cBhvr>
                                      <p:to>
                                        <p:strVal val="visible"/>
                                      </p:to>
                                    </p:set>
                                    <p:anim calcmode="lin" valueType="num">
                                      <p:cBhvr additive="base">
                                        <p:cTn id="39" dur="500"/>
                                        <p:tgtEl>
                                          <p:spTgt spid="23564"/>
                                        </p:tgtEl>
                                        <p:attrNameLst>
                                          <p:attrName>ppt_y</p:attrName>
                                        </p:attrNameLst>
                                      </p:cBhvr>
                                      <p:tavLst>
                                        <p:tav tm="0">
                                          <p:val>
                                            <p:strVal val="#ppt_y+#ppt_h*1.125000"/>
                                          </p:val>
                                        </p:tav>
                                        <p:tav tm="100000">
                                          <p:val>
                                            <p:strVal val="#ppt_y"/>
                                          </p:val>
                                        </p:tav>
                                      </p:tavLst>
                                    </p:anim>
                                    <p:animEffect transition="in" filter="wipe(up)">
                                      <p:cBhvr>
                                        <p:cTn id="40" dur="500"/>
                                        <p:tgtEl>
                                          <p:spTgt spid="2356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outVertical)">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bldLvl="0" animBg="1"/>
      <p:bldP spid="23559" grpId="0" bldLvl="0" animBg="1"/>
      <p:bldP spid="23561" grpId="0" animBg="1"/>
      <p:bldP spid="23564" grpId="0" bldLvl="0" animBg="1"/>
      <p:bldP spid="23565" grpId="0" animBg="1"/>
      <p:bldP spid="23566" grpId="0" animBg="1"/>
      <p:bldP spid="23568" grpId="0"/>
      <p:bldP spid="23570" grpId="0"/>
      <p:bldP spid="23571" grpId="0"/>
      <p:bldP spid="2357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9254" y="300036"/>
            <a:ext cx="6215062" cy="421482"/>
          </a:xfrm>
        </p:spPr>
        <p:txBody>
          <a:bodyPr/>
          <a:lstStyle/>
          <a:p>
            <a:pPr>
              <a:spcAft>
                <a:spcPts val="0"/>
              </a:spcAft>
            </a:pPr>
            <a:r>
              <a:rPr lang="zh-CN" altLang="en-US" sz="2900" dirty="0"/>
              <a:t>数据兼容性更复杂的案例</a:t>
            </a:r>
            <a:endParaRPr lang="zh-CN" altLang="en-US" sz="2900" dirty="0"/>
          </a:p>
        </p:txBody>
      </p:sp>
      <p:pic>
        <p:nvPicPr>
          <p:cNvPr id="5" name="图片 4"/>
          <p:cNvPicPr>
            <a:picLocks noChangeAspect="1"/>
          </p:cNvPicPr>
          <p:nvPr/>
        </p:nvPicPr>
        <p:blipFill>
          <a:blip r:embed="rId1"/>
          <a:stretch>
            <a:fillRect/>
          </a:stretch>
        </p:blipFill>
        <p:spPr>
          <a:xfrm>
            <a:off x="670520" y="2870343"/>
            <a:ext cx="2430270" cy="1620180"/>
          </a:xfrm>
          <a:prstGeom prst="rect">
            <a:avLst/>
          </a:prstGeom>
        </p:spPr>
      </p:pic>
      <p:sp>
        <p:nvSpPr>
          <p:cNvPr id="12" name="右箭头 11"/>
          <p:cNvSpPr/>
          <p:nvPr/>
        </p:nvSpPr>
        <p:spPr>
          <a:xfrm rot="5400000">
            <a:off x="1253785" y="2222271"/>
            <a:ext cx="777686"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
        <p:nvSpPr>
          <p:cNvPr id="13" name="右箭头 12"/>
          <p:cNvSpPr/>
          <p:nvPr/>
        </p:nvSpPr>
        <p:spPr>
          <a:xfrm rot="19805465">
            <a:off x="2327691" y="2485643"/>
            <a:ext cx="900312"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
        <p:nvSpPr>
          <p:cNvPr id="14" name="右箭头 13"/>
          <p:cNvSpPr/>
          <p:nvPr/>
        </p:nvSpPr>
        <p:spPr>
          <a:xfrm>
            <a:off x="4753374" y="2351885"/>
            <a:ext cx="728618"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nvGrpSpPr>
          <p:cNvPr id="15" name="组 12"/>
          <p:cNvGrpSpPr/>
          <p:nvPr/>
        </p:nvGrpSpPr>
        <p:grpSpPr>
          <a:xfrm>
            <a:off x="7345661" y="861320"/>
            <a:ext cx="1231337" cy="3694010"/>
            <a:chOff x="7380312" y="1201316"/>
            <a:chExt cx="1368152" cy="4104456"/>
          </a:xfrm>
        </p:grpSpPr>
        <p:sp>
          <p:nvSpPr>
            <p:cNvPr id="16" name="圆角矩形 15"/>
            <p:cNvSpPr/>
            <p:nvPr/>
          </p:nvSpPr>
          <p:spPr>
            <a:xfrm>
              <a:off x="7380312" y="1201316"/>
              <a:ext cx="1368152" cy="4104456"/>
            </a:xfrm>
            <a:prstGeom prst="roundRect">
              <a:avLst/>
            </a:prstGeom>
            <a:solidFill>
              <a:srgbClr val="CCFFCC"/>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latin typeface="微软雅黑" panose="020B0503020204020204" pitchFamily="34" charset="-122"/>
                <a:ea typeface="微软雅黑" panose="020B0503020204020204" pitchFamily="34" charset="-122"/>
              </a:endParaRPr>
            </a:p>
          </p:txBody>
        </p:sp>
        <p:pic>
          <p:nvPicPr>
            <p:cNvPr id="17" name="Picture 3" descr="http://macosfile.it168.com/month_0806/20080626_821aaf230d860ec160d2UFCRmGFH8UWe.jpg"/>
            <p:cNvPicPr>
              <a:picLocks noChangeAspect="1" noChangeArrowheads="1"/>
            </p:cNvPicPr>
            <p:nvPr/>
          </p:nvPicPr>
          <p:blipFill>
            <a:blip r:embed="rId2" cstate="print"/>
            <a:srcRect/>
            <a:stretch>
              <a:fillRect/>
            </a:stretch>
          </p:blipFill>
          <p:spPr bwMode="auto">
            <a:xfrm>
              <a:off x="7596336" y="2713484"/>
              <a:ext cx="864096" cy="861696"/>
            </a:xfrm>
            <a:prstGeom prst="rect">
              <a:avLst/>
            </a:prstGeom>
            <a:noFill/>
          </p:spPr>
        </p:pic>
        <p:pic>
          <p:nvPicPr>
            <p:cNvPr id="18" name="Picture 7" descr="http://strongwillow.net/voyage/wp-content/uploads/2010/10/openoffice4pu.png"/>
            <p:cNvPicPr>
              <a:picLocks noChangeAspect="1" noChangeArrowheads="1"/>
            </p:cNvPicPr>
            <p:nvPr/>
          </p:nvPicPr>
          <p:blipFill>
            <a:blip r:embed="rId3" cstate="print"/>
            <a:srcRect/>
            <a:stretch>
              <a:fillRect/>
            </a:stretch>
          </p:blipFill>
          <p:spPr bwMode="auto">
            <a:xfrm>
              <a:off x="7524328" y="4585692"/>
              <a:ext cx="1145652" cy="648072"/>
            </a:xfrm>
            <a:prstGeom prst="rect">
              <a:avLst/>
            </a:prstGeom>
            <a:noFill/>
          </p:spPr>
        </p:pic>
        <p:pic>
          <p:nvPicPr>
            <p:cNvPr id="19" name="Picture 2" descr="http://macosfile.it168.com/month_0806/20080626_690e5e56ef15d394b7c1fIZAKxXxX3za.jpg"/>
            <p:cNvPicPr>
              <a:picLocks noChangeAspect="1" noChangeArrowheads="1"/>
            </p:cNvPicPr>
            <p:nvPr/>
          </p:nvPicPr>
          <p:blipFill>
            <a:blip r:embed="rId4" cstate="print"/>
            <a:srcRect/>
            <a:stretch>
              <a:fillRect/>
            </a:stretch>
          </p:blipFill>
          <p:spPr bwMode="auto">
            <a:xfrm>
              <a:off x="7596336" y="3649588"/>
              <a:ext cx="1008112" cy="908415"/>
            </a:xfrm>
            <a:prstGeom prst="rect">
              <a:avLst/>
            </a:prstGeom>
            <a:noFill/>
          </p:spPr>
        </p:pic>
        <p:pic>
          <p:nvPicPr>
            <p:cNvPr id="20" name="Picture 15" descr="http://new.51cto.com/files/uploadimg/20081126/1007468.jpg"/>
            <p:cNvPicPr>
              <a:picLocks noChangeAspect="1" noChangeArrowheads="1"/>
            </p:cNvPicPr>
            <p:nvPr/>
          </p:nvPicPr>
          <p:blipFill>
            <a:blip r:embed="rId5" cstate="print"/>
            <a:srcRect/>
            <a:stretch>
              <a:fillRect/>
            </a:stretch>
          </p:blipFill>
          <p:spPr bwMode="auto">
            <a:xfrm>
              <a:off x="7668344" y="1777380"/>
              <a:ext cx="791018" cy="864096"/>
            </a:xfrm>
            <a:prstGeom prst="rect">
              <a:avLst/>
            </a:prstGeom>
            <a:noFill/>
          </p:spPr>
        </p:pic>
        <p:sp>
          <p:nvSpPr>
            <p:cNvPr id="21" name="文本框 20"/>
            <p:cNvSpPr txBox="1"/>
            <p:nvPr/>
          </p:nvSpPr>
          <p:spPr>
            <a:xfrm>
              <a:off x="7524328" y="1201316"/>
              <a:ext cx="1080120" cy="595035"/>
            </a:xfrm>
            <a:prstGeom prst="rect">
              <a:avLst/>
            </a:prstGeom>
            <a:noFill/>
          </p:spPr>
          <p:txBody>
            <a:bodyPr wrap="square" rtlCol="0">
              <a:spAutoFit/>
            </a:bodyPr>
            <a:lstStyle/>
            <a:p>
              <a:pPr algn="ctr"/>
              <a:r>
                <a:rPr kumimoji="1" lang="zh-CN" altLang="en-US" sz="1440" dirty="0">
                  <a:solidFill>
                    <a:srgbClr val="FF6600"/>
                  </a:solidFill>
                  <a:latin typeface="微软雅黑" panose="020B0503020204020204" pitchFamily="34" charset="-122"/>
                  <a:ea typeface="微软雅黑" panose="020B0503020204020204" pitchFamily="34" charset="-122"/>
                </a:rPr>
                <a:t>导入下列格式文件</a:t>
              </a:r>
              <a:endParaRPr kumimoji="1" lang="zh-CN" altLang="en-US" sz="1440" dirty="0">
                <a:solidFill>
                  <a:srgbClr val="FF6600"/>
                </a:solidFill>
                <a:latin typeface="微软雅黑" panose="020B0503020204020204" pitchFamily="34" charset="-122"/>
                <a:ea typeface="微软雅黑" panose="020B0503020204020204" pitchFamily="34" charset="-122"/>
              </a:endParaRPr>
            </a:p>
          </p:txBody>
        </p:sp>
      </p:grpSp>
      <p:sp>
        <p:nvSpPr>
          <p:cNvPr id="22" name="右箭头 21"/>
          <p:cNvSpPr/>
          <p:nvPr/>
        </p:nvSpPr>
        <p:spPr>
          <a:xfrm>
            <a:off x="6697589" y="2416693"/>
            <a:ext cx="599004"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nvGrpSpPr>
          <p:cNvPr id="23" name="组 14"/>
          <p:cNvGrpSpPr/>
          <p:nvPr/>
        </p:nvGrpSpPr>
        <p:grpSpPr>
          <a:xfrm>
            <a:off x="5428329" y="861320"/>
            <a:ext cx="1364631" cy="3694010"/>
            <a:chOff x="5465968" y="1273324"/>
            <a:chExt cx="1516257" cy="4104456"/>
          </a:xfrm>
        </p:grpSpPr>
        <p:sp>
          <p:nvSpPr>
            <p:cNvPr id="24" name="圆角矩形 23"/>
            <p:cNvSpPr/>
            <p:nvPr/>
          </p:nvSpPr>
          <p:spPr>
            <a:xfrm>
              <a:off x="5508104" y="1273324"/>
              <a:ext cx="1368152" cy="4104456"/>
            </a:xfrm>
            <a:prstGeom prst="roundRect">
              <a:avLst/>
            </a:prstGeom>
            <a:solidFill>
              <a:schemeClr val="accent1">
                <a:lumMod val="9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6"/>
            <a:stretch>
              <a:fillRect/>
            </a:stretch>
          </p:blipFill>
          <p:spPr>
            <a:xfrm>
              <a:off x="5580112" y="2065412"/>
              <a:ext cx="792088" cy="797999"/>
            </a:xfrm>
            <a:prstGeom prst="rect">
              <a:avLst/>
            </a:prstGeom>
          </p:spPr>
        </p:pic>
        <p:sp>
          <p:nvSpPr>
            <p:cNvPr id="26" name="文本框 25"/>
            <p:cNvSpPr txBox="1"/>
            <p:nvPr/>
          </p:nvSpPr>
          <p:spPr>
            <a:xfrm>
              <a:off x="5465968" y="1335847"/>
              <a:ext cx="1516257" cy="595035"/>
            </a:xfrm>
            <a:prstGeom prst="rect">
              <a:avLst/>
            </a:prstGeom>
            <a:noFill/>
          </p:spPr>
          <p:txBody>
            <a:bodyPr wrap="square" rtlCol="0">
              <a:spAutoFit/>
            </a:bodyPr>
            <a:lstStyle/>
            <a:p>
              <a:pPr algn="ctr"/>
              <a:r>
                <a:rPr kumimoji="1" lang="zh-CN" altLang="en-US" sz="1440" dirty="0">
                  <a:solidFill>
                    <a:srgbClr val="FF6600"/>
                  </a:solidFill>
                  <a:latin typeface="微软雅黑" panose="020B0503020204020204" pitchFamily="34" charset="-122"/>
                  <a:ea typeface="微软雅黑" panose="020B0503020204020204" pitchFamily="34" charset="-122"/>
                </a:rPr>
                <a:t>读取</a:t>
              </a:r>
              <a:r>
                <a:rPr kumimoji="1" lang="en-US" altLang="zh-CN" sz="1440" dirty="0">
                  <a:solidFill>
                    <a:srgbClr val="FF6600"/>
                  </a:solidFill>
                  <a:latin typeface="微软雅黑" panose="020B0503020204020204" pitchFamily="34" charset="-122"/>
                  <a:ea typeface="微软雅黑" panose="020B0503020204020204" pitchFamily="34" charset="-122"/>
                </a:rPr>
                <a:t>/</a:t>
              </a:r>
              <a:r>
                <a:rPr kumimoji="1" lang="zh-CN" altLang="en-US" sz="1440" dirty="0">
                  <a:solidFill>
                    <a:srgbClr val="FF6600"/>
                  </a:solidFill>
                  <a:latin typeface="微软雅黑" panose="020B0503020204020204" pitchFamily="34" charset="-122"/>
                  <a:ea typeface="微软雅黑" panose="020B0503020204020204" pitchFamily="34" charset="-122"/>
                </a:rPr>
                <a:t>导出</a:t>
              </a:r>
              <a:endParaRPr kumimoji="1" lang="en-US" altLang="zh-CN" sz="1440" dirty="0">
                <a:solidFill>
                  <a:srgbClr val="FF6600"/>
                </a:solidFill>
                <a:latin typeface="微软雅黑" panose="020B0503020204020204" pitchFamily="34" charset="-122"/>
                <a:ea typeface="微软雅黑" panose="020B0503020204020204" pitchFamily="34" charset="-122"/>
              </a:endParaRPr>
            </a:p>
            <a:p>
              <a:pPr algn="ctr"/>
              <a:r>
                <a:rPr kumimoji="1" lang="zh-CN" altLang="en-US" sz="1440" dirty="0">
                  <a:solidFill>
                    <a:srgbClr val="FF6600"/>
                  </a:solidFill>
                  <a:latin typeface="微软雅黑" panose="020B0503020204020204" pitchFamily="34" charset="-122"/>
                  <a:ea typeface="微软雅黑" panose="020B0503020204020204" pitchFamily="34" charset="-122"/>
                </a:rPr>
                <a:t>下列格式文件</a:t>
              </a:r>
              <a:endParaRPr kumimoji="1" lang="zh-CN" altLang="en-US" sz="1440" dirty="0">
                <a:solidFill>
                  <a:srgbClr val="FF6600"/>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7"/>
            <a:stretch>
              <a:fillRect/>
            </a:stretch>
          </p:blipFill>
          <p:spPr>
            <a:xfrm>
              <a:off x="5580112" y="3577580"/>
              <a:ext cx="968896" cy="968896"/>
            </a:xfrm>
            <a:prstGeom prst="rect">
              <a:avLst/>
            </a:prstGeom>
          </p:spPr>
        </p:pic>
        <p:pic>
          <p:nvPicPr>
            <p:cNvPr id="28" name="图片 27"/>
            <p:cNvPicPr>
              <a:picLocks noChangeAspect="1"/>
            </p:cNvPicPr>
            <p:nvPr/>
          </p:nvPicPr>
          <p:blipFill>
            <a:blip r:embed="rId8"/>
            <a:stretch>
              <a:fillRect/>
            </a:stretch>
          </p:blipFill>
          <p:spPr>
            <a:xfrm>
              <a:off x="5868144" y="4441676"/>
              <a:ext cx="864096" cy="864096"/>
            </a:xfrm>
            <a:prstGeom prst="rect">
              <a:avLst/>
            </a:prstGeom>
          </p:spPr>
        </p:pic>
        <p:pic>
          <p:nvPicPr>
            <p:cNvPr id="29" name="Picture 11" descr="http://d.lanrentuku.com/down/png/0905/Bluetooth_HTML/Regular_Document-Code-HTML.png"/>
            <p:cNvPicPr>
              <a:picLocks noChangeAspect="1" noChangeArrowheads="1"/>
            </p:cNvPicPr>
            <p:nvPr/>
          </p:nvPicPr>
          <p:blipFill>
            <a:blip r:embed="rId9" cstate="print"/>
            <a:srcRect/>
            <a:stretch>
              <a:fillRect/>
            </a:stretch>
          </p:blipFill>
          <p:spPr bwMode="auto">
            <a:xfrm>
              <a:off x="5940152" y="2857500"/>
              <a:ext cx="936104" cy="926353"/>
            </a:xfrm>
            <a:prstGeom prst="rect">
              <a:avLst/>
            </a:prstGeom>
            <a:noFill/>
          </p:spPr>
        </p:pic>
      </p:grpSp>
      <p:pic>
        <p:nvPicPr>
          <p:cNvPr id="33" name="图片 32"/>
          <p:cNvPicPr>
            <a:picLocks noChangeAspect="1"/>
          </p:cNvPicPr>
          <p:nvPr/>
        </p:nvPicPr>
        <p:blipFill>
          <a:blip r:embed="rId10"/>
          <a:stretch>
            <a:fillRect/>
          </a:stretch>
        </p:blipFill>
        <p:spPr>
          <a:xfrm>
            <a:off x="800877" y="992150"/>
            <a:ext cx="1640735" cy="962565"/>
          </a:xfrm>
          <a:prstGeom prst="rect">
            <a:avLst/>
          </a:prstGeom>
        </p:spPr>
      </p:pic>
      <p:grpSp>
        <p:nvGrpSpPr>
          <p:cNvPr id="36" name="组合 35"/>
          <p:cNvGrpSpPr/>
          <p:nvPr/>
        </p:nvGrpSpPr>
        <p:grpSpPr>
          <a:xfrm>
            <a:off x="3198000" y="861320"/>
            <a:ext cx="1555374" cy="3694010"/>
            <a:chOff x="3198000" y="861320"/>
            <a:chExt cx="1555374" cy="3694010"/>
          </a:xfrm>
        </p:grpSpPr>
        <p:sp>
          <p:nvSpPr>
            <p:cNvPr id="7" name="圆角矩形 6"/>
            <p:cNvSpPr/>
            <p:nvPr/>
          </p:nvSpPr>
          <p:spPr>
            <a:xfrm>
              <a:off x="3262808" y="861320"/>
              <a:ext cx="1490566" cy="3694010"/>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1"/>
            <a:stretch>
              <a:fillRect/>
            </a:stretch>
          </p:blipFill>
          <p:spPr>
            <a:xfrm>
              <a:off x="3823426" y="2010213"/>
              <a:ext cx="838084" cy="838084"/>
            </a:xfrm>
            <a:prstGeom prst="rect">
              <a:avLst/>
            </a:prstGeom>
          </p:spPr>
        </p:pic>
        <p:pic>
          <p:nvPicPr>
            <p:cNvPr id="8" name="Picture 9" descr="http://www.x-berry.com/wordpress/wp-content/uploads/2010/04/ms-office-2010-RTM.jpg"/>
            <p:cNvPicPr>
              <a:picLocks noChangeAspect="1" noChangeArrowheads="1"/>
            </p:cNvPicPr>
            <p:nvPr/>
          </p:nvPicPr>
          <p:blipFill rotWithShape="1">
            <a:blip r:embed="rId12" cstate="print"/>
            <a:srcRect r="26243"/>
            <a:stretch>
              <a:fillRect/>
            </a:stretch>
          </p:blipFill>
          <p:spPr bwMode="auto">
            <a:xfrm>
              <a:off x="3388733" y="1379778"/>
              <a:ext cx="1003792" cy="729983"/>
            </a:xfrm>
            <a:prstGeom prst="rect">
              <a:avLst/>
            </a:prstGeom>
            <a:noFill/>
          </p:spPr>
        </p:pic>
        <p:sp>
          <p:nvSpPr>
            <p:cNvPr id="11" name="文本框 10"/>
            <p:cNvSpPr txBox="1"/>
            <p:nvPr/>
          </p:nvSpPr>
          <p:spPr>
            <a:xfrm>
              <a:off x="3198000" y="861320"/>
              <a:ext cx="1490566" cy="535531"/>
            </a:xfrm>
            <a:prstGeom prst="rect">
              <a:avLst/>
            </a:prstGeom>
            <a:noFill/>
          </p:spPr>
          <p:txBody>
            <a:bodyPr wrap="square" rtlCol="0">
              <a:spAutoFit/>
            </a:bodyPr>
            <a:lstStyle/>
            <a:p>
              <a:pPr algn="ctr"/>
              <a:r>
                <a:rPr kumimoji="1" lang="zh-CN" altLang="en-US" sz="1440" dirty="0">
                  <a:solidFill>
                    <a:srgbClr val="FF6600"/>
                  </a:solidFill>
                  <a:latin typeface="微软雅黑" panose="020B0503020204020204" pitchFamily="34" charset="-122"/>
                  <a:ea typeface="微软雅黑" panose="020B0503020204020204" pitchFamily="34" charset="-122"/>
                </a:rPr>
                <a:t>读取已有文件</a:t>
              </a:r>
              <a:endParaRPr kumimoji="1" lang="en-US" altLang="zh-CN" sz="1440" dirty="0">
                <a:solidFill>
                  <a:srgbClr val="FF6600"/>
                </a:solidFill>
                <a:latin typeface="微软雅黑" panose="020B0503020204020204" pitchFamily="34" charset="-122"/>
                <a:ea typeface="微软雅黑" panose="020B0503020204020204" pitchFamily="34" charset="-122"/>
              </a:endParaRPr>
            </a:p>
            <a:p>
              <a:pPr algn="ctr"/>
              <a:r>
                <a:rPr kumimoji="1" lang="en-US" altLang="zh-CN" sz="1440" dirty="0">
                  <a:solidFill>
                    <a:srgbClr val="FF6600"/>
                  </a:solidFill>
                  <a:latin typeface="微软雅黑" panose="020B0503020204020204" pitchFamily="34" charset="-122"/>
                  <a:ea typeface="微软雅黑" panose="020B0503020204020204" pitchFamily="34" charset="-122"/>
                </a:rPr>
                <a:t> /</a:t>
              </a:r>
              <a:r>
                <a:rPr kumimoji="1" lang="en-US" altLang="zh-CN" sz="1080" dirty="0">
                  <a:solidFill>
                    <a:srgbClr val="FF6600"/>
                  </a:solidFill>
                  <a:latin typeface="微软雅黑" panose="020B0503020204020204" pitchFamily="34" charset="-122"/>
                  <a:ea typeface="微软雅黑" panose="020B0503020204020204" pitchFamily="34" charset="-122"/>
                </a:rPr>
                <a:t>(better)</a:t>
              </a:r>
              <a:r>
                <a:rPr kumimoji="1" lang="zh-CN" altLang="en-US" sz="1440" dirty="0">
                  <a:solidFill>
                    <a:srgbClr val="FF6600"/>
                  </a:solidFill>
                  <a:latin typeface="微软雅黑" panose="020B0503020204020204" pitchFamily="34" charset="-122"/>
                  <a:ea typeface="微软雅黑" panose="020B0503020204020204" pitchFamily="34" charset="-122"/>
                </a:rPr>
                <a:t>另存为</a:t>
              </a:r>
              <a:endParaRPr kumimoji="1" lang="zh-CN" altLang="en-US" sz="1440" dirty="0">
                <a:solidFill>
                  <a:srgbClr val="FF6600"/>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13"/>
            <a:stretch>
              <a:fillRect/>
            </a:stretch>
          </p:blipFill>
          <p:spPr>
            <a:xfrm>
              <a:off x="3868963" y="3309791"/>
              <a:ext cx="779492" cy="1145094"/>
            </a:xfrm>
            <a:prstGeom prst="rect">
              <a:avLst/>
            </a:prstGeom>
          </p:spPr>
        </p:pic>
        <p:pic>
          <p:nvPicPr>
            <p:cNvPr id="35" name="图片 34"/>
            <p:cNvPicPr>
              <a:picLocks noChangeAspect="1"/>
            </p:cNvPicPr>
            <p:nvPr/>
          </p:nvPicPr>
          <p:blipFill>
            <a:blip r:embed="rId14"/>
            <a:stretch>
              <a:fillRect/>
            </a:stretch>
          </p:blipFill>
          <p:spPr>
            <a:xfrm>
              <a:off x="3300700" y="2680064"/>
              <a:ext cx="763587" cy="8248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p:tgtEl>
                                          <p:spTgt spid="36"/>
                                        </p:tgtEl>
                                        <p:attrNameLst>
                                          <p:attrName>ppt_x</p:attrName>
                                        </p:attrNameLst>
                                      </p:cBhvr>
                                      <p:tavLst>
                                        <p:tav tm="0">
                                          <p:val>
                                            <p:strVal val="#ppt_x-#ppt_w*1.125000"/>
                                          </p:val>
                                        </p:tav>
                                        <p:tav tm="100000">
                                          <p:val>
                                            <p:strVal val="#ppt_x"/>
                                          </p:val>
                                        </p:tav>
                                      </p:tavLst>
                                    </p:anim>
                                    <p:animEffect transition="in" filter="wipe(righ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animBg="1"/>
      <p:bldP spid="2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900" dirty="0"/>
              <a:t>软件环境</a:t>
            </a:r>
            <a:r>
              <a:rPr lang="en-US" altLang="zh-CN" sz="2900" dirty="0"/>
              <a:t>(</a:t>
            </a:r>
            <a:r>
              <a:rPr lang="zh-CN" altLang="en-US" sz="2900" dirty="0"/>
              <a:t>组合</a:t>
            </a:r>
            <a:r>
              <a:rPr lang="en-US" altLang="zh-CN" sz="2900" dirty="0"/>
              <a:t>)</a:t>
            </a:r>
            <a:r>
              <a:rPr lang="zh-CN" altLang="en-US" sz="2900" dirty="0"/>
              <a:t>兼容性测试</a:t>
            </a:r>
            <a:endParaRPr lang="zh-CN" altLang="en-US" sz="2900" dirty="0"/>
          </a:p>
        </p:txBody>
      </p:sp>
      <p:sp>
        <p:nvSpPr>
          <p:cNvPr id="4" name="Rectangle 3"/>
          <p:cNvSpPr>
            <a:spLocks noChangeArrowheads="1"/>
          </p:cNvSpPr>
          <p:nvPr/>
        </p:nvSpPr>
        <p:spPr bwMode="auto">
          <a:xfrm>
            <a:off x="1820014" y="865524"/>
            <a:ext cx="5054962" cy="762000"/>
          </a:xfrm>
          <a:prstGeom prst="rect">
            <a:avLst/>
          </a:prstGeom>
          <a:noFill/>
          <a:ln w="9525">
            <a:noFill/>
            <a:miter lim="800000"/>
          </a:ln>
        </p:spPr>
        <p:txBody>
          <a:bodyPr wrap="square">
            <a:spAutoFit/>
          </a:bodyPr>
          <a:lstStyle/>
          <a:p>
            <a:pPr marL="462915" indent="-462915">
              <a:spcBef>
                <a:spcPct val="50000"/>
              </a:spcBef>
              <a:spcAft>
                <a:spcPts val="0"/>
              </a:spcAft>
              <a:buAutoNum type="arabicPeriod"/>
            </a:pPr>
            <a:r>
              <a:rPr lang="en-US" altLang="zh-CN" sz="2160" dirty="0">
                <a:ea typeface="楷体" panose="02010609060101010101" charset="-122"/>
                <a:cs typeface="楷体" panose="02010609060101010101" charset="-122"/>
              </a:rPr>
              <a:t>Pairwise</a:t>
            </a:r>
            <a:r>
              <a:rPr lang="zh-CN" altLang="en-US" sz="2160" dirty="0">
                <a:ea typeface="楷体" panose="02010609060101010101" charset="-122"/>
                <a:cs typeface="楷体" panose="02010609060101010101" charset="-122"/>
              </a:rPr>
              <a:t>组合测试、正交实验法</a:t>
            </a:r>
            <a:endParaRPr lang="en-US" altLang="zh-CN" sz="2160" dirty="0">
              <a:ea typeface="楷体" panose="02010609060101010101" charset="-122"/>
              <a:cs typeface="楷体" panose="02010609060101010101" charset="-122"/>
            </a:endParaRPr>
          </a:p>
          <a:p>
            <a:pPr marL="462915" indent="-462915">
              <a:spcBef>
                <a:spcPts val="50"/>
              </a:spcBef>
              <a:buAutoNum type="arabicPeriod"/>
            </a:pPr>
            <a:r>
              <a:rPr lang="zh-CN" altLang="en-US" sz="2160" dirty="0">
                <a:ea typeface="楷体" panose="02010609060101010101" charset="-122"/>
                <a:cs typeface="楷体" panose="02010609060101010101" charset="-122"/>
              </a:rPr>
              <a:t>根据市场调查数据，设计组合矩阵表</a:t>
            </a:r>
            <a:endParaRPr lang="zh-CN" altLang="en-US" sz="2160" dirty="0">
              <a:ea typeface="楷体" panose="02010609060101010101" charset="-122"/>
              <a:cs typeface="楷体" panose="02010609060101010101" charset="-122"/>
            </a:endParaRPr>
          </a:p>
        </p:txBody>
      </p:sp>
      <p:graphicFrame>
        <p:nvGraphicFramePr>
          <p:cNvPr id="5" name="Group 467"/>
          <p:cNvGraphicFramePr>
            <a:graphicFrameLocks noGrp="1"/>
          </p:cNvGraphicFramePr>
          <p:nvPr>
            <p:ph idx="1"/>
          </p:nvPr>
        </p:nvGraphicFramePr>
        <p:xfrm>
          <a:off x="912713" y="1967249"/>
          <a:ext cx="7171007" cy="2711730"/>
        </p:xfrm>
        <a:graphic>
          <a:graphicData uri="http://schemas.openxmlformats.org/drawingml/2006/table">
            <a:tbl>
              <a:tblPr/>
              <a:tblGrid>
                <a:gridCol w="673785"/>
                <a:gridCol w="809535"/>
                <a:gridCol w="812526"/>
                <a:gridCol w="811031"/>
                <a:gridCol w="897819"/>
                <a:gridCol w="814374"/>
                <a:gridCol w="728380"/>
                <a:gridCol w="811031"/>
                <a:gridCol w="812526"/>
              </a:tblGrid>
              <a:tr h="3021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PC</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移动设备</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r>
              <a:tr h="294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Win 10</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Win 11</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Linux</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OS X</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lang="zh-CN" altLang="en-US" sz="1400" dirty="0">
                          <a:solidFill>
                            <a:schemeClr val="accent1">
                              <a:lumMod val="50000"/>
                            </a:schemeClr>
                          </a:solidFill>
                          <a:latin typeface="Arial Narrow" panose="020B0606020202030204"/>
                          <a:cs typeface="Arial Narrow" panose="020B0606020202030204"/>
                        </a:rPr>
                        <a:t>鸿蒙</a:t>
                      </a:r>
                      <a:endParaRPr kumimoji="0" lang="en-US" altLang="zh-CN" sz="1500" b="0" i="0" u="none" strike="noStrike" cap="none" normalizeH="0" baseline="0" dirty="0">
                        <a:ln>
                          <a:noFill/>
                        </a:ln>
                        <a:solidFill>
                          <a:schemeClr val="accent1">
                            <a:lumMod val="50000"/>
                          </a:schemeClr>
                        </a:solidFill>
                        <a:effectLst/>
                        <a:latin typeface="Arial Narrow" panose="020B0606020202030204"/>
                        <a:ea typeface="宋体" panose="02010600030101010101" pitchFamily="2" charset="-122"/>
                        <a:cs typeface="Arial Narrow" panose="020B0606020202030204"/>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iOS 16</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 </a:t>
                      </a:r>
                      <a:r>
                        <a:rPr kumimoji="0" lang="en-US" altLang="zh-CN"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rPr>
                        <a:t>Android</a:t>
                      </a: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WP10</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IE 10</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endParaRPr lang="zh-CN" altLang="en-US" sz="1200">
                        <a:solidFill>
                          <a:schemeClr val="accent1">
                            <a:lumMod val="50000"/>
                          </a:schemeClr>
                        </a:solidFill>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IE 11</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endParaRPr lang="zh-CN" altLang="en-US" sz="1200">
                        <a:solidFill>
                          <a:schemeClr val="accent1">
                            <a:lumMod val="50000"/>
                          </a:schemeClr>
                        </a:solidFill>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Edge</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endParaRPr lang="zh-CN" altLang="en-US" sz="1200" dirty="0">
                        <a:solidFill>
                          <a:schemeClr val="accent1">
                            <a:lumMod val="50000"/>
                          </a:schemeClr>
                        </a:solidFill>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Firefox</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Chrome</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Safari</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rPr>
                        <a:t>BB10</a:t>
                      </a: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012" y="316522"/>
            <a:ext cx="6215062" cy="421482"/>
          </a:xfrm>
        </p:spPr>
        <p:txBody>
          <a:bodyPr/>
          <a:lstStyle/>
          <a:p>
            <a:pPr>
              <a:spcAft>
                <a:spcPts val="0"/>
              </a:spcAft>
            </a:pPr>
            <a:r>
              <a:rPr kumimoji="1" lang="zh-CN" altLang="en-US" dirty="0"/>
              <a:t>小结</a:t>
            </a:r>
            <a:endParaRPr kumimoji="1" lang="zh-CN" altLang="en-US" dirty="0"/>
          </a:p>
        </p:txBody>
      </p:sp>
      <p:sp>
        <p:nvSpPr>
          <p:cNvPr id="4" name="Rectangle 3"/>
          <p:cNvSpPr>
            <a:spLocks noChangeArrowheads="1"/>
          </p:cNvSpPr>
          <p:nvPr/>
        </p:nvSpPr>
        <p:spPr bwMode="auto">
          <a:xfrm>
            <a:off x="2458528" y="2680344"/>
            <a:ext cx="3431291" cy="1764030"/>
          </a:xfrm>
          <a:prstGeom prst="rect">
            <a:avLst/>
          </a:prstGeom>
          <a:solidFill>
            <a:schemeClr val="accent6">
              <a:lumMod val="20000"/>
              <a:lumOff val="80000"/>
            </a:schemeClr>
          </a:solidFill>
          <a:ln w="9525">
            <a:noFill/>
            <a:miter lim="800000"/>
          </a:ln>
        </p:spPr>
        <p:txBody>
          <a:bodyPr wrap="square">
            <a:spAutoFit/>
          </a:bodyPr>
          <a:lstStyle/>
          <a:p>
            <a:pPr marL="320040" lvl="1" indent="-320040">
              <a:lnSpc>
                <a:spcPct val="130000"/>
              </a:lnSpc>
              <a:spcBef>
                <a:spcPts val="235"/>
              </a:spcBef>
              <a:spcAft>
                <a:spcPts val="0"/>
              </a:spcAft>
              <a:buClr>
                <a:srgbClr val="91AC4E"/>
              </a:buClr>
              <a:buSzPct val="80000"/>
              <a:buFont typeface="Wingdings" panose="05000000000000000000" pitchFamily="2" charset="2"/>
              <a:buChar char="p"/>
              <a:tabLst>
                <a:tab pos="205740" algn="l"/>
              </a:tabLst>
            </a:pPr>
            <a:r>
              <a:rPr lang="zh-CN" altLang="en-US" sz="2160" b="1" dirty="0">
                <a:solidFill>
                  <a:srgbClr val="3366FF"/>
                </a:solidFill>
              </a:rPr>
              <a:t>向后兼容</a:t>
            </a:r>
            <a:endParaRPr lang="en-US" altLang="zh-CN" b="1" dirty="0">
              <a:solidFill>
                <a:schemeClr val="accent5">
                  <a:lumMod val="50000"/>
                </a:schemeClr>
              </a:solidFill>
            </a:endParaRPr>
          </a:p>
          <a:p>
            <a:pPr marL="325755" lvl="1">
              <a:lnSpc>
                <a:spcPct val="130000"/>
              </a:lnSpc>
              <a:spcBef>
                <a:spcPts val="235"/>
              </a:spcBef>
              <a:spcAft>
                <a:spcPts val="0"/>
              </a:spcAft>
              <a:buClr>
                <a:srgbClr val="91AC4E"/>
              </a:buClr>
              <a:buSzPct val="80000"/>
              <a:tabLst>
                <a:tab pos="205740" algn="l"/>
              </a:tabLst>
            </a:pPr>
            <a:r>
              <a:rPr lang="zh-CN" altLang="en-US" dirty="0">
                <a:solidFill>
                  <a:schemeClr val="accent5">
                    <a:lumMod val="50000"/>
                  </a:schemeClr>
                </a:solidFill>
              </a:rPr>
              <a:t>可使用之前版本的数据</a:t>
            </a:r>
            <a:endParaRPr lang="zh-CN" altLang="en-US" dirty="0">
              <a:solidFill>
                <a:schemeClr val="accent5">
                  <a:lumMod val="50000"/>
                </a:schemeClr>
              </a:solidFill>
            </a:endParaRPr>
          </a:p>
          <a:p>
            <a:pPr marL="320040" lvl="1" indent="-320040">
              <a:lnSpc>
                <a:spcPct val="130000"/>
              </a:lnSpc>
              <a:spcBef>
                <a:spcPts val="235"/>
              </a:spcBef>
              <a:spcAft>
                <a:spcPts val="0"/>
              </a:spcAft>
              <a:buClr>
                <a:srgbClr val="91AC4E"/>
              </a:buClr>
              <a:buSzPct val="80000"/>
              <a:buFont typeface="Wingdings" panose="05000000000000000000" pitchFamily="2" charset="2"/>
              <a:buChar char="p"/>
              <a:tabLst>
                <a:tab pos="205740" algn="l"/>
              </a:tabLst>
            </a:pPr>
            <a:r>
              <a:rPr lang="zh-CN" altLang="en-US" sz="2160" b="1" dirty="0">
                <a:solidFill>
                  <a:srgbClr val="3366FF"/>
                </a:solidFill>
              </a:rPr>
              <a:t>向前兼容</a:t>
            </a:r>
            <a:endParaRPr lang="en-US" altLang="zh-CN" dirty="0">
              <a:solidFill>
                <a:schemeClr val="accent5">
                  <a:lumMod val="50000"/>
                </a:schemeClr>
              </a:solidFill>
            </a:endParaRPr>
          </a:p>
          <a:p>
            <a:pPr marL="325755" lvl="1">
              <a:lnSpc>
                <a:spcPct val="130000"/>
              </a:lnSpc>
              <a:spcBef>
                <a:spcPts val="235"/>
              </a:spcBef>
              <a:buClr>
                <a:srgbClr val="91AC4E"/>
              </a:buClr>
              <a:buSzPct val="80000"/>
              <a:tabLst>
                <a:tab pos="205740" algn="l"/>
              </a:tabLst>
            </a:pPr>
            <a:r>
              <a:rPr lang="zh-CN" altLang="en-US" dirty="0">
                <a:solidFill>
                  <a:schemeClr val="accent5">
                    <a:lumMod val="50000"/>
                  </a:schemeClr>
                </a:solidFill>
              </a:rPr>
              <a:t>可使用未来版本的数据</a:t>
            </a:r>
            <a:endParaRPr lang="zh-CN" altLang="en-US" dirty="0">
              <a:solidFill>
                <a:schemeClr val="accent5">
                  <a:lumMod val="50000"/>
                </a:schemeClr>
              </a:solidFill>
            </a:endParaRPr>
          </a:p>
        </p:txBody>
      </p:sp>
      <p:sp>
        <p:nvSpPr>
          <p:cNvPr id="5" name="Rectangle 34"/>
          <p:cNvSpPr txBox="1">
            <a:spLocks noChangeArrowheads="1"/>
          </p:cNvSpPr>
          <p:nvPr/>
        </p:nvSpPr>
        <p:spPr>
          <a:xfrm>
            <a:off x="5613773" y="1254586"/>
            <a:ext cx="2073830" cy="2462674"/>
          </a:xfrm>
          <a:prstGeom prst="rect">
            <a:avLst/>
          </a:prstGeom>
          <a:solidFill>
            <a:srgbClr val="DDDDDD"/>
          </a:solidFill>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30000"/>
              </a:lnSpc>
              <a:spcBef>
                <a:spcPts val="240"/>
              </a:spcBef>
              <a:spcAft>
                <a:spcPts val="0"/>
              </a:spcAft>
              <a:buClr>
                <a:srgbClr val="91AC4E"/>
              </a:buClr>
              <a:buSzPct val="80000"/>
              <a:buFont typeface="Wingdings" panose="05000000000000000000" pitchFamily="2" charset="2"/>
              <a:buChar char="p"/>
            </a:pPr>
            <a:r>
              <a:rPr lang="zh-CN" altLang="en-US" sz="2160">
                <a:latin typeface="楷体" panose="02010609060101010101" charset="-122"/>
                <a:ea typeface="楷体" panose="02010609060101010101" charset="-122"/>
                <a:cs typeface="楷体" panose="02010609060101010101" charset="-122"/>
              </a:rPr>
              <a:t>升级</a:t>
            </a:r>
            <a:endParaRPr lang="en-US" altLang="zh-CN" sz="216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zh-CN" sz="2160">
                <a:latin typeface="楷体" panose="02010609060101010101" charset="-122"/>
                <a:ea typeface="楷体" panose="02010609060101010101" charset="-122"/>
                <a:cs typeface="楷体" panose="02010609060101010101" charset="-122"/>
              </a:rPr>
              <a:t>迁移</a:t>
            </a:r>
            <a:endParaRPr lang="zh-CN" altLang="zh-CN" sz="216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sz="2160">
                <a:latin typeface="楷体" panose="02010609060101010101" charset="-122"/>
                <a:ea typeface="楷体" panose="02010609060101010101" charset="-122"/>
                <a:cs typeface="楷体" panose="02010609060101010101" charset="-122"/>
              </a:rPr>
              <a:t>备份</a:t>
            </a:r>
            <a:endParaRPr lang="en-US" altLang="zh-CN" sz="216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sz="2160">
                <a:latin typeface="楷体" panose="02010609060101010101" charset="-122"/>
                <a:ea typeface="楷体" panose="02010609060101010101" charset="-122"/>
                <a:cs typeface="楷体" panose="02010609060101010101" charset="-122"/>
              </a:rPr>
              <a:t>恢复</a:t>
            </a:r>
            <a:endParaRPr lang="en-US" altLang="zh-CN" sz="216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sz="2160">
                <a:latin typeface="楷体" panose="02010609060101010101" charset="-122"/>
                <a:ea typeface="楷体" panose="02010609060101010101" charset="-122"/>
                <a:cs typeface="楷体" panose="02010609060101010101" charset="-122"/>
              </a:rPr>
              <a:t>导入／导出</a:t>
            </a:r>
            <a:endParaRPr lang="zh-CN" altLang="zh-CN" sz="2160" dirty="0">
              <a:latin typeface="楷体" panose="02010609060101010101" charset="-122"/>
              <a:ea typeface="楷体" panose="02010609060101010101" charset="-122"/>
              <a:cs typeface="楷体" panose="02010609060101010101" charset="-122"/>
            </a:endParaRPr>
          </a:p>
        </p:txBody>
      </p:sp>
      <p:sp>
        <p:nvSpPr>
          <p:cNvPr id="6" name="矩形 5"/>
          <p:cNvSpPr/>
          <p:nvPr/>
        </p:nvSpPr>
        <p:spPr>
          <a:xfrm>
            <a:off x="1223701" y="1254586"/>
            <a:ext cx="2527481" cy="1445895"/>
          </a:xfrm>
          <a:prstGeom prst="rect">
            <a:avLst/>
          </a:prstGeom>
          <a:solidFill>
            <a:schemeClr val="accent2">
              <a:lumMod val="40000"/>
              <a:lumOff val="60000"/>
            </a:schemeClr>
          </a:solidFill>
        </p:spPr>
        <p:txBody>
          <a:bodyPr wrap="square">
            <a:spAutoFit/>
          </a:bodyPr>
          <a:lstStyle/>
          <a:p>
            <a:pPr marL="320040" lvl="1" indent="-320040">
              <a:lnSpc>
                <a:spcPct val="130000"/>
              </a:lnSpc>
              <a:spcBef>
                <a:spcPts val="235"/>
              </a:spcBef>
              <a:spcAft>
                <a:spcPts val="0"/>
              </a:spcAft>
              <a:buClr>
                <a:srgbClr val="91AC4E"/>
              </a:buClr>
              <a:buSzPct val="80000"/>
              <a:buFont typeface="Wingdings" panose="05000000000000000000" pitchFamily="2" charset="2"/>
              <a:buChar char="p"/>
              <a:tabLst>
                <a:tab pos="205740" algn="l"/>
              </a:tabLst>
            </a:pPr>
            <a:r>
              <a:rPr lang="zh-CN" altLang="en-US" sz="2160" b="1" dirty="0"/>
              <a:t> </a:t>
            </a:r>
            <a:r>
              <a:rPr lang="zh-CN" altLang="en-US" sz="2160" dirty="0"/>
              <a:t>硬件兼容</a:t>
            </a:r>
            <a:endParaRPr lang="zh-CN" altLang="en-US" sz="2160" dirty="0"/>
          </a:p>
          <a:p>
            <a:pPr marL="320040" lvl="1" indent="-320040">
              <a:lnSpc>
                <a:spcPct val="130000"/>
              </a:lnSpc>
              <a:spcBef>
                <a:spcPts val="235"/>
              </a:spcBef>
              <a:spcAft>
                <a:spcPts val="0"/>
              </a:spcAft>
              <a:buClr>
                <a:srgbClr val="91AC4E"/>
              </a:buClr>
              <a:buSzPct val="80000"/>
              <a:buFont typeface="Wingdings" panose="05000000000000000000" pitchFamily="2" charset="2"/>
              <a:buChar char="p"/>
              <a:tabLst>
                <a:tab pos="205740" algn="l"/>
              </a:tabLst>
            </a:pPr>
            <a:r>
              <a:rPr lang="zh-CN" altLang="en-US" sz="2160" b="1" dirty="0"/>
              <a:t> </a:t>
            </a:r>
            <a:r>
              <a:rPr lang="zh-CN" altLang="en-US" sz="2160" dirty="0"/>
              <a:t>系统之间兼容</a:t>
            </a:r>
            <a:endParaRPr lang="zh-CN" altLang="en-US" sz="2160" dirty="0"/>
          </a:p>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zh-CN" altLang="en-US" sz="2160" dirty="0"/>
              <a:t> 数据之间兼容</a:t>
            </a:r>
            <a:endParaRPr lang="zh-CN" altLang="en-US" dirty="0">
              <a:solidFill>
                <a:schemeClr val="accent5">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barn(inVertical)">
                                      <p:cBhvr>
                                        <p:cTn id="12" dur="500"/>
                                        <p:tgtEl>
                                          <p:spTgt spid="5">
                                            <p:bg/>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arn(inVertical)">
                                      <p:cBhvr>
                                        <p:cTn id="15" dur="500"/>
                                        <p:tgtEl>
                                          <p:spTgt spid="5">
                                            <p:txEl>
                                              <p:pRg st="0" end="0"/>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barn(inVertical)">
                                      <p:cBhvr>
                                        <p:cTn id="18" dur="500"/>
                                        <p:tgtEl>
                                          <p:spTgt spid="5">
                                            <p:txEl>
                                              <p:pRg st="1" end="1"/>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barn(inVertical)">
                                      <p:cBhvr>
                                        <p:cTn id="21" dur="500"/>
                                        <p:tgtEl>
                                          <p:spTgt spid="5">
                                            <p:txEl>
                                              <p:pRg st="2" end="2"/>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barn(inVertical)">
                                      <p:cBhvr>
                                        <p:cTn id="24" dur="500"/>
                                        <p:tgtEl>
                                          <p:spTgt spid="5">
                                            <p:txEl>
                                              <p:pRg st="3" end="3"/>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Vertic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性能测试类型</a:t>
            </a:r>
            <a:endParaRPr kumimoji="1" lang="zh-CN" altLang="en-US" dirty="0"/>
          </a:p>
        </p:txBody>
      </p:sp>
      <p:sp>
        <p:nvSpPr>
          <p:cNvPr id="4" name="Rectangle 3"/>
          <p:cNvSpPr txBox="1">
            <a:spLocks noChangeArrowheads="1"/>
          </p:cNvSpPr>
          <p:nvPr/>
        </p:nvSpPr>
        <p:spPr bwMode="auto">
          <a:xfrm>
            <a:off x="633375" y="1016378"/>
            <a:ext cx="8058444" cy="3537393"/>
          </a:xfrm>
          <a:prstGeom prst="rect">
            <a:avLst/>
          </a:prstGeom>
          <a:noFill/>
          <a:ln w="9525">
            <a:noFill/>
            <a:miter lim="800000"/>
          </a:ln>
        </p:spPr>
        <p:txBody>
          <a:bodyPr vert="horz" wrap="square" lIns="82296" tIns="41148" rIns="82296" bIns="41148" numCol="1" anchor="t" anchorCtr="0" compatLnSpc="1"/>
          <a:lstStyle/>
          <a:p>
            <a:pPr marL="411480" indent="-411480" defTabSz="822960" eaLnBrk="0" hangingPunct="0">
              <a:lnSpc>
                <a:spcPct val="120000"/>
              </a:lnSpc>
              <a:spcBef>
                <a:spcPct val="30000"/>
              </a:spcBef>
              <a:spcAft>
                <a:spcPts val="0"/>
              </a:spcAft>
              <a:buClr>
                <a:srgbClr val="91AC4E"/>
              </a:buClr>
              <a:buSzPct val="80000"/>
              <a:buFont typeface="Wingdings" panose="05000000000000000000" pitchFamily="2" charset="2"/>
              <a:buChar char="p"/>
              <a:defRPr/>
            </a:pPr>
            <a:r>
              <a:rPr lang="zh-CN" altLang="en-US" sz="2160" b="1" dirty="0">
                <a:solidFill>
                  <a:srgbClr val="0000FF"/>
                </a:solidFill>
                <a:latin typeface="宋体" panose="02010600030101010101" pitchFamily="2" charset="-122"/>
                <a:ea typeface="宋体" panose="02010600030101010101" pitchFamily="2" charset="-122"/>
                <a:cs typeface="宋体" panose="02010600030101010101" pitchFamily="2" charset="-122"/>
              </a:rPr>
              <a:t>性能基准测试</a:t>
            </a:r>
            <a:r>
              <a:rPr lang="zh-CN" altLang="en-US" sz="2160" dirty="0">
                <a:latin typeface="楷体" panose="02010609060101010101" charset="-122"/>
                <a:ea typeface="楷体" panose="02010609060101010101" charset="-122"/>
                <a:cs typeface="楷体" panose="02010609060101010101" charset="-122"/>
              </a:rPr>
              <a:t>：在系统标准配置下获得有关的性能指标数据，作为将来性能改进的基线</a:t>
            </a:r>
            <a:r>
              <a:rPr lang="en-US" altLang="zh-CN" sz="2160" dirty="0">
                <a:ea typeface="楷体" panose="02010609060101010101" charset="-122"/>
                <a:cs typeface="楷体" panose="02010609060101010101" charset="-122"/>
              </a:rPr>
              <a:t>(Baseline)</a:t>
            </a:r>
            <a:endParaRPr lang="en-US" altLang="zh-CN" sz="2160" dirty="0">
              <a:ea typeface="楷体" panose="02010609060101010101" charset="-122"/>
              <a:cs typeface="楷体" panose="02010609060101010101" charset="-122"/>
            </a:endParaRPr>
          </a:p>
          <a:p>
            <a:pPr marL="411480" indent="-411480" eaLnBrk="0" hangingPunct="0">
              <a:lnSpc>
                <a:spcPct val="120000"/>
              </a:lnSpc>
              <a:spcBef>
                <a:spcPts val="30"/>
              </a:spcBef>
              <a:spcAft>
                <a:spcPts val="0"/>
              </a:spcAft>
              <a:buClr>
                <a:srgbClr val="91AC4E"/>
              </a:buClr>
              <a:buSzPct val="80000"/>
              <a:buFont typeface="Wingdings" panose="05000000000000000000" pitchFamily="2" charset="2"/>
              <a:buChar char="p"/>
              <a:defRPr/>
            </a:pPr>
            <a:r>
              <a:rPr lang="zh-CN" altLang="en-US" sz="2160" b="1" dirty="0">
                <a:solidFill>
                  <a:srgbClr val="0000FF"/>
                </a:solidFill>
                <a:latin typeface="宋体" panose="02010600030101010101" pitchFamily="2" charset="-122"/>
                <a:ea typeface="宋体" panose="02010600030101010101" pitchFamily="2" charset="-122"/>
                <a:cs typeface="宋体" panose="02010600030101010101" pitchFamily="2" charset="-122"/>
              </a:rPr>
              <a:t>性能验证测试</a:t>
            </a:r>
            <a:r>
              <a:rPr lang="zh-CN" altLang="en-US" sz="2160" dirty="0">
                <a:latin typeface="楷体" panose="02010609060101010101" charset="-122"/>
                <a:ea typeface="楷体" panose="02010609060101010101" charset="-122"/>
                <a:cs typeface="楷体" panose="02010609060101010101" charset="-122"/>
              </a:rPr>
              <a:t>：验证系统是否达到事先已定义的系统性能指标、能否满足系统的性能需求</a:t>
            </a:r>
            <a:endParaRPr lang="zh-CN" altLang="en-US" sz="2160" dirty="0">
              <a:latin typeface="楷体" panose="02010609060101010101" charset="-122"/>
              <a:ea typeface="楷体" panose="02010609060101010101" charset="-122"/>
              <a:cs typeface="楷体" panose="02010609060101010101" charset="-122"/>
            </a:endParaRPr>
          </a:p>
          <a:p>
            <a:pPr marL="411480" indent="-411480" defTabSz="822960" eaLnBrk="0" hangingPunct="0">
              <a:lnSpc>
                <a:spcPct val="120000"/>
              </a:lnSpc>
              <a:spcBef>
                <a:spcPts val="30"/>
              </a:spcBef>
              <a:spcAft>
                <a:spcPts val="0"/>
              </a:spcAft>
              <a:buClr>
                <a:srgbClr val="91AC4E"/>
              </a:buClr>
              <a:buSzPct val="80000"/>
              <a:buFont typeface="Wingdings" panose="05000000000000000000" pitchFamily="2" charset="2"/>
              <a:buChar char="p"/>
              <a:defRPr/>
            </a:pPr>
            <a:r>
              <a:rPr lang="zh-CN" altLang="en-US" sz="2160" b="1" dirty="0">
                <a:solidFill>
                  <a:srgbClr val="0000FF"/>
                </a:solidFill>
                <a:latin typeface="宋体" panose="02010600030101010101" pitchFamily="2" charset="-122"/>
                <a:ea typeface="宋体" panose="02010600030101010101" pitchFamily="2" charset="-122"/>
                <a:cs typeface="宋体" panose="02010600030101010101" pitchFamily="2" charset="-122"/>
              </a:rPr>
              <a:t>性能规划测试</a:t>
            </a:r>
            <a:r>
              <a:rPr lang="zh-CN" altLang="en-US" sz="2160" dirty="0">
                <a:latin typeface="楷体" panose="02010609060101010101" charset="-122"/>
                <a:ea typeface="楷体" panose="02010609060101010101" charset="-122"/>
                <a:cs typeface="楷体" panose="02010609060101010101" charset="-122"/>
              </a:rPr>
              <a:t>：在多种特定的环境下，获得不同配置的系统性能指标，从而决定系统部署的软硬件配置选型</a:t>
            </a:r>
            <a:endParaRPr lang="zh-CN" altLang="en-US" sz="2160" dirty="0">
              <a:latin typeface="楷体" panose="02010609060101010101" charset="-122"/>
              <a:ea typeface="楷体" panose="02010609060101010101" charset="-122"/>
              <a:cs typeface="楷体" panose="02010609060101010101" charset="-122"/>
            </a:endParaRPr>
          </a:p>
          <a:p>
            <a:pPr marL="411480" indent="-411480" defTabSz="822960" eaLnBrk="0" hangingPunct="0">
              <a:lnSpc>
                <a:spcPct val="120000"/>
              </a:lnSpc>
              <a:spcBef>
                <a:spcPts val="30"/>
              </a:spcBef>
              <a:buClr>
                <a:srgbClr val="91AC4E"/>
              </a:buClr>
              <a:buSzPct val="80000"/>
              <a:buFont typeface="Wingdings" panose="05000000000000000000" pitchFamily="2" charset="2"/>
              <a:buChar char="p"/>
              <a:defRPr/>
            </a:pPr>
            <a:r>
              <a:rPr lang="zh-CN" altLang="en-US" sz="2160" b="1" dirty="0">
                <a:solidFill>
                  <a:srgbClr val="0000FF"/>
                </a:solidFill>
                <a:latin typeface="宋体" panose="02010600030101010101" pitchFamily="2" charset="-122"/>
                <a:ea typeface="宋体" panose="02010600030101010101" pitchFamily="2" charset="-122"/>
                <a:cs typeface="宋体" panose="02010600030101010101" pitchFamily="2" charset="-122"/>
              </a:rPr>
              <a:t>容量测试</a:t>
            </a:r>
            <a:r>
              <a:rPr lang="zh-CN" altLang="en-US" sz="2160" dirty="0">
                <a:latin typeface="楷体" panose="02010609060101010101" charset="-122"/>
                <a:ea typeface="楷体" panose="02010609060101010101" charset="-122"/>
                <a:cs typeface="楷体" panose="02010609060101010101" charset="-122"/>
              </a:rPr>
              <a:t>可以看作性能的测试一种，因为系统的容量可以看作是系统性能指标之一</a:t>
            </a:r>
            <a:endParaRPr lang="zh-CN" altLang="en-US" sz="216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1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1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8040594" cy="895350"/>
          </a:xfrm>
        </p:spPr>
        <p:txBody>
          <a:bodyPr vert="horz" lIns="91440" tIns="45720" rIns="91440" bIns="45720" rtlCol="0" anchor="ctr">
            <a:normAutofit/>
          </a:bodyPr>
          <a:lstStyle/>
          <a:p>
            <a:pPr>
              <a:spcAft>
                <a:spcPts val="0"/>
              </a:spcAft>
            </a:pPr>
            <a:r>
              <a:rPr lang="en-US" altLang="zh-CN" sz="4800" b="1" dirty="0">
                <a:solidFill>
                  <a:schemeClr val="accent2">
                    <a:lumMod val="75000"/>
                  </a:schemeClr>
                </a:solidFill>
              </a:rPr>
              <a:t>7.4</a:t>
            </a:r>
            <a:r>
              <a:rPr lang="zh-CN" altLang="en-US" sz="4800" b="1" dirty="0">
                <a:solidFill>
                  <a:schemeClr val="accent2">
                    <a:lumMod val="75000"/>
                  </a:schemeClr>
                </a:solidFill>
              </a:rPr>
              <a:t> 可靠性</a:t>
            </a:r>
            <a:r>
              <a:rPr lang="zh-CN" altLang="zh-CN" sz="4800" b="1" dirty="0">
                <a:solidFill>
                  <a:schemeClr val="accent2">
                    <a:lumMod val="75000"/>
                  </a:schemeClr>
                </a:solidFill>
              </a:rPr>
              <a:t>测试 </a:t>
            </a:r>
            <a:endParaRPr lang="zh-CN" altLang="en-US" sz="4800" b="1" dirty="0">
              <a:solidFill>
                <a:schemeClr val="accent2">
                  <a:lumMod val="75000"/>
                </a:schemeClr>
              </a:solidFill>
            </a:endParaRPr>
          </a:p>
        </p:txBody>
      </p:sp>
      <p:sp>
        <p:nvSpPr>
          <p:cNvPr id="4" name="文本框 3"/>
          <p:cNvSpPr txBox="1"/>
          <p:nvPr/>
        </p:nvSpPr>
        <p:spPr>
          <a:xfrm>
            <a:off x="228169" y="4376811"/>
            <a:ext cx="5897880" cy="645160"/>
          </a:xfrm>
          <a:prstGeom prst="rect">
            <a:avLst/>
          </a:prstGeom>
          <a:noFill/>
        </p:spPr>
        <p:txBody>
          <a:bodyPr wrap="none" rtlCol="0">
            <a:spAutoFit/>
          </a:bodyPr>
          <a:lstStyle/>
          <a:p>
            <a:pPr>
              <a:spcAft>
                <a:spcPts val="0"/>
              </a:spcAft>
            </a:pPr>
            <a:r>
              <a:rPr kumimoji="1" lang="zh-CN" altLang="en-US" dirty="0">
                <a:solidFill>
                  <a:srgbClr val="00B0F0"/>
                </a:solidFill>
                <a:latin typeface="微软雅黑" panose="020B0503020204020204" pitchFamily="34" charset="-122"/>
                <a:ea typeface="微软雅黑" panose="020B0503020204020204" pitchFamily="34" charset="-122"/>
              </a:rPr>
              <a:t>增加了现在流行的全链路压测和混沌工程</a:t>
            </a:r>
            <a:endParaRPr kumimoji="1" lang="en-US" altLang="zh-CN" dirty="0">
              <a:solidFill>
                <a:srgbClr val="00B0F0"/>
              </a:solidFill>
              <a:latin typeface="微软雅黑" panose="020B0503020204020204" pitchFamily="34" charset="-122"/>
              <a:ea typeface="微软雅黑" panose="020B0503020204020204" pitchFamily="34" charset="-122"/>
            </a:endParaRPr>
          </a:p>
          <a:p>
            <a:pPr>
              <a:spcBef>
                <a:spcPts val="0"/>
              </a:spcBef>
            </a:pPr>
            <a:r>
              <a:rPr kumimoji="1" lang="zh-CN" altLang="en-US" dirty="0">
                <a:solidFill>
                  <a:srgbClr val="00B0F0"/>
                </a:solidFill>
                <a:latin typeface="微软雅黑" panose="020B0503020204020204" pitchFamily="34" charset="-122"/>
                <a:ea typeface="微软雅黑" panose="020B0503020204020204" pitchFamily="34" charset="-122"/>
              </a:rPr>
              <a:t>全链路压测属于稳定性工程，但也可以算性能测试的一类</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可靠性测试方法</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31746" y="1003443"/>
            <a:ext cx="8456611" cy="3461385"/>
          </a:xfrm>
          <a:prstGeom prst="rect">
            <a:avLst/>
          </a:prstGeom>
          <a:noFill/>
        </p:spPr>
        <p:txBody>
          <a:bodyPr wrap="square">
            <a:spAutoFit/>
          </a:bodyPr>
          <a:lstStyle/>
          <a:p>
            <a:pPr indent="9525">
              <a:lnSpc>
                <a:spcPct val="150000"/>
              </a:lnSpc>
              <a:spcAft>
                <a:spcPts val="120"/>
              </a:spcAft>
            </a:pPr>
            <a:r>
              <a:rPr lang="zh-CN" alt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可靠性：</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在规定的一段时间和条件下，软件能维持其性能水平的能力有关的一组属性，可用成熟性、容错性、易恢复性三个基本子特性来度量。</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285750" indent="-285750">
              <a:lnSpc>
                <a:spcPct val="150000"/>
              </a:lnSpc>
              <a:spcBef>
                <a:spcPts val="0"/>
              </a:spcBef>
              <a:spcAft>
                <a:spcPts val="120"/>
              </a:spcAft>
              <a:buFont typeface="Arial" panose="020B0604020202020204" pitchFamily="34" charset="0"/>
              <a:buChar char="•"/>
            </a:pPr>
            <a:r>
              <a:rPr lang="zh-CN"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成熟性度量</a:t>
            </a:r>
            <a:r>
              <a:rPr lang="zh-CN" altLang="en-US" b="1"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通过错误发现率</a:t>
            </a:r>
            <a:r>
              <a:rPr lang="en-US"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DDP</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dirty="0">
                <a:solidFill>
                  <a:srgbClr val="000000"/>
                </a:solidFill>
                <a:effectLst/>
                <a:latin typeface="Arial" panose="020B0604020202020204" pitchFamily="34" charset="0"/>
                <a:ea typeface="宋体" panose="02010600030101010101" pitchFamily="2" charset="-122"/>
                <a:cs typeface="宋体" panose="02010600030101010101" pitchFamily="2" charset="-122"/>
              </a:rPr>
              <a:t>Defect Detection Percentage</a:t>
            </a:r>
            <a:r>
              <a:rPr lang="zh-CN" altLang="zh-CN" dirty="0">
                <a:solidFill>
                  <a:srgbClr val="000000"/>
                </a:solidFill>
                <a:effectLst/>
                <a:latin typeface="Arial" panose="020B0604020202020204" pitchFamily="34" charset="0"/>
                <a:ea typeface="宋体" panose="02010600030101010101" pitchFamily="2" charset="-122"/>
                <a:cs typeface="Arial" panose="020B0604020202020204" pitchFamily="34" charset="0"/>
              </a:rPr>
              <a:t>）来表现。</a:t>
            </a:r>
            <a:r>
              <a:rPr lang="en-US" altLang="zh-CN" dirty="0">
                <a:solidFill>
                  <a:srgbClr val="000000"/>
                </a:solidFill>
                <a:effectLst/>
                <a:latin typeface="Arial" panose="020B0604020202020204" pitchFamily="34" charset="0"/>
                <a:ea typeface="宋体" panose="02010600030101010101" pitchFamily="2" charset="-122"/>
                <a:cs typeface="Arial" panose="020B0604020202020204" pitchFamily="34" charset="0"/>
              </a:rPr>
              <a:t>DDP</a:t>
            </a:r>
            <a:r>
              <a:rPr lang="zh-CN" altLang="zh-CN" dirty="0">
                <a:solidFill>
                  <a:srgbClr val="000000"/>
                </a:solidFill>
                <a:effectLst/>
                <a:latin typeface="Arial" panose="020B0604020202020204" pitchFamily="34" charset="0"/>
                <a:ea typeface="宋体" panose="02010600030101010101" pitchFamily="2" charset="-122"/>
                <a:cs typeface="Arial" panose="020B0604020202020204" pitchFamily="34" charset="0"/>
              </a:rPr>
              <a:t>越小，软件越成熟</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algn="ctr">
              <a:lnSpc>
                <a:spcPct val="150000"/>
              </a:lnSpc>
              <a:spcBef>
                <a:spcPts val="0"/>
              </a:spcBef>
              <a:spcAft>
                <a:spcPts val="0"/>
              </a:spcAft>
            </a:pPr>
            <a:r>
              <a:rPr lang="en-US"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DDP=</a:t>
            </a:r>
            <a:r>
              <a:rPr lang="zh-CN"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测试发现的错误数量</a:t>
            </a:r>
            <a:r>
              <a:rPr lang="en-US"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已知的全部错误数量</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285750" indent="-285750">
              <a:lnSpc>
                <a:spcPct val="150000"/>
              </a:lnSpc>
              <a:spcBef>
                <a:spcPts val="0"/>
              </a:spcBef>
              <a:spcAft>
                <a:spcPts val="120"/>
              </a:spcAft>
              <a:buFont typeface="Arial" panose="020B0604020202020204" pitchFamily="34" charset="0"/>
              <a:buChar char="•"/>
              <a:tabLst>
                <a:tab pos="114300" algn="l"/>
                <a:tab pos="228600" algn="l"/>
              </a:tabLst>
            </a:pPr>
            <a:r>
              <a:rPr lang="zh-CN" altLang="zh-CN"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容错性</a:t>
            </a:r>
            <a:r>
              <a:rPr lang="zh-CN" alt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测试在下面一节介绍</a:t>
            </a:r>
            <a:endPar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50000"/>
              </a:lnSpc>
              <a:spcBef>
                <a:spcPts val="0"/>
              </a:spcBef>
              <a:spcAft>
                <a:spcPts val="120"/>
              </a:spcAft>
              <a:buFont typeface="Arial" panose="020B0604020202020204" pitchFamily="34" charset="0"/>
              <a:buChar char="•"/>
              <a:tabLst>
                <a:tab pos="114300" algn="l"/>
                <a:tab pos="228600" algn="l"/>
              </a:tabLst>
            </a:pPr>
            <a:r>
              <a:rPr lang="zh-CN" alt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恢复性的测试先设法（模拟）使系统崩溃、失效等，然后计算其系统和数据恢复的时间来做出易恢复性评估。</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容错性测试</a:t>
            </a:r>
            <a:endParaRPr kumimoji="1" lang="zh-CN" altLang="en-US" dirty="0"/>
          </a:p>
        </p:txBody>
      </p:sp>
      <p:sp>
        <p:nvSpPr>
          <p:cNvPr id="3" name="文本占位符 2"/>
          <p:cNvSpPr>
            <a:spLocks noGrp="1"/>
          </p:cNvSpPr>
          <p:nvPr>
            <p:ph type="body" sz="quarter" idx="10"/>
          </p:nvPr>
        </p:nvSpPr>
        <p:spPr>
          <a:xfrm>
            <a:off x="786319" y="1327274"/>
            <a:ext cx="7128035" cy="2233865"/>
          </a:xfrm>
        </p:spPr>
        <p:txBody>
          <a:bodyPr>
            <a:normAutofit fontScale="92500" lnSpcReduction="10000"/>
          </a:bodyPr>
          <a:lstStyle/>
          <a:p>
            <a:pPr>
              <a:spcAft>
                <a:spcPts val="0"/>
              </a:spcAft>
            </a:pPr>
            <a:r>
              <a:rPr lang="en-US" altLang="zh-CN" sz="1800" dirty="0">
                <a:solidFill>
                  <a:srgbClr val="C00000"/>
                </a:solidFill>
                <a:effectLst/>
                <a:latin typeface="宋体" panose="02010600030101010101" pitchFamily="2" charset="-122"/>
                <a:cs typeface="Arial" panose="020B0604020202020204" pitchFamily="34" charset="0"/>
              </a:rPr>
              <a:t>容错测试</a:t>
            </a:r>
            <a:r>
              <a:rPr lang="en-US" altLang="zh-CN" sz="1800" dirty="0">
                <a:solidFill>
                  <a:srgbClr val="000000"/>
                </a:solidFill>
                <a:effectLst/>
                <a:latin typeface="宋体" panose="02010600030101010101" pitchFamily="2" charset="-122"/>
                <a:cs typeface="Arial" panose="020B0604020202020204" pitchFamily="34" charset="0"/>
              </a:rPr>
              <a:t>是一种对抗性的测试过程。在这种测试中，通过各种手段让软件强制性地发生故障，或将把应用程序或系统置于（模拟的）异常条件下，以产生故障，例如设备输入</a:t>
            </a:r>
            <a:r>
              <a:rPr lang="en-US" altLang="zh-CN" sz="1800" dirty="0">
                <a:solidFill>
                  <a:srgbClr val="000000"/>
                </a:solidFill>
                <a:effectLst/>
                <a:latin typeface="Arial" panose="020B0604020202020204" pitchFamily="34" charset="0"/>
                <a:ea typeface="宋体" panose="02010600030101010101" pitchFamily="2" charset="-122"/>
              </a:rPr>
              <a:t>/</a:t>
            </a:r>
            <a:r>
              <a:rPr lang="en-US" altLang="zh-CN" sz="1800" dirty="0" err="1">
                <a:solidFill>
                  <a:srgbClr val="000000"/>
                </a:solidFill>
                <a:effectLst/>
                <a:latin typeface="宋体" panose="02010600030101010101" pitchFamily="2" charset="-122"/>
                <a:cs typeface="Arial" panose="020B0604020202020204" pitchFamily="34" charset="0"/>
              </a:rPr>
              <a:t>输出（</a:t>
            </a:r>
            <a:r>
              <a:rPr lang="en-US" altLang="zh-CN" sz="1800" dirty="0" err="1">
                <a:solidFill>
                  <a:srgbClr val="000000"/>
                </a:solidFill>
                <a:effectLst/>
                <a:latin typeface="Arial" panose="020B0604020202020204" pitchFamily="34" charset="0"/>
                <a:ea typeface="宋体" panose="02010600030101010101" pitchFamily="2" charset="-122"/>
              </a:rPr>
              <a:t>I</a:t>
            </a:r>
            <a:r>
              <a:rPr lang="en-US" altLang="zh-CN" sz="1800" dirty="0">
                <a:solidFill>
                  <a:srgbClr val="000000"/>
                </a:solidFill>
                <a:effectLst/>
                <a:latin typeface="Arial" panose="020B0604020202020204" pitchFamily="34" charset="0"/>
                <a:ea typeface="宋体" panose="02010600030101010101" pitchFamily="2" charset="-122"/>
              </a:rPr>
              <a:t>/</a:t>
            </a:r>
            <a:r>
              <a:rPr lang="en-US" altLang="zh-CN" sz="1800" dirty="0" err="1">
                <a:solidFill>
                  <a:srgbClr val="000000"/>
                </a:solidFill>
                <a:effectLst/>
                <a:latin typeface="Arial" panose="020B0604020202020204" pitchFamily="34" charset="0"/>
                <a:ea typeface="宋体" panose="02010600030101010101" pitchFamily="2" charset="-122"/>
              </a:rPr>
              <a:t>O</a:t>
            </a:r>
            <a:r>
              <a:rPr lang="en-US" altLang="zh-CN" sz="1800" dirty="0" err="1">
                <a:solidFill>
                  <a:srgbClr val="000000"/>
                </a:solidFill>
                <a:effectLst/>
                <a:latin typeface="宋体" panose="02010600030101010101" pitchFamily="2" charset="-122"/>
                <a:cs typeface="Arial" panose="020B0604020202020204" pitchFamily="34" charset="0"/>
              </a:rPr>
              <a:t>）故障或无效的数据库指针和关键字等</a:t>
            </a:r>
            <a:r>
              <a:rPr lang="zh-CN" altLang="zh-CN" dirty="0">
                <a:effectLst/>
              </a:rPr>
              <a:t> </a:t>
            </a:r>
            <a:endParaRPr lang="en-US" altLang="zh-CN" dirty="0">
              <a:effectLst/>
            </a:endParaRPr>
          </a:p>
          <a:p>
            <a:pPr>
              <a:spcBef>
                <a:spcPts val="750"/>
              </a:spcBef>
            </a:pPr>
            <a:r>
              <a:rPr lang="zh-CN" altLang="en-US" sz="1800" dirty="0">
                <a:solidFill>
                  <a:srgbClr val="00B0F0"/>
                </a:solidFill>
                <a:latin typeface="宋体" panose="02010600030101010101" pitchFamily="2" charset="-122"/>
                <a:cs typeface="Arial" panose="020B0604020202020204" pitchFamily="34" charset="0"/>
              </a:rPr>
              <a:t>之前有故障注入测试，现在有混沌工程，目前掌握混沌工程更有意义</a:t>
            </a:r>
            <a:endParaRPr lang="zh-CN" altLang="en-US" sz="1800" dirty="0">
              <a:solidFill>
                <a:srgbClr val="00B0F0"/>
              </a:solidFill>
              <a:latin typeface="宋体" panose="02010600030101010101" pitchFamily="2" charset="-122"/>
              <a:cs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zh-CN" altLang="en-US" sz="4500" b="1" dirty="0">
                <a:ln w="19050">
                  <a:noFill/>
                </a:ln>
                <a:solidFill>
                  <a:srgbClr val="FFFFFF"/>
                </a:solidFill>
                <a:latin typeface="微软雅黑" panose="020B0503020204020204" pitchFamily="34" charset="-122"/>
                <a:ea typeface="微软雅黑" panose="020B0503020204020204" pitchFamily="34" charset="-122"/>
              </a:rPr>
              <a:t>全链路压测</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全链路压测的需求</a:t>
            </a:r>
            <a:endParaRPr kumimoji="1" lang="zh-CN" altLang="en-US" dirty="0"/>
          </a:p>
        </p:txBody>
      </p:sp>
      <p:pic>
        <p:nvPicPr>
          <p:cNvPr id="3074" name="Picture 2" descr="性能利器Takin来了！首个生产环境全链路压测平台正式开源"/>
          <p:cNvPicPr>
            <a:picLocks noChangeAspect="1" noChangeArrowheads="1"/>
          </p:cNvPicPr>
          <p:nvPr/>
        </p:nvPicPr>
        <p:blipFill rotWithShape="1">
          <a:blip r:embed="rId1">
            <a:extLst>
              <a:ext uri="{28A0092B-C50C-407E-A947-70E740481C1C}">
                <a14:useLocalDpi xmlns:a14="http://schemas.microsoft.com/office/drawing/2010/main" val="0"/>
              </a:ext>
            </a:extLst>
          </a:blip>
          <a:srcRect l="2747" t="9915" r="2308" b="6978"/>
          <a:stretch>
            <a:fillRect/>
          </a:stretch>
        </p:blipFill>
        <p:spPr bwMode="auto">
          <a:xfrm>
            <a:off x="1035887" y="993774"/>
            <a:ext cx="7072225" cy="33069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系统流量控制</a:t>
            </a:r>
            <a:endParaRPr kumimoji="1"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804362" y="1224359"/>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spcAft>
                <a:spcPts val="0"/>
              </a:spcAft>
            </a:pPr>
            <a:r>
              <a:rPr lang="zh-CN" altLang="en-US" sz="1500" dirty="0">
                <a:latin typeface="微软雅黑" panose="020B0503020204020204" pitchFamily="34" charset="-122"/>
                <a:ea typeface="微软雅黑" panose="020B0503020204020204" pitchFamily="34" charset="-122"/>
              </a:rPr>
              <a:t>订单</a:t>
            </a:r>
            <a:endParaRPr lang="zh-CN" altLang="en-US" sz="1500" dirty="0">
              <a:latin typeface="微软雅黑" panose="020B0503020204020204" pitchFamily="34" charset="-122"/>
              <a:ea typeface="微软雅黑" panose="020B0503020204020204" pitchFamily="34" charset="-122"/>
            </a:endParaRPr>
          </a:p>
        </p:txBody>
      </p:sp>
      <p:sp>
        <p:nvSpPr>
          <p:cNvPr id="5" name="矩形 4"/>
          <p:cNvSpPr/>
          <p:nvPr/>
        </p:nvSpPr>
        <p:spPr>
          <a:xfrm>
            <a:off x="2466509" y="1211184"/>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spcAft>
                <a:spcPts val="0"/>
              </a:spcAft>
            </a:pPr>
            <a:r>
              <a:rPr lang="zh-CN" altLang="en-US" sz="1500" dirty="0">
                <a:latin typeface="微软雅黑" panose="020B0503020204020204" pitchFamily="34" charset="-122"/>
                <a:ea typeface="微软雅黑" panose="020B0503020204020204" pitchFamily="34" charset="-122"/>
              </a:rPr>
              <a:t>管道</a:t>
            </a:r>
            <a:endParaRPr lang="zh-CN" altLang="en-US" sz="1500" dirty="0">
              <a:latin typeface="微软雅黑" panose="020B0503020204020204" pitchFamily="34" charset="-122"/>
              <a:ea typeface="微软雅黑" panose="020B0503020204020204" pitchFamily="34" charset="-122"/>
            </a:endParaRPr>
          </a:p>
        </p:txBody>
      </p:sp>
      <p:sp>
        <p:nvSpPr>
          <p:cNvPr id="6" name="矩形 5"/>
          <p:cNvSpPr/>
          <p:nvPr/>
        </p:nvSpPr>
        <p:spPr>
          <a:xfrm>
            <a:off x="2466509" y="2003182"/>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spcAft>
                <a:spcPts val="0"/>
              </a:spcAft>
            </a:pPr>
            <a:r>
              <a:rPr lang="en-US" altLang="zh-CN" sz="1350" dirty="0">
                <a:latin typeface="微软雅黑" panose="020B0503020204020204" pitchFamily="34" charset="-122"/>
                <a:ea typeface="微软雅黑" panose="020B0503020204020204" pitchFamily="34" charset="-122"/>
              </a:rPr>
              <a:t>MQ</a:t>
            </a:r>
            <a:r>
              <a:rPr lang="zh-CN" altLang="en-US" sz="1350" dirty="0">
                <a:latin typeface="微软雅黑" panose="020B0503020204020204" pitchFamily="34" charset="-122"/>
                <a:ea typeface="微软雅黑" panose="020B0503020204020204" pitchFamily="34" charset="-122"/>
              </a:rPr>
              <a:t>消息</a:t>
            </a:r>
            <a:endParaRPr lang="zh-CN" altLang="en-US" sz="1350" dirty="0">
              <a:latin typeface="微软雅黑" panose="020B0503020204020204" pitchFamily="34" charset="-122"/>
              <a:ea typeface="微软雅黑" panose="020B0503020204020204" pitchFamily="34" charset="-122"/>
            </a:endParaRPr>
          </a:p>
        </p:txBody>
      </p:sp>
      <p:sp>
        <p:nvSpPr>
          <p:cNvPr id="7" name="矩形 6"/>
          <p:cNvSpPr/>
          <p:nvPr/>
        </p:nvSpPr>
        <p:spPr>
          <a:xfrm>
            <a:off x="3908153" y="1211184"/>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spcAft>
                <a:spcPts val="0"/>
              </a:spcAft>
            </a:pPr>
            <a:r>
              <a:rPr lang="zh-CN" altLang="en-US" sz="1500" dirty="0">
                <a:latin typeface="微软雅黑" panose="020B0503020204020204" pitchFamily="34" charset="-122"/>
                <a:ea typeface="微软雅黑" panose="020B0503020204020204" pitchFamily="34" charset="-122"/>
              </a:rPr>
              <a:t>预分拣</a:t>
            </a:r>
            <a:endParaRPr lang="zh-CN" altLang="en-US" sz="1500" dirty="0">
              <a:latin typeface="微软雅黑" panose="020B0503020204020204" pitchFamily="34" charset="-122"/>
              <a:ea typeface="微软雅黑" panose="020B0503020204020204" pitchFamily="34" charset="-122"/>
            </a:endParaRPr>
          </a:p>
        </p:txBody>
      </p:sp>
      <p:sp>
        <p:nvSpPr>
          <p:cNvPr id="8" name="矩形 7"/>
          <p:cNvSpPr/>
          <p:nvPr/>
        </p:nvSpPr>
        <p:spPr>
          <a:xfrm>
            <a:off x="5349797" y="2003182"/>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spcAft>
                <a:spcPts val="0"/>
              </a:spcAft>
            </a:pPr>
            <a:r>
              <a:rPr lang="en-US" altLang="zh-CN" sz="1350" dirty="0">
                <a:latin typeface="微软雅黑" panose="020B0503020204020204" pitchFamily="34" charset="-122"/>
                <a:ea typeface="微软雅黑" panose="020B0503020204020204" pitchFamily="34" charset="-122"/>
              </a:rPr>
              <a:t>MQ</a:t>
            </a:r>
            <a:r>
              <a:rPr lang="zh-CN" altLang="en-US" sz="1350" dirty="0">
                <a:latin typeface="微软雅黑" panose="020B0503020204020204" pitchFamily="34" charset="-122"/>
                <a:ea typeface="微软雅黑" panose="020B0503020204020204" pitchFamily="34" charset="-122"/>
              </a:rPr>
              <a:t>消息</a:t>
            </a:r>
            <a:endParaRPr lang="zh-CN" altLang="en-US" sz="1350" dirty="0">
              <a:latin typeface="微软雅黑" panose="020B0503020204020204" pitchFamily="34" charset="-122"/>
              <a:ea typeface="微软雅黑" panose="020B0503020204020204" pitchFamily="34" charset="-122"/>
            </a:endParaRPr>
          </a:p>
        </p:txBody>
      </p:sp>
      <p:sp>
        <p:nvSpPr>
          <p:cNvPr id="9" name="矩形 8"/>
          <p:cNvSpPr/>
          <p:nvPr/>
        </p:nvSpPr>
        <p:spPr>
          <a:xfrm>
            <a:off x="5349797" y="1211184"/>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任务分发</a:t>
            </a:r>
            <a:endParaRPr lang="zh-CN" altLang="en-US" sz="1350" dirty="0">
              <a:latin typeface="微软雅黑" panose="020B0503020204020204" pitchFamily="34" charset="-122"/>
              <a:ea typeface="微软雅黑" panose="020B0503020204020204" pitchFamily="34" charset="-122"/>
            </a:endParaRPr>
          </a:p>
        </p:txBody>
      </p:sp>
      <p:sp>
        <p:nvSpPr>
          <p:cNvPr id="10" name="矩形 9"/>
          <p:cNvSpPr/>
          <p:nvPr/>
        </p:nvSpPr>
        <p:spPr>
          <a:xfrm>
            <a:off x="3256070" y="2795180"/>
            <a:ext cx="3757287"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下游系统（系统、机房、分组）</a:t>
            </a:r>
            <a:endParaRPr lang="zh-CN" altLang="en-US" sz="1350" dirty="0">
              <a:latin typeface="微软雅黑" panose="020B0503020204020204" pitchFamily="34" charset="-122"/>
              <a:ea typeface="微软雅黑" panose="020B0503020204020204" pitchFamily="34" charset="-122"/>
            </a:endParaRPr>
          </a:p>
        </p:txBody>
      </p:sp>
      <p:cxnSp>
        <p:nvCxnSpPr>
          <p:cNvPr id="11" name="肘形连接符 10"/>
          <p:cNvCxnSpPr>
            <a:stCxn id="4" idx="3"/>
            <a:endCxn id="6" idx="1"/>
          </p:cNvCxnSpPr>
          <p:nvPr/>
        </p:nvCxnSpPr>
        <p:spPr>
          <a:xfrm>
            <a:off x="1679847" y="1378981"/>
            <a:ext cx="786662" cy="778823"/>
          </a:xfrm>
          <a:prstGeom prst="bentConnector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1703195" y="1365806"/>
            <a:ext cx="723049"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a:stCxn id="7" idx="3"/>
          </p:cNvCxnSpPr>
          <p:nvPr/>
        </p:nvCxnSpPr>
        <p:spPr>
          <a:xfrm>
            <a:off x="4783638" y="1365806"/>
            <a:ext cx="56616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7" idx="3"/>
            <a:endCxn id="8" idx="1"/>
          </p:cNvCxnSpPr>
          <p:nvPr/>
        </p:nvCxnSpPr>
        <p:spPr>
          <a:xfrm>
            <a:off x="4783638" y="1365806"/>
            <a:ext cx="566159" cy="791998"/>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5" idx="3"/>
          </p:cNvCxnSpPr>
          <p:nvPr/>
        </p:nvCxnSpPr>
        <p:spPr>
          <a:xfrm>
            <a:off x="3341994" y="1365806"/>
            <a:ext cx="240117" cy="142937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6" idx="3"/>
          </p:cNvCxnSpPr>
          <p:nvPr/>
        </p:nvCxnSpPr>
        <p:spPr>
          <a:xfrm>
            <a:off x="3341994" y="2157804"/>
            <a:ext cx="240117" cy="63737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9" idx="3"/>
          </p:cNvCxnSpPr>
          <p:nvPr/>
        </p:nvCxnSpPr>
        <p:spPr>
          <a:xfrm>
            <a:off x="6225282" y="1365806"/>
            <a:ext cx="233658" cy="142937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8" idx="3"/>
          </p:cNvCxnSpPr>
          <p:nvPr/>
        </p:nvCxnSpPr>
        <p:spPr>
          <a:xfrm>
            <a:off x="6225282" y="2157804"/>
            <a:ext cx="233658" cy="63737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5" idx="3"/>
            <a:endCxn id="7" idx="1"/>
          </p:cNvCxnSpPr>
          <p:nvPr/>
        </p:nvCxnSpPr>
        <p:spPr>
          <a:xfrm>
            <a:off x="3341994" y="1365806"/>
            <a:ext cx="56615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309616" y="894304"/>
            <a:ext cx="1223420" cy="1503528"/>
          </a:xfrm>
          <a:prstGeom prst="rect">
            <a:avLst/>
          </a:prstGeom>
          <a:noFill/>
          <a:ln w="38100">
            <a:noFill/>
            <a:prstDash val="dash"/>
          </a:ln>
        </p:spPr>
        <p:style>
          <a:lnRef idx="2">
            <a:schemeClr val="accent2"/>
          </a:lnRef>
          <a:fillRef idx="1">
            <a:schemeClr val="lt1"/>
          </a:fillRef>
          <a:effectRef idx="0">
            <a:schemeClr val="accent2"/>
          </a:effectRef>
          <a:fontRef idx="minor">
            <a:schemeClr val="dk1"/>
          </a:fontRef>
        </p:style>
        <p:txBody>
          <a:bodyPr rtlCol="0" anchor="t" anchorCtr="0"/>
          <a:lstStyle/>
          <a:p>
            <a:pPr algn="ctr">
              <a:spcAft>
                <a:spcPts val="0"/>
              </a:spcAft>
            </a:pPr>
            <a:r>
              <a:rPr lang="zh-CN" altLang="en-US" sz="1350" dirty="0">
                <a:solidFill>
                  <a:schemeClr val="bg1"/>
                </a:solidFill>
                <a:latin typeface="微软雅黑" panose="020B0503020204020204" pitchFamily="34" charset="-122"/>
                <a:ea typeface="微软雅黑" panose="020B0503020204020204" pitchFamily="34" charset="-122"/>
              </a:rPr>
              <a:t>憋洪</a:t>
            </a:r>
            <a:r>
              <a:rPr lang="en-US" altLang="zh-CN" sz="1350" dirty="0">
                <a:solidFill>
                  <a:schemeClr val="bg1"/>
                </a:solidFill>
                <a:latin typeface="微软雅黑" panose="020B0503020204020204" pitchFamily="34" charset="-122"/>
                <a:ea typeface="微软雅黑" panose="020B0503020204020204" pitchFamily="34" charset="-122"/>
              </a:rPr>
              <a:t>&amp;</a:t>
            </a:r>
            <a:r>
              <a:rPr lang="zh-CN" altLang="en-US" sz="1350" dirty="0">
                <a:solidFill>
                  <a:schemeClr val="bg1"/>
                </a:solidFill>
                <a:latin typeface="微软雅黑" panose="020B0503020204020204" pitchFamily="34" charset="-122"/>
                <a:ea typeface="微软雅黑" panose="020B0503020204020204" pitchFamily="34" charset="-122"/>
              </a:rPr>
              <a:t>泄洪</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67691" y="894304"/>
            <a:ext cx="1223420" cy="1503528"/>
          </a:xfrm>
          <a:prstGeom prst="rect">
            <a:avLst/>
          </a:prstGeom>
          <a:noFill/>
          <a:ln w="38100">
            <a:noFill/>
            <a:prstDash val="dash"/>
          </a:ln>
        </p:spPr>
        <p:style>
          <a:lnRef idx="2">
            <a:schemeClr val="accent2"/>
          </a:lnRef>
          <a:fillRef idx="1">
            <a:schemeClr val="lt1"/>
          </a:fillRef>
          <a:effectRef idx="0">
            <a:schemeClr val="accent2"/>
          </a:effectRef>
          <a:fontRef idx="minor">
            <a:schemeClr val="dk1"/>
          </a:fontRef>
        </p:style>
        <p:txBody>
          <a:bodyPr rtlCol="0" anchor="t" anchorCtr="0"/>
          <a:lstStyle/>
          <a:p>
            <a:pPr algn="ctr">
              <a:spcAft>
                <a:spcPts val="0"/>
              </a:spcAft>
            </a:pPr>
            <a:r>
              <a:rPr lang="zh-CN" altLang="en-US" sz="1350" dirty="0">
                <a:solidFill>
                  <a:schemeClr val="bg1"/>
                </a:solidFill>
                <a:latin typeface="微软雅黑" panose="020B0503020204020204" pitchFamily="34" charset="-122"/>
                <a:ea typeface="微软雅黑" panose="020B0503020204020204" pitchFamily="34" charset="-122"/>
              </a:rPr>
              <a:t>憋洪</a:t>
            </a:r>
            <a:r>
              <a:rPr lang="en-US" altLang="zh-CN" sz="1350" dirty="0">
                <a:solidFill>
                  <a:schemeClr val="bg1"/>
                </a:solidFill>
                <a:latin typeface="微软雅黑" panose="020B0503020204020204" pitchFamily="34" charset="-122"/>
                <a:ea typeface="微软雅黑" panose="020B0503020204020204" pitchFamily="34" charset="-122"/>
              </a:rPr>
              <a:t>&amp;</a:t>
            </a:r>
            <a:r>
              <a:rPr lang="zh-CN" altLang="en-US" sz="1350" dirty="0">
                <a:solidFill>
                  <a:schemeClr val="bg1"/>
                </a:solidFill>
                <a:latin typeface="微软雅黑" panose="020B0503020204020204" pitchFamily="34" charset="-122"/>
                <a:ea typeface="微软雅黑" panose="020B0503020204020204" pitchFamily="34" charset="-122"/>
              </a:rPr>
              <a:t>泄洪</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3641507" y="3534827"/>
            <a:ext cx="3371850" cy="1167802"/>
          </a:xfrm>
          <a:prstGeom prst="rect">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spcAft>
                <a:spcPts val="0"/>
              </a:spcAft>
            </a:pPr>
            <a:r>
              <a:rPr lang="zh-CN" altLang="en-US" sz="1200" dirty="0">
                <a:latin typeface="微软雅黑" panose="020B0503020204020204" pitchFamily="34" charset="-122"/>
                <a:ea typeface="微软雅黑" panose="020B0503020204020204" pitchFamily="34" charset="-122"/>
              </a:rPr>
              <a:t>应用集群（线上集群）</a:t>
            </a:r>
            <a:endParaRPr lang="zh-CN" altLang="en-US" sz="1200" dirty="0">
              <a:latin typeface="微软雅黑" panose="020B0503020204020204" pitchFamily="34" charset="-122"/>
              <a:ea typeface="微软雅黑" panose="020B0503020204020204" pitchFamily="34" charset="-122"/>
            </a:endParaRPr>
          </a:p>
        </p:txBody>
      </p:sp>
      <p:sp>
        <p:nvSpPr>
          <p:cNvPr id="25" name="矩形 24"/>
          <p:cNvSpPr/>
          <p:nvPr/>
        </p:nvSpPr>
        <p:spPr>
          <a:xfrm>
            <a:off x="3727232" y="3602231"/>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050" dirty="0">
                <a:latin typeface="微软雅黑" panose="020B0503020204020204" pitchFamily="34" charset="-122"/>
                <a:ea typeface="微软雅黑" panose="020B0503020204020204" pitchFamily="34" charset="-122"/>
              </a:rPr>
              <a:t>Docker1</a:t>
            </a:r>
            <a:endParaRPr lang="zh-CN" altLang="en-US" sz="1050" dirty="0">
              <a:latin typeface="微软雅黑" panose="020B0503020204020204" pitchFamily="34" charset="-122"/>
              <a:ea typeface="微软雅黑" panose="020B0503020204020204" pitchFamily="34" charset="-122"/>
            </a:endParaRPr>
          </a:p>
        </p:txBody>
      </p:sp>
      <p:sp>
        <p:nvSpPr>
          <p:cNvPr id="26" name="矩形 25"/>
          <p:cNvSpPr/>
          <p:nvPr/>
        </p:nvSpPr>
        <p:spPr>
          <a:xfrm>
            <a:off x="4891507" y="3602231"/>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050" dirty="0">
                <a:latin typeface="微软雅黑" panose="020B0503020204020204" pitchFamily="34" charset="-122"/>
                <a:ea typeface="微软雅黑" panose="020B0503020204020204" pitchFamily="34" charset="-122"/>
              </a:rPr>
              <a:t>Docker2</a:t>
            </a:r>
            <a:endParaRPr lang="zh-CN" altLang="en-US" sz="1050" dirty="0">
              <a:latin typeface="微软雅黑" panose="020B0503020204020204" pitchFamily="34" charset="-122"/>
              <a:ea typeface="微软雅黑" panose="020B0503020204020204" pitchFamily="34" charset="-122"/>
            </a:endParaRPr>
          </a:p>
        </p:txBody>
      </p:sp>
      <p:sp>
        <p:nvSpPr>
          <p:cNvPr id="27" name="矩形 26"/>
          <p:cNvSpPr/>
          <p:nvPr/>
        </p:nvSpPr>
        <p:spPr>
          <a:xfrm>
            <a:off x="6055782" y="3602230"/>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050" dirty="0">
                <a:latin typeface="微软雅黑" panose="020B0503020204020204" pitchFamily="34" charset="-122"/>
                <a:ea typeface="微软雅黑" panose="020B0503020204020204" pitchFamily="34" charset="-122"/>
              </a:rPr>
              <a:t>Docker3</a:t>
            </a:r>
            <a:endParaRPr lang="zh-CN" altLang="en-US" sz="1050" dirty="0">
              <a:latin typeface="微软雅黑" panose="020B0503020204020204" pitchFamily="34" charset="-122"/>
              <a:ea typeface="微软雅黑" panose="020B0503020204020204" pitchFamily="34" charset="-122"/>
            </a:endParaRPr>
          </a:p>
        </p:txBody>
      </p:sp>
      <p:sp>
        <p:nvSpPr>
          <p:cNvPr id="28" name="矩形 27"/>
          <p:cNvSpPr/>
          <p:nvPr/>
        </p:nvSpPr>
        <p:spPr>
          <a:xfrm>
            <a:off x="3727232" y="3885518"/>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050" dirty="0">
                <a:latin typeface="微软雅黑" panose="020B0503020204020204" pitchFamily="34" charset="-122"/>
                <a:ea typeface="微软雅黑" panose="020B0503020204020204" pitchFamily="34" charset="-122"/>
              </a:rPr>
              <a:t>Docker4</a:t>
            </a:r>
            <a:endParaRPr lang="zh-CN" altLang="en-US" sz="1050" dirty="0">
              <a:latin typeface="微软雅黑" panose="020B0503020204020204" pitchFamily="34" charset="-122"/>
              <a:ea typeface="微软雅黑" panose="020B0503020204020204" pitchFamily="34" charset="-122"/>
            </a:endParaRPr>
          </a:p>
        </p:txBody>
      </p:sp>
      <p:sp>
        <p:nvSpPr>
          <p:cNvPr id="29" name="矩形 28"/>
          <p:cNvSpPr/>
          <p:nvPr/>
        </p:nvSpPr>
        <p:spPr>
          <a:xfrm>
            <a:off x="4891507" y="3885518"/>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050" dirty="0">
                <a:latin typeface="微软雅黑" panose="020B0503020204020204" pitchFamily="34" charset="-122"/>
                <a:ea typeface="微软雅黑" panose="020B0503020204020204" pitchFamily="34" charset="-122"/>
              </a:rPr>
              <a:t>Docker5</a:t>
            </a:r>
            <a:endParaRPr lang="zh-CN" altLang="en-US" sz="1050" dirty="0">
              <a:latin typeface="微软雅黑" panose="020B0503020204020204" pitchFamily="34" charset="-122"/>
              <a:ea typeface="微软雅黑" panose="020B0503020204020204" pitchFamily="34" charset="-122"/>
            </a:endParaRPr>
          </a:p>
        </p:txBody>
      </p:sp>
      <p:sp>
        <p:nvSpPr>
          <p:cNvPr id="30" name="矩形 29"/>
          <p:cNvSpPr/>
          <p:nvPr/>
        </p:nvSpPr>
        <p:spPr>
          <a:xfrm>
            <a:off x="6055782" y="3885518"/>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050" dirty="0">
                <a:latin typeface="微软雅黑" panose="020B0503020204020204" pitchFamily="34" charset="-122"/>
                <a:ea typeface="微软雅黑" panose="020B0503020204020204" pitchFamily="34" charset="-122"/>
              </a:rPr>
              <a:t>Docker6</a:t>
            </a:r>
            <a:endParaRPr lang="zh-CN" altLang="en-US" sz="1050" dirty="0">
              <a:latin typeface="微软雅黑" panose="020B0503020204020204" pitchFamily="34" charset="-122"/>
              <a:ea typeface="微软雅黑" panose="020B0503020204020204" pitchFamily="34" charset="-122"/>
            </a:endParaRPr>
          </a:p>
        </p:txBody>
      </p:sp>
      <p:sp>
        <p:nvSpPr>
          <p:cNvPr id="31" name="矩形 30"/>
          <p:cNvSpPr/>
          <p:nvPr/>
        </p:nvSpPr>
        <p:spPr>
          <a:xfrm>
            <a:off x="3727232" y="4168805"/>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050" dirty="0">
                <a:latin typeface="微软雅黑" panose="020B0503020204020204" pitchFamily="34" charset="-122"/>
                <a:ea typeface="微软雅黑" panose="020B0503020204020204" pitchFamily="34" charset="-122"/>
              </a:rPr>
              <a:t>Docker7</a:t>
            </a:r>
            <a:endParaRPr lang="zh-CN" altLang="en-US" sz="1050" dirty="0">
              <a:latin typeface="微软雅黑" panose="020B0503020204020204" pitchFamily="34" charset="-122"/>
              <a:ea typeface="微软雅黑" panose="020B0503020204020204" pitchFamily="34" charset="-122"/>
            </a:endParaRPr>
          </a:p>
        </p:txBody>
      </p:sp>
      <p:sp>
        <p:nvSpPr>
          <p:cNvPr id="32" name="矩形 31"/>
          <p:cNvSpPr/>
          <p:nvPr/>
        </p:nvSpPr>
        <p:spPr>
          <a:xfrm>
            <a:off x="4891507" y="4168805"/>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050" dirty="0">
                <a:latin typeface="微软雅黑" panose="020B0503020204020204" pitchFamily="34" charset="-122"/>
                <a:ea typeface="微软雅黑" panose="020B0503020204020204" pitchFamily="34" charset="-122"/>
              </a:rPr>
              <a:t>Docker8</a:t>
            </a:r>
            <a:endParaRPr lang="zh-CN" altLang="en-US" sz="1050" dirty="0">
              <a:latin typeface="微软雅黑" panose="020B0503020204020204" pitchFamily="34" charset="-122"/>
              <a:ea typeface="微软雅黑" panose="020B0503020204020204" pitchFamily="34" charset="-122"/>
            </a:endParaRPr>
          </a:p>
        </p:txBody>
      </p:sp>
      <p:sp>
        <p:nvSpPr>
          <p:cNvPr id="33" name="矩形 32"/>
          <p:cNvSpPr/>
          <p:nvPr/>
        </p:nvSpPr>
        <p:spPr>
          <a:xfrm>
            <a:off x="6055782" y="4168805"/>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050" dirty="0">
                <a:latin typeface="微软雅黑" panose="020B0503020204020204" pitchFamily="34" charset="-122"/>
                <a:ea typeface="微软雅黑" panose="020B0503020204020204" pitchFamily="34" charset="-122"/>
              </a:rPr>
              <a:t>Docker9</a:t>
            </a:r>
            <a:endParaRPr lang="zh-CN" altLang="en-US" sz="1050" dirty="0">
              <a:latin typeface="微软雅黑" panose="020B0503020204020204" pitchFamily="34" charset="-122"/>
              <a:ea typeface="微软雅黑" panose="020B0503020204020204" pitchFamily="34" charset="-122"/>
            </a:endParaRPr>
          </a:p>
        </p:txBody>
      </p:sp>
      <p:sp>
        <p:nvSpPr>
          <p:cNvPr id="34" name="云形 33"/>
          <p:cNvSpPr/>
          <p:nvPr/>
        </p:nvSpPr>
        <p:spPr>
          <a:xfrm>
            <a:off x="1205803" y="3746041"/>
            <a:ext cx="1016852" cy="638648"/>
          </a:xfrm>
          <a:prstGeom prst="cloud">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spcAft>
                <a:spcPts val="0"/>
              </a:spcAft>
            </a:pPr>
            <a:r>
              <a:rPr lang="zh-CN" altLang="en-US" sz="1200" dirty="0">
                <a:latin typeface="微软雅黑" panose="020B0503020204020204" pitchFamily="34" charset="-122"/>
                <a:ea typeface="微软雅黑" panose="020B0503020204020204" pitchFamily="34" charset="-122"/>
                <a:sym typeface="+mn-ea"/>
              </a:rPr>
              <a:t>互联网</a:t>
            </a:r>
            <a:endParaRPr lang="zh-CN" altLang="en-US" sz="1200" dirty="0">
              <a:latin typeface="微软雅黑" panose="020B0503020204020204" pitchFamily="34" charset="-122"/>
              <a:ea typeface="微软雅黑" panose="020B0503020204020204" pitchFamily="34" charset="-122"/>
            </a:endParaRPr>
          </a:p>
        </p:txBody>
      </p:sp>
      <p:sp>
        <p:nvSpPr>
          <p:cNvPr id="35" name="右箭头 34"/>
          <p:cNvSpPr/>
          <p:nvPr/>
        </p:nvSpPr>
        <p:spPr>
          <a:xfrm>
            <a:off x="2308379" y="3735326"/>
            <a:ext cx="1237396" cy="49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500" dirty="0">
                <a:latin typeface="微软雅黑" panose="020B0503020204020204" pitchFamily="34" charset="-122"/>
                <a:ea typeface="微软雅黑" panose="020B0503020204020204" pitchFamily="34" charset="-122"/>
                <a:sym typeface="+mn-ea"/>
              </a:rPr>
              <a:t>生产流量</a:t>
            </a:r>
            <a:endParaRPr kumimoji="1" lang="zh-CN" altLang="en-US" sz="15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2319869" y="801879"/>
            <a:ext cx="1247081" cy="337185"/>
          </a:xfrm>
          <a:prstGeom prst="rect">
            <a:avLst/>
          </a:prstGeom>
          <a:noFill/>
        </p:spPr>
        <p:txBody>
          <a:bodyPr wrap="square">
            <a:spAutoFit/>
          </a:bodyPr>
          <a:lstStyle/>
          <a:p>
            <a:pPr algn="ctr">
              <a:spcAft>
                <a:spcPts val="0"/>
              </a:spcAft>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阻塞</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&amp;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泄洪</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167691" y="813790"/>
            <a:ext cx="1247081" cy="337185"/>
          </a:xfrm>
          <a:prstGeom prst="rect">
            <a:avLst/>
          </a:prstGeom>
          <a:noFill/>
        </p:spPr>
        <p:txBody>
          <a:bodyPr wrap="square">
            <a:spAutoFit/>
          </a:bodyPr>
          <a:lstStyle/>
          <a:p>
            <a:pPr algn="ctr">
              <a:spcAft>
                <a:spcPts val="0"/>
              </a:spcAft>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阻塞</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&amp;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泄洪</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5167691" y="1138791"/>
            <a:ext cx="1201527" cy="1259042"/>
          </a:xfrm>
          <a:prstGeom prst="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2224496" y="1125358"/>
            <a:ext cx="1193182" cy="1367644"/>
          </a:xfrm>
          <a:prstGeom prst="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3"/>
                                        </p:tgtEl>
                                        <p:attrNameLst>
                                          <p:attrName>ppt_x</p:attrName>
                                        </p:attrNameLst>
                                      </p:cBhvr>
                                      <p:tavLst>
                                        <p:tav tm="0">
                                          <p:val>
                                            <p:strVal val="ppt_x"/>
                                          </p:val>
                                        </p:tav>
                                        <p:tav tm="100000">
                                          <p:val>
                                            <p:strVal val="ppt_x"/>
                                          </p:val>
                                        </p:tav>
                                      </p:tavLst>
                                    </p:anim>
                                    <p:anim calcmode="lin" valueType="num">
                                      <p:cBhvr additive="base">
                                        <p:cTn id="7" dur="500"/>
                                        <p:tgtEl>
                                          <p:spTgt spid="33"/>
                                        </p:tgtEl>
                                        <p:attrNameLst>
                                          <p:attrName>ppt_y</p:attrName>
                                        </p:attrNameLst>
                                      </p:cBhvr>
                                      <p:tavLst>
                                        <p:tav tm="0">
                                          <p:val>
                                            <p:strVal val="ppt_y"/>
                                          </p:val>
                                        </p:tav>
                                        <p:tav tm="100000">
                                          <p:val>
                                            <p:strVal val="1+ppt_h/2"/>
                                          </p:val>
                                        </p:tav>
                                      </p:tavLst>
                                    </p:anim>
                                    <p:set>
                                      <p:cBhvr>
                                        <p:cTn id="8" dur="1" fill="hold">
                                          <p:stCondLst>
                                            <p:cond delay="499"/>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32"/>
                                        </p:tgtEl>
                                        <p:attrNameLst>
                                          <p:attrName>ppt_x</p:attrName>
                                        </p:attrNameLst>
                                      </p:cBhvr>
                                      <p:tavLst>
                                        <p:tav tm="0">
                                          <p:val>
                                            <p:strVal val="ppt_x"/>
                                          </p:val>
                                        </p:tav>
                                        <p:tav tm="100000">
                                          <p:val>
                                            <p:strVal val="ppt_x"/>
                                          </p:val>
                                        </p:tav>
                                      </p:tavLst>
                                    </p:anim>
                                    <p:anim calcmode="lin" valueType="num">
                                      <p:cBhvr additive="base">
                                        <p:cTn id="13" dur="500"/>
                                        <p:tgtEl>
                                          <p:spTgt spid="32"/>
                                        </p:tgtEl>
                                        <p:attrNameLst>
                                          <p:attrName>ppt_y</p:attrName>
                                        </p:attrNameLst>
                                      </p:cBhvr>
                                      <p:tavLst>
                                        <p:tav tm="0">
                                          <p:val>
                                            <p:strVal val="ppt_y"/>
                                          </p:val>
                                        </p:tav>
                                        <p:tav tm="100000">
                                          <p:val>
                                            <p:strVal val="1+ppt_h/2"/>
                                          </p:val>
                                        </p:tav>
                                      </p:tavLst>
                                    </p:anim>
                                    <p:set>
                                      <p:cBhvr>
                                        <p:cTn id="14" dur="1" fill="hold">
                                          <p:stCondLst>
                                            <p:cond delay="499"/>
                                          </p:stCondLst>
                                        </p:cTn>
                                        <p:tgtEl>
                                          <p:spTgt spid="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31"/>
                                        </p:tgtEl>
                                        <p:attrNameLst>
                                          <p:attrName>ppt_x</p:attrName>
                                        </p:attrNameLst>
                                      </p:cBhvr>
                                      <p:tavLst>
                                        <p:tav tm="0">
                                          <p:val>
                                            <p:strVal val="ppt_x"/>
                                          </p:val>
                                        </p:tav>
                                        <p:tav tm="100000">
                                          <p:val>
                                            <p:strVal val="ppt_x"/>
                                          </p:val>
                                        </p:tav>
                                      </p:tavLst>
                                    </p:anim>
                                    <p:anim calcmode="lin" valueType="num">
                                      <p:cBhvr additive="base">
                                        <p:cTn id="19" dur="500"/>
                                        <p:tgtEl>
                                          <p:spTgt spid="31"/>
                                        </p:tgtEl>
                                        <p:attrNameLst>
                                          <p:attrName>ppt_y</p:attrName>
                                        </p:attrNameLst>
                                      </p:cBhvr>
                                      <p:tavLst>
                                        <p:tav tm="0">
                                          <p:val>
                                            <p:strVal val="ppt_y"/>
                                          </p:val>
                                        </p:tav>
                                        <p:tav tm="100000">
                                          <p:val>
                                            <p:strVal val="1+ppt_h/2"/>
                                          </p:val>
                                        </p:tav>
                                      </p:tavLst>
                                    </p:anim>
                                    <p:set>
                                      <p:cBhvr>
                                        <p:cTn id="20" dur="1" fill="hold">
                                          <p:stCondLst>
                                            <p:cond delay="499"/>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30"/>
                                        </p:tgtEl>
                                        <p:attrNameLst>
                                          <p:attrName>ppt_x</p:attrName>
                                        </p:attrNameLst>
                                      </p:cBhvr>
                                      <p:tavLst>
                                        <p:tav tm="0">
                                          <p:val>
                                            <p:strVal val="ppt_x"/>
                                          </p:val>
                                        </p:tav>
                                        <p:tav tm="100000">
                                          <p:val>
                                            <p:strVal val="ppt_x"/>
                                          </p:val>
                                        </p:tav>
                                      </p:tavLst>
                                    </p:anim>
                                    <p:anim calcmode="lin" valueType="num">
                                      <p:cBhvr additive="base">
                                        <p:cTn id="25" dur="500"/>
                                        <p:tgtEl>
                                          <p:spTgt spid="30"/>
                                        </p:tgtEl>
                                        <p:attrNameLst>
                                          <p:attrName>ppt_y</p:attrName>
                                        </p:attrNameLst>
                                      </p:cBhvr>
                                      <p:tavLst>
                                        <p:tav tm="0">
                                          <p:val>
                                            <p:strVal val="ppt_y"/>
                                          </p:val>
                                        </p:tav>
                                        <p:tav tm="100000">
                                          <p:val>
                                            <p:strVal val="1+ppt_h/2"/>
                                          </p:val>
                                        </p:tav>
                                      </p:tavLst>
                                    </p:anim>
                                    <p:set>
                                      <p:cBhvr>
                                        <p:cTn id="26"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2038" y="280792"/>
            <a:ext cx="3681165" cy="523875"/>
          </a:xfrm>
        </p:spPr>
        <p:txBody>
          <a:bodyPr/>
          <a:lstStyle/>
          <a:p>
            <a:pPr>
              <a:spcAft>
                <a:spcPts val="0"/>
              </a:spcAft>
            </a:pPr>
            <a:r>
              <a:rPr lang="zh-CN" altLang="en-US" sz="2800" dirty="0">
                <a:latin typeface="微软雅黑" panose="020B0503020204020204" pitchFamily="34" charset="-122"/>
                <a:ea typeface="微软雅黑" panose="020B0503020204020204" pitchFamily="34" charset="-122"/>
              </a:rPr>
              <a:t>压测平台原理示意图</a:t>
            </a:r>
            <a:endParaRPr kumimoji="1" lang="zh-CN" altLang="en-US" dirty="0"/>
          </a:p>
        </p:txBody>
      </p:sp>
      <p:sp>
        <p:nvSpPr>
          <p:cNvPr id="4" name="矩形 3"/>
          <p:cNvSpPr/>
          <p:nvPr/>
        </p:nvSpPr>
        <p:spPr>
          <a:xfrm>
            <a:off x="442606" y="988863"/>
            <a:ext cx="3681164" cy="1309908"/>
          </a:xfrm>
          <a:prstGeom prst="rect">
            <a:avLst/>
          </a:prstGeom>
          <a:ln w="28575">
            <a:prstDash val="lgDashDotDot"/>
          </a:ln>
        </p:spPr>
        <p:style>
          <a:lnRef idx="2">
            <a:schemeClr val="accent1"/>
          </a:lnRef>
          <a:fillRef idx="1">
            <a:schemeClr val="lt1"/>
          </a:fillRef>
          <a:effectRef idx="0">
            <a:schemeClr val="accent1"/>
          </a:effectRef>
          <a:fontRef idx="minor">
            <a:schemeClr val="dk1"/>
          </a:fontRef>
        </p:style>
        <p:txBody>
          <a:bodyPr rtlCol="0" anchor="ctr" anchorCtr="0"/>
          <a:lstStyle/>
          <a:p>
            <a:pPr algn="l">
              <a:spcAft>
                <a:spcPts val="0"/>
              </a:spcAft>
            </a:pPr>
            <a:r>
              <a:rPr lang="zh-CN" altLang="en-US" dirty="0">
                <a:latin typeface="微软雅黑" panose="020B0503020204020204" pitchFamily="34" charset="-122"/>
                <a:ea typeface="微软雅黑" panose="020B0503020204020204" pitchFamily="34" charset="-122"/>
              </a:rPr>
              <a:t>压</a:t>
            </a:r>
            <a:endParaRPr lang="en-US" altLang="zh-CN" dirty="0">
              <a:latin typeface="微软雅黑" panose="020B0503020204020204" pitchFamily="34" charset="-122"/>
              <a:ea typeface="微软雅黑" panose="020B0503020204020204" pitchFamily="34" charset="-122"/>
            </a:endParaRPr>
          </a:p>
          <a:p>
            <a:pPr algn="l">
              <a:spcBef>
                <a:spcPts val="0"/>
              </a:spcBef>
              <a:spcAft>
                <a:spcPts val="0"/>
              </a:spcAft>
            </a:pPr>
            <a:r>
              <a:rPr lang="zh-CN" altLang="en-US" dirty="0">
                <a:latin typeface="微软雅黑" panose="020B0503020204020204" pitchFamily="34" charset="-122"/>
                <a:ea typeface="微软雅黑" panose="020B0503020204020204" pitchFamily="34" charset="-122"/>
              </a:rPr>
              <a:t>测</a:t>
            </a:r>
            <a:endParaRPr lang="en-US" altLang="zh-CN" dirty="0">
              <a:latin typeface="微软雅黑" panose="020B0503020204020204" pitchFamily="34" charset="-122"/>
              <a:ea typeface="微软雅黑" panose="020B0503020204020204" pitchFamily="34" charset="-122"/>
            </a:endParaRPr>
          </a:p>
          <a:p>
            <a:pPr algn="l">
              <a:spcBef>
                <a:spcPts val="0"/>
              </a:spcBef>
              <a:spcAft>
                <a:spcPts val="0"/>
              </a:spcAft>
            </a:pPr>
            <a:r>
              <a:rPr lang="zh-CN" altLang="en-US" dirty="0">
                <a:latin typeface="微软雅黑" panose="020B0503020204020204" pitchFamily="34" charset="-122"/>
                <a:ea typeface="微软雅黑" panose="020B0503020204020204" pitchFamily="34" charset="-122"/>
              </a:rPr>
              <a:t>平</a:t>
            </a:r>
            <a:endParaRPr lang="en-US" altLang="zh-CN" dirty="0">
              <a:latin typeface="微软雅黑" panose="020B0503020204020204" pitchFamily="34" charset="-122"/>
              <a:ea typeface="微软雅黑" panose="020B0503020204020204" pitchFamily="34" charset="-122"/>
            </a:endParaRPr>
          </a:p>
          <a:p>
            <a:pPr algn="l">
              <a:spcBef>
                <a:spcPts val="0"/>
              </a:spcBef>
            </a:pPr>
            <a:r>
              <a:rPr lang="zh-CN" altLang="en-US" dirty="0">
                <a:latin typeface="微软雅黑" panose="020B0503020204020204" pitchFamily="34" charset="-122"/>
                <a:ea typeface="微软雅黑" panose="020B0503020204020204" pitchFamily="34" charset="-122"/>
              </a:rPr>
              <a:t>台</a:t>
            </a:r>
            <a:endParaRPr lang="zh-CN" altLang="en-US" dirty="0">
              <a:latin typeface="微软雅黑" panose="020B0503020204020204" pitchFamily="34" charset="-122"/>
              <a:ea typeface="微软雅黑" panose="020B0503020204020204" pitchFamily="34" charset="-122"/>
            </a:endParaRPr>
          </a:p>
        </p:txBody>
      </p:sp>
      <p:sp>
        <p:nvSpPr>
          <p:cNvPr id="5" name="圆角矩形 4"/>
          <p:cNvSpPr/>
          <p:nvPr/>
        </p:nvSpPr>
        <p:spPr>
          <a:xfrm>
            <a:off x="936788" y="1213211"/>
            <a:ext cx="969767" cy="35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600" dirty="0">
                <a:latin typeface="微软雅黑" panose="020B0503020204020204" pitchFamily="34" charset="-122"/>
                <a:ea typeface="微软雅黑" panose="020B0503020204020204" pitchFamily="34" charset="-122"/>
                <a:sym typeface="+mn-ea"/>
              </a:rPr>
              <a:t>脚本</a:t>
            </a:r>
            <a:endParaRPr lang="zh-CN" altLang="en-US" sz="1600" dirty="0">
              <a:latin typeface="微软雅黑" panose="020B0503020204020204" pitchFamily="34" charset="-122"/>
              <a:ea typeface="微软雅黑" panose="020B0503020204020204" pitchFamily="34" charset="-122"/>
            </a:endParaRPr>
          </a:p>
        </p:txBody>
      </p:sp>
      <p:sp>
        <p:nvSpPr>
          <p:cNvPr id="6" name="圆角矩形 5"/>
          <p:cNvSpPr/>
          <p:nvPr/>
        </p:nvSpPr>
        <p:spPr>
          <a:xfrm>
            <a:off x="936788" y="1739707"/>
            <a:ext cx="969767" cy="35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600" dirty="0">
                <a:latin typeface="微软雅黑" panose="020B0503020204020204" pitchFamily="34" charset="-122"/>
                <a:ea typeface="微软雅黑" panose="020B0503020204020204" pitchFamily="34" charset="-122"/>
                <a:sym typeface="+mn-ea"/>
              </a:rPr>
              <a:t>数据</a:t>
            </a:r>
            <a:endParaRPr lang="zh-CN" altLang="en-US" sz="1600" dirty="0">
              <a:latin typeface="微软雅黑" panose="020B0503020204020204" pitchFamily="34" charset="-122"/>
              <a:ea typeface="微软雅黑" panose="020B0503020204020204" pitchFamily="34" charset="-122"/>
            </a:endParaRPr>
          </a:p>
        </p:txBody>
      </p:sp>
      <p:sp>
        <p:nvSpPr>
          <p:cNvPr id="7" name="圆角矩形 6"/>
          <p:cNvSpPr/>
          <p:nvPr/>
        </p:nvSpPr>
        <p:spPr>
          <a:xfrm>
            <a:off x="2717105" y="1292139"/>
            <a:ext cx="1175079" cy="713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600" dirty="0">
                <a:latin typeface="微软雅黑" panose="020B0503020204020204" pitchFamily="34" charset="-122"/>
                <a:ea typeface="微软雅黑" panose="020B0503020204020204" pitchFamily="34" charset="-122"/>
                <a:sym typeface="+mn-ea"/>
              </a:rPr>
              <a:t>流量</a:t>
            </a:r>
            <a:endParaRPr lang="en-US" altLang="zh-CN" sz="1600" dirty="0">
              <a:latin typeface="微软雅黑" panose="020B0503020204020204" pitchFamily="34" charset="-122"/>
              <a:ea typeface="微软雅黑" panose="020B0503020204020204" pitchFamily="34" charset="-122"/>
            </a:endParaRPr>
          </a:p>
          <a:p>
            <a:pPr algn="ctr">
              <a:spcBef>
                <a:spcPts val="0"/>
              </a:spcBef>
            </a:pPr>
            <a:r>
              <a:rPr lang="zh-CN" altLang="en-US" sz="1600" dirty="0">
                <a:latin typeface="微软雅黑" panose="020B0503020204020204" pitchFamily="34" charset="-122"/>
                <a:ea typeface="微软雅黑" panose="020B0503020204020204" pitchFamily="34" charset="-122"/>
                <a:sym typeface="+mn-ea"/>
              </a:rPr>
              <a:t>控制台</a:t>
            </a:r>
            <a:endParaRPr lang="zh-CN" altLang="en-US" sz="1600" dirty="0">
              <a:latin typeface="微软雅黑" panose="020B0503020204020204" pitchFamily="34" charset="-122"/>
              <a:ea typeface="微软雅黑" panose="020B0503020204020204" pitchFamily="34" charset="-122"/>
            </a:endParaRPr>
          </a:p>
        </p:txBody>
      </p:sp>
      <p:cxnSp>
        <p:nvCxnSpPr>
          <p:cNvPr id="8" name="直接箭头连接符 10"/>
          <p:cNvCxnSpPr>
            <a:stCxn id="5" idx="3"/>
            <a:endCxn id="7" idx="1"/>
          </p:cNvCxnSpPr>
          <p:nvPr/>
        </p:nvCxnSpPr>
        <p:spPr>
          <a:xfrm>
            <a:off x="1906555" y="1388711"/>
            <a:ext cx="810550" cy="2601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2"/>
          <p:cNvCxnSpPr>
            <a:stCxn id="6" idx="3"/>
            <a:endCxn id="7" idx="1"/>
          </p:cNvCxnSpPr>
          <p:nvPr/>
        </p:nvCxnSpPr>
        <p:spPr>
          <a:xfrm flipV="1">
            <a:off x="1906555" y="1648856"/>
            <a:ext cx="810550" cy="266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04126" y="972865"/>
            <a:ext cx="4368941" cy="3462933"/>
          </a:xfrm>
          <a:prstGeom prst="rect">
            <a:avLst/>
          </a:prstGeom>
          <a:ln w="28575">
            <a:solidFill>
              <a:schemeClr val="accent2"/>
            </a:solidFill>
            <a:prstDash val="lgDashDotDot"/>
          </a:ln>
        </p:spPr>
        <p:style>
          <a:lnRef idx="2">
            <a:schemeClr val="accent1"/>
          </a:lnRef>
          <a:fillRef idx="1">
            <a:schemeClr val="lt1"/>
          </a:fillRef>
          <a:effectRef idx="0">
            <a:schemeClr val="accent1"/>
          </a:effectRef>
          <a:fontRef idx="minor">
            <a:schemeClr val="dk1"/>
          </a:fontRef>
        </p:style>
        <p:txBody>
          <a:bodyPr rtlCol="0" anchor="ctr" anchorCtr="0"/>
          <a:lstStyle/>
          <a:p>
            <a:pPr algn="r">
              <a:spcAft>
                <a:spcPts val="0"/>
              </a:spcAft>
            </a:pPr>
            <a:r>
              <a:rPr lang="zh-CN" altLang="en-US" sz="1650" dirty="0">
                <a:latin typeface="微软雅黑" panose="020B0503020204020204" pitchFamily="34" charset="-122"/>
                <a:ea typeface="微软雅黑" panose="020B0503020204020204" pitchFamily="34" charset="-122"/>
              </a:rPr>
              <a:t>流</a:t>
            </a:r>
            <a:endParaRPr lang="en-US" altLang="zh-CN" sz="1650" dirty="0">
              <a:latin typeface="微软雅黑" panose="020B0503020204020204" pitchFamily="34" charset="-122"/>
              <a:ea typeface="微软雅黑" panose="020B0503020204020204" pitchFamily="34" charset="-122"/>
            </a:endParaRPr>
          </a:p>
          <a:p>
            <a:pPr algn="r">
              <a:spcBef>
                <a:spcPts val="0"/>
              </a:spcBef>
              <a:spcAft>
                <a:spcPts val="0"/>
              </a:spcAft>
            </a:pPr>
            <a:r>
              <a:rPr lang="zh-CN" altLang="en-US" sz="1650" dirty="0">
                <a:latin typeface="微软雅黑" panose="020B0503020204020204" pitchFamily="34" charset="-122"/>
                <a:ea typeface="微软雅黑" panose="020B0503020204020204" pitchFamily="34" charset="-122"/>
              </a:rPr>
              <a:t>量</a:t>
            </a:r>
            <a:endParaRPr lang="en-US" altLang="zh-CN" sz="1650" dirty="0">
              <a:latin typeface="微软雅黑" panose="020B0503020204020204" pitchFamily="34" charset="-122"/>
              <a:ea typeface="微软雅黑" panose="020B0503020204020204" pitchFamily="34" charset="-122"/>
            </a:endParaRPr>
          </a:p>
          <a:p>
            <a:pPr algn="r">
              <a:spcBef>
                <a:spcPts val="0"/>
              </a:spcBef>
              <a:spcAft>
                <a:spcPts val="0"/>
              </a:spcAft>
            </a:pPr>
            <a:r>
              <a:rPr lang="zh-CN" altLang="en-US" sz="1650" dirty="0">
                <a:latin typeface="微软雅黑" panose="020B0503020204020204" pitchFamily="34" charset="-122"/>
                <a:ea typeface="微软雅黑" panose="020B0503020204020204" pitchFamily="34" charset="-122"/>
              </a:rPr>
              <a:t>引</a:t>
            </a:r>
            <a:endParaRPr lang="en-US" altLang="zh-CN" sz="1650" dirty="0">
              <a:latin typeface="微软雅黑" panose="020B0503020204020204" pitchFamily="34" charset="-122"/>
              <a:ea typeface="微软雅黑" panose="020B0503020204020204" pitchFamily="34" charset="-122"/>
            </a:endParaRPr>
          </a:p>
          <a:p>
            <a:pPr algn="r">
              <a:spcBef>
                <a:spcPts val="0"/>
              </a:spcBef>
              <a:spcAft>
                <a:spcPts val="0"/>
              </a:spcAft>
            </a:pPr>
            <a:r>
              <a:rPr lang="zh-CN" altLang="en-US" sz="1650" dirty="0">
                <a:latin typeface="微软雅黑" panose="020B0503020204020204" pitchFamily="34" charset="-122"/>
                <a:ea typeface="微软雅黑" panose="020B0503020204020204" pitchFamily="34" charset="-122"/>
              </a:rPr>
              <a:t>擎</a:t>
            </a:r>
            <a:endParaRPr lang="en-US" altLang="zh-CN" sz="1650" dirty="0">
              <a:latin typeface="微软雅黑" panose="020B0503020204020204" pitchFamily="34" charset="-122"/>
              <a:ea typeface="微软雅黑" panose="020B0503020204020204" pitchFamily="34" charset="-122"/>
            </a:endParaRPr>
          </a:p>
          <a:p>
            <a:pPr algn="r">
              <a:spcBef>
                <a:spcPts val="0"/>
              </a:spcBef>
              <a:spcAft>
                <a:spcPts val="0"/>
              </a:spcAft>
            </a:pPr>
            <a:r>
              <a:rPr lang="zh-CN" altLang="en-US" sz="1650" dirty="0">
                <a:latin typeface="微软雅黑" panose="020B0503020204020204" pitchFamily="34" charset="-122"/>
                <a:ea typeface="微软雅黑" panose="020B0503020204020204" pitchFamily="34" charset="-122"/>
              </a:rPr>
              <a:t>集</a:t>
            </a:r>
            <a:endParaRPr lang="en-US" altLang="zh-CN" sz="1650" dirty="0">
              <a:latin typeface="微软雅黑" panose="020B0503020204020204" pitchFamily="34" charset="-122"/>
              <a:ea typeface="微软雅黑" panose="020B0503020204020204" pitchFamily="34" charset="-122"/>
            </a:endParaRPr>
          </a:p>
          <a:p>
            <a:pPr algn="r">
              <a:spcBef>
                <a:spcPts val="0"/>
              </a:spcBef>
            </a:pPr>
            <a:r>
              <a:rPr lang="zh-CN" altLang="en-US" sz="1650" dirty="0">
                <a:latin typeface="微软雅黑" panose="020B0503020204020204" pitchFamily="34" charset="-122"/>
                <a:ea typeface="微软雅黑" panose="020B0503020204020204" pitchFamily="34" charset="-122"/>
              </a:rPr>
              <a:t>群</a:t>
            </a:r>
            <a:endParaRPr lang="en-US" altLang="zh-CN" sz="1650"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892184" y="1077803"/>
            <a:ext cx="4529327" cy="1548924"/>
            <a:chOff x="10379156" y="3142096"/>
            <a:chExt cx="12078205" cy="4130464"/>
          </a:xfrm>
        </p:grpSpPr>
        <p:sp>
          <p:nvSpPr>
            <p:cNvPr id="12" name="矩形 11"/>
            <p:cNvSpPr/>
            <p:nvPr/>
          </p:nvSpPr>
          <p:spPr>
            <a:xfrm>
              <a:off x="12661001" y="3142096"/>
              <a:ext cx="9796360" cy="4130464"/>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r"/>
              <a:r>
                <a:rPr lang="zh-CN" altLang="en-US" sz="1350" dirty="0">
                  <a:latin typeface="微软雅黑" panose="020B0503020204020204" pitchFamily="34" charset="-122"/>
                  <a:ea typeface="微软雅黑" panose="020B0503020204020204" pitchFamily="34" charset="-122"/>
                </a:rPr>
                <a:t>站</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外</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分</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区</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域</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节</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点</a:t>
              </a:r>
              <a:endParaRPr lang="zh-CN" altLang="en-US" sz="1350" dirty="0">
                <a:latin typeface="微软雅黑" panose="020B0503020204020204" pitchFamily="34" charset="-122"/>
                <a:ea typeface="微软雅黑" panose="020B0503020204020204" pitchFamily="34" charset="-122"/>
              </a:endParaRPr>
            </a:p>
          </p:txBody>
        </p:sp>
        <p:sp>
          <p:nvSpPr>
            <p:cNvPr id="13" name="圆角矩形 12"/>
            <p:cNvSpPr/>
            <p:nvPr/>
          </p:nvSpPr>
          <p:spPr>
            <a:xfrm>
              <a:off x="13381721" y="3353175"/>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联通</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4" name="圆角矩形 13"/>
            <p:cNvSpPr/>
            <p:nvPr/>
          </p:nvSpPr>
          <p:spPr>
            <a:xfrm>
              <a:off x="13381721" y="5332511"/>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电信</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5" name="圆角矩形 14"/>
            <p:cNvSpPr/>
            <p:nvPr/>
          </p:nvSpPr>
          <p:spPr>
            <a:xfrm>
              <a:off x="17692547" y="3353175"/>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移动</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6" name="圆角矩形 15"/>
            <p:cNvSpPr/>
            <p:nvPr/>
          </p:nvSpPr>
          <p:spPr>
            <a:xfrm>
              <a:off x="17692547" y="5332511"/>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其它</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7" name="矩形 16"/>
            <p:cNvSpPr/>
            <p:nvPr/>
          </p:nvSpPr>
          <p:spPr>
            <a:xfrm>
              <a:off x="13804599" y="418638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18" name="矩形 17"/>
            <p:cNvSpPr/>
            <p:nvPr/>
          </p:nvSpPr>
          <p:spPr>
            <a:xfrm>
              <a:off x="13804599" y="617709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19" name="矩形 18"/>
            <p:cNvSpPr/>
            <p:nvPr/>
          </p:nvSpPr>
          <p:spPr>
            <a:xfrm>
              <a:off x="18204730" y="418638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20" name="矩形 19"/>
            <p:cNvSpPr/>
            <p:nvPr/>
          </p:nvSpPr>
          <p:spPr>
            <a:xfrm>
              <a:off x="18204730" y="617709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cxnSp>
          <p:nvCxnSpPr>
            <p:cNvPr id="21" name="直接箭头连接符 28"/>
            <p:cNvCxnSpPr>
              <a:stCxn id="7" idx="3"/>
              <a:endCxn id="12" idx="1"/>
            </p:cNvCxnSpPr>
            <p:nvPr/>
          </p:nvCxnSpPr>
          <p:spPr>
            <a:xfrm>
              <a:off x="10379156" y="4664904"/>
              <a:ext cx="2281845" cy="54242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22" name="组合 21"/>
          <p:cNvGrpSpPr/>
          <p:nvPr/>
        </p:nvGrpSpPr>
        <p:grpSpPr>
          <a:xfrm>
            <a:off x="3892184" y="1648856"/>
            <a:ext cx="4529327" cy="2663153"/>
            <a:chOff x="10379156" y="4396947"/>
            <a:chExt cx="12078205" cy="7101742"/>
          </a:xfrm>
        </p:grpSpPr>
        <p:sp>
          <p:nvSpPr>
            <p:cNvPr id="23" name="矩形 22"/>
            <p:cNvSpPr/>
            <p:nvPr/>
          </p:nvSpPr>
          <p:spPr>
            <a:xfrm>
              <a:off x="12661001" y="7406822"/>
              <a:ext cx="9796360" cy="4091867"/>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r"/>
              <a:r>
                <a:rPr lang="zh-CN" altLang="en-US" sz="1350" dirty="0">
                  <a:latin typeface="微软雅黑" panose="020B0503020204020204" pitchFamily="34" charset="-122"/>
                  <a:ea typeface="微软雅黑" panose="020B0503020204020204" pitchFamily="34" charset="-122"/>
                </a:rPr>
                <a:t>站</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内</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各</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机</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房</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节</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点</a:t>
              </a:r>
              <a:endParaRPr lang="zh-CN" altLang="en-US" sz="1350" dirty="0">
                <a:latin typeface="微软雅黑" panose="020B0503020204020204" pitchFamily="34" charset="-122"/>
                <a:ea typeface="微软雅黑" panose="020B0503020204020204" pitchFamily="34" charset="-122"/>
              </a:endParaRPr>
            </a:p>
          </p:txBody>
        </p:sp>
        <p:cxnSp>
          <p:nvCxnSpPr>
            <p:cNvPr id="24" name="直接箭头连接符 30"/>
            <p:cNvCxnSpPr>
              <a:stCxn id="7" idx="3"/>
              <a:endCxn id="23" idx="1"/>
            </p:cNvCxnSpPr>
            <p:nvPr/>
          </p:nvCxnSpPr>
          <p:spPr>
            <a:xfrm>
              <a:off x="10379156" y="4396947"/>
              <a:ext cx="2281845" cy="5055808"/>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5" name="圆角矩形 24"/>
            <p:cNvSpPr/>
            <p:nvPr/>
          </p:nvSpPr>
          <p:spPr>
            <a:xfrm>
              <a:off x="13452892" y="7655163"/>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A</a:t>
              </a:r>
              <a:endParaRPr lang="en-US" altLang="zh-CN" sz="1350" dirty="0">
                <a:latin typeface="微软雅黑" panose="020B0503020204020204" pitchFamily="34" charset="-122"/>
                <a:ea typeface="微软雅黑" panose="020B0503020204020204" pitchFamily="34" charset="-122"/>
              </a:endParaRPr>
            </a:p>
          </p:txBody>
        </p:sp>
        <p:sp>
          <p:nvSpPr>
            <p:cNvPr id="26" name="矩形 25"/>
            <p:cNvSpPr/>
            <p:nvPr/>
          </p:nvSpPr>
          <p:spPr>
            <a:xfrm>
              <a:off x="13839420" y="8490621"/>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27" name="圆角矩形 26"/>
            <p:cNvSpPr/>
            <p:nvPr/>
          </p:nvSpPr>
          <p:spPr>
            <a:xfrm>
              <a:off x="13468055" y="9575078"/>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C</a:t>
              </a:r>
              <a:endParaRPr lang="en-US" altLang="zh-CN" sz="1350" dirty="0">
                <a:latin typeface="微软雅黑" panose="020B0503020204020204" pitchFamily="34" charset="-122"/>
                <a:ea typeface="微软雅黑" panose="020B0503020204020204" pitchFamily="34" charset="-122"/>
              </a:endParaRPr>
            </a:p>
          </p:txBody>
        </p:sp>
        <p:sp>
          <p:nvSpPr>
            <p:cNvPr id="28" name="矩形 27"/>
            <p:cNvSpPr/>
            <p:nvPr/>
          </p:nvSpPr>
          <p:spPr>
            <a:xfrm>
              <a:off x="13839417" y="10415993"/>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29" name="圆角矩形 28"/>
            <p:cNvSpPr/>
            <p:nvPr/>
          </p:nvSpPr>
          <p:spPr>
            <a:xfrm>
              <a:off x="17739388" y="7652499"/>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B</a:t>
              </a:r>
              <a:endParaRPr lang="en-US" altLang="zh-CN" sz="1350" dirty="0">
                <a:latin typeface="微软雅黑" panose="020B0503020204020204" pitchFamily="34" charset="-122"/>
                <a:ea typeface="微软雅黑" panose="020B0503020204020204" pitchFamily="34" charset="-122"/>
              </a:endParaRPr>
            </a:p>
          </p:txBody>
        </p:sp>
        <p:sp>
          <p:nvSpPr>
            <p:cNvPr id="30" name="矩形 29"/>
            <p:cNvSpPr/>
            <p:nvPr/>
          </p:nvSpPr>
          <p:spPr>
            <a:xfrm>
              <a:off x="18130980" y="8444224"/>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31" name="圆角矩形 30"/>
            <p:cNvSpPr/>
            <p:nvPr/>
          </p:nvSpPr>
          <p:spPr>
            <a:xfrm>
              <a:off x="17719396" y="9575080"/>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D</a:t>
              </a:r>
              <a:endParaRPr lang="en-US" altLang="zh-CN" sz="1350" dirty="0">
                <a:latin typeface="微软雅黑" panose="020B0503020204020204" pitchFamily="34" charset="-122"/>
                <a:ea typeface="微软雅黑" panose="020B0503020204020204" pitchFamily="34" charset="-122"/>
              </a:endParaRPr>
            </a:p>
          </p:txBody>
        </p:sp>
        <p:sp>
          <p:nvSpPr>
            <p:cNvPr id="32" name="矩形 31"/>
            <p:cNvSpPr/>
            <p:nvPr/>
          </p:nvSpPr>
          <p:spPr>
            <a:xfrm>
              <a:off x="18142273" y="10415993"/>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461229" y="2423159"/>
            <a:ext cx="1336355" cy="2025374"/>
            <a:chOff x="612891" y="3077893"/>
            <a:chExt cx="1758834" cy="2665681"/>
          </a:xfrm>
        </p:grpSpPr>
        <p:sp>
          <p:nvSpPr>
            <p:cNvPr id="34" name="矩形 33"/>
            <p:cNvSpPr/>
            <p:nvPr/>
          </p:nvSpPr>
          <p:spPr>
            <a:xfrm>
              <a:off x="612891" y="3077893"/>
              <a:ext cx="1758834" cy="2665681"/>
            </a:xfrm>
            <a:prstGeom prst="rect">
              <a:avLst/>
            </a:prstGeom>
            <a:ln w="28575">
              <a:prstDash val="sysDash"/>
            </a:ln>
          </p:spPr>
          <p:style>
            <a:lnRef idx="2">
              <a:schemeClr val="accent6"/>
            </a:lnRef>
            <a:fillRef idx="1">
              <a:schemeClr val="lt1"/>
            </a:fillRef>
            <a:effectRef idx="0">
              <a:schemeClr val="accent6"/>
            </a:effectRef>
            <a:fontRef idx="minor">
              <a:schemeClr val="dk1"/>
            </a:fontRef>
          </p:style>
          <p:txBody>
            <a:bodyPr rtlCol="0" anchor="ctr" anchorCtr="0"/>
            <a:lstStyle/>
            <a:p>
              <a:pPr algn="l"/>
              <a:r>
                <a:rPr lang="zh-CN" altLang="en-US" sz="1500" dirty="0">
                  <a:latin typeface="微软雅黑" panose="020B0503020204020204" pitchFamily="34" charset="-122"/>
                  <a:ea typeface="微软雅黑" panose="020B0503020204020204" pitchFamily="34" charset="-122"/>
                </a:rPr>
                <a:t>业</a:t>
              </a:r>
              <a:endParaRPr lang="en-US" altLang="zh-CN" sz="1500" dirty="0">
                <a:latin typeface="微软雅黑" panose="020B0503020204020204" pitchFamily="34" charset="-122"/>
                <a:ea typeface="微软雅黑" panose="020B0503020204020204" pitchFamily="34" charset="-122"/>
              </a:endParaRPr>
            </a:p>
            <a:p>
              <a:pPr algn="l"/>
              <a:r>
                <a:rPr lang="zh-CN" altLang="en-US" sz="1500" dirty="0">
                  <a:latin typeface="微软雅黑" panose="020B0503020204020204" pitchFamily="34" charset="-122"/>
                  <a:ea typeface="微软雅黑" panose="020B0503020204020204" pitchFamily="34" charset="-122"/>
                </a:rPr>
                <a:t>务</a:t>
              </a:r>
              <a:endParaRPr lang="en-US" altLang="zh-CN" sz="1500" dirty="0">
                <a:latin typeface="微软雅黑" panose="020B0503020204020204" pitchFamily="34" charset="-122"/>
                <a:ea typeface="微软雅黑" panose="020B0503020204020204" pitchFamily="34" charset="-122"/>
              </a:endParaRPr>
            </a:p>
            <a:p>
              <a:pPr algn="l"/>
              <a:r>
                <a:rPr lang="zh-CN" altLang="en-US" sz="1500" dirty="0">
                  <a:latin typeface="微软雅黑" panose="020B0503020204020204" pitchFamily="34" charset="-122"/>
                  <a:ea typeface="微软雅黑" panose="020B0503020204020204" pitchFamily="34" charset="-122"/>
                </a:rPr>
                <a:t>系</a:t>
              </a:r>
              <a:endParaRPr lang="en-US" altLang="zh-CN" sz="1500" dirty="0">
                <a:latin typeface="微软雅黑" panose="020B0503020204020204" pitchFamily="34" charset="-122"/>
                <a:ea typeface="微软雅黑" panose="020B0503020204020204" pitchFamily="34" charset="-122"/>
              </a:endParaRPr>
            </a:p>
            <a:p>
              <a:pPr algn="l"/>
              <a:r>
                <a:rPr lang="zh-CN" altLang="en-US" sz="1500" dirty="0">
                  <a:latin typeface="微软雅黑" panose="020B0503020204020204" pitchFamily="34" charset="-122"/>
                  <a:ea typeface="微软雅黑" panose="020B0503020204020204" pitchFamily="34" charset="-122"/>
                </a:rPr>
                <a:t>统</a:t>
              </a:r>
              <a:endParaRPr lang="zh-CN" altLang="en-US" sz="1500" dirty="0">
                <a:latin typeface="微软雅黑" panose="020B0503020204020204" pitchFamily="34" charset="-122"/>
                <a:ea typeface="微软雅黑" panose="020B0503020204020204" pitchFamily="34" charset="-122"/>
              </a:endParaRPr>
            </a:p>
          </p:txBody>
        </p:sp>
        <p:sp>
          <p:nvSpPr>
            <p:cNvPr id="35" name="圆角矩形 34"/>
            <p:cNvSpPr/>
            <p:nvPr/>
          </p:nvSpPr>
          <p:spPr>
            <a:xfrm>
              <a:off x="1123117" y="3244704"/>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500" dirty="0">
                  <a:latin typeface="微软雅黑" panose="020B0503020204020204" pitchFamily="34" charset="-122"/>
                  <a:ea typeface="微软雅黑" panose="020B0503020204020204" pitchFamily="34" charset="-122"/>
                </a:rPr>
                <a:t>首页</a:t>
              </a:r>
              <a:endParaRPr lang="zh-CN" altLang="en-US" sz="1500" dirty="0">
                <a:latin typeface="微软雅黑" panose="020B0503020204020204" pitchFamily="34" charset="-122"/>
                <a:ea typeface="微软雅黑" panose="020B0503020204020204" pitchFamily="34" charset="-122"/>
              </a:endParaRPr>
            </a:p>
          </p:txBody>
        </p:sp>
        <p:sp>
          <p:nvSpPr>
            <p:cNvPr id="36" name="圆角矩形 35"/>
            <p:cNvSpPr/>
            <p:nvPr/>
          </p:nvSpPr>
          <p:spPr>
            <a:xfrm>
              <a:off x="1123117" y="3879245"/>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购物车</a:t>
              </a:r>
              <a:endParaRPr lang="zh-CN" altLang="en-US" sz="1400" dirty="0">
                <a:latin typeface="微软雅黑" panose="020B0503020204020204" pitchFamily="34" charset="-122"/>
                <a:ea typeface="微软雅黑" panose="020B0503020204020204" pitchFamily="34" charset="-122"/>
              </a:endParaRPr>
            </a:p>
          </p:txBody>
        </p:sp>
        <p:sp>
          <p:nvSpPr>
            <p:cNvPr id="37" name="圆角矩形 36"/>
            <p:cNvSpPr/>
            <p:nvPr/>
          </p:nvSpPr>
          <p:spPr>
            <a:xfrm>
              <a:off x="1123117" y="4513786"/>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结算页</a:t>
              </a:r>
              <a:endParaRPr lang="zh-CN" altLang="en-US" sz="1400" dirty="0">
                <a:latin typeface="微软雅黑" panose="020B0503020204020204" pitchFamily="34" charset="-122"/>
                <a:ea typeface="微软雅黑" panose="020B0503020204020204" pitchFamily="34" charset="-122"/>
              </a:endParaRPr>
            </a:p>
          </p:txBody>
        </p:sp>
        <p:sp>
          <p:nvSpPr>
            <p:cNvPr id="38" name="圆角矩形 37"/>
            <p:cNvSpPr/>
            <p:nvPr/>
          </p:nvSpPr>
          <p:spPr>
            <a:xfrm>
              <a:off x="1123117" y="5148326"/>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1500" dirty="0">
                  <a:latin typeface="微软雅黑" panose="020B0503020204020204" pitchFamily="34" charset="-122"/>
                  <a:ea typeface="微软雅黑" panose="020B0503020204020204" pitchFamily="34" charset="-122"/>
                </a:rPr>
                <a:t>……</a:t>
              </a:r>
              <a:endParaRPr lang="zh-CN" altLang="en-US" sz="1500" dirty="0">
                <a:latin typeface="微软雅黑" panose="020B0503020204020204" pitchFamily="34" charset="-122"/>
                <a:ea typeface="微软雅黑" panose="020B0503020204020204" pitchFamily="34" charset="-122"/>
              </a:endParaRPr>
            </a:p>
          </p:txBody>
        </p:sp>
      </p:grpSp>
      <p:sp>
        <p:nvSpPr>
          <p:cNvPr id="39" name="左箭头 38"/>
          <p:cNvSpPr/>
          <p:nvPr/>
        </p:nvSpPr>
        <p:spPr>
          <a:xfrm>
            <a:off x="3814085" y="3238999"/>
            <a:ext cx="578177" cy="3682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a:p>
        </p:txBody>
      </p:sp>
      <p:sp>
        <p:nvSpPr>
          <p:cNvPr id="40" name="圆角矩形 39"/>
          <p:cNvSpPr/>
          <p:nvPr/>
        </p:nvSpPr>
        <p:spPr>
          <a:xfrm>
            <a:off x="2491307" y="3443183"/>
            <a:ext cx="1175079" cy="556378"/>
          </a:xfrm>
          <a:prstGeom prst="round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0"/>
              </a:spcAft>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mn-ea"/>
              </a:rPr>
              <a:t>内网入口</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2459322" y="2753834"/>
            <a:ext cx="1175079" cy="556378"/>
          </a:xfrm>
          <a:prstGeom prst="round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0"/>
              </a:spcAft>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mn-ea"/>
              </a:rPr>
              <a:t>公网入口</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左箭头 41"/>
          <p:cNvSpPr/>
          <p:nvPr/>
        </p:nvSpPr>
        <p:spPr>
          <a:xfrm>
            <a:off x="1868255" y="3238999"/>
            <a:ext cx="442082" cy="36822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675"/>
          </a:p>
        </p:txBody>
      </p:sp>
      <p:sp>
        <p:nvSpPr>
          <p:cNvPr id="51" name="矩形 50"/>
          <p:cNvSpPr/>
          <p:nvPr/>
        </p:nvSpPr>
        <p:spPr>
          <a:xfrm>
            <a:off x="2407059" y="2626726"/>
            <a:ext cx="1336355" cy="1527911"/>
          </a:xfrm>
          <a:prstGeom prst="rect">
            <a:avLst/>
          </a:prstGeom>
          <a:noFill/>
          <a:ln w="28575">
            <a:prstDash val="sysDash"/>
          </a:ln>
        </p:spPr>
        <p:style>
          <a:lnRef idx="2">
            <a:schemeClr val="accent6"/>
          </a:lnRef>
          <a:fillRef idx="1">
            <a:schemeClr val="lt1"/>
          </a:fillRef>
          <a:effectRef idx="0">
            <a:schemeClr val="accent6"/>
          </a:effectRef>
          <a:fontRef idx="minor">
            <a:schemeClr val="dk1"/>
          </a:fontRef>
        </p:style>
        <p:txBody>
          <a:bodyPr rtlCol="0" anchor="ctr" anchorCtr="0"/>
          <a:lstStyle/>
          <a:p>
            <a:pPr algn="l"/>
            <a:endParaRPr lang="zh-CN" altLang="en-US" sz="15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checkerboard(across)">
                                      <p:cBhvr>
                                        <p:cTn id="22" dur="500"/>
                                        <p:tgtEl>
                                          <p:spTgt spid="39"/>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checkerboard(across)">
                                      <p:cBhvr>
                                        <p:cTn id="25" dur="500"/>
                                        <p:tgtEl>
                                          <p:spTgt spid="41"/>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checkerboard(across)">
                                      <p:cBhvr>
                                        <p:cTn id="28" dur="500"/>
                                        <p:tgtEl>
                                          <p:spTgt spid="40"/>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checkerboard(across)">
                                      <p:cBhvr>
                                        <p:cTn id="35" dur="500"/>
                                        <p:tgtEl>
                                          <p:spTgt spid="42"/>
                                        </p:tgtEl>
                                      </p:cBhvr>
                                    </p:animEffect>
                                  </p:childTnLst>
                                </p:cTn>
                              </p:par>
                              <p:par>
                                <p:cTn id="36" presetID="5" presetClass="entr" presetSubtype="1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checkerboard(across)">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0" grpId="0" animBg="1"/>
      <p:bldP spid="41" grpId="0" animBg="1"/>
      <p:bldP spid="42" grpId="0" animBg="1"/>
      <p:bldP spid="5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latin typeface="微软雅黑" panose="020B0503020204020204" pitchFamily="34" charset="-122"/>
                <a:ea typeface="微软雅黑" panose="020B0503020204020204" pitchFamily="34" charset="-122"/>
              </a:rPr>
              <a:t>压测平台原理示意图</a:t>
            </a:r>
            <a:r>
              <a:rPr lang="en-US" altLang="zh-CN" sz="2800" dirty="0">
                <a:latin typeface="微软雅黑" panose="020B0503020204020204" pitchFamily="34" charset="-122"/>
                <a:ea typeface="微软雅黑" panose="020B0503020204020204" pitchFamily="34" charset="-122"/>
              </a:rPr>
              <a:t>-2</a:t>
            </a:r>
            <a:endParaRPr kumimoji="1" lang="zh-CN" altLang="en-US" dirty="0"/>
          </a:p>
        </p:txBody>
      </p:sp>
      <p:grpSp>
        <p:nvGrpSpPr>
          <p:cNvPr id="4" name="组合 3"/>
          <p:cNvGrpSpPr/>
          <p:nvPr/>
        </p:nvGrpSpPr>
        <p:grpSpPr>
          <a:xfrm>
            <a:off x="1162274" y="830077"/>
            <a:ext cx="6548742" cy="4032631"/>
            <a:chOff x="1643839" y="968668"/>
            <a:chExt cx="8757029" cy="5392467"/>
          </a:xfrm>
        </p:grpSpPr>
        <p:sp>
          <p:nvSpPr>
            <p:cNvPr id="5" name="圆角矩形 4"/>
            <p:cNvSpPr/>
            <p:nvPr/>
          </p:nvSpPr>
          <p:spPr>
            <a:xfrm>
              <a:off x="6207757" y="968668"/>
              <a:ext cx="1276350" cy="443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压测人员</a:t>
              </a:r>
              <a:endParaRPr lang="zh-CN" altLang="en-US" sz="1350" dirty="0">
                <a:latin typeface="微软雅黑" panose="020B0503020204020204" pitchFamily="34" charset="-122"/>
                <a:ea typeface="微软雅黑" panose="020B0503020204020204" pitchFamily="34" charset="-122"/>
              </a:endParaRPr>
            </a:p>
          </p:txBody>
        </p:sp>
        <p:sp>
          <p:nvSpPr>
            <p:cNvPr id="6" name="圆角矩形 5"/>
            <p:cNvSpPr/>
            <p:nvPr/>
          </p:nvSpPr>
          <p:spPr>
            <a:xfrm>
              <a:off x="6207757" y="1885042"/>
              <a:ext cx="1276350" cy="540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前端页面</a:t>
              </a:r>
              <a:endParaRPr lang="zh-CN" altLang="en-US" sz="1350" dirty="0">
                <a:latin typeface="微软雅黑" panose="020B0503020204020204" pitchFamily="34" charset="-122"/>
                <a:ea typeface="微软雅黑" panose="020B0503020204020204" pitchFamily="34" charset="-122"/>
              </a:endParaRPr>
            </a:p>
          </p:txBody>
        </p:sp>
        <p:sp>
          <p:nvSpPr>
            <p:cNvPr id="7" name="圆角矩形 6"/>
            <p:cNvSpPr/>
            <p:nvPr/>
          </p:nvSpPr>
          <p:spPr>
            <a:xfrm>
              <a:off x="9124518" y="1836179"/>
              <a:ext cx="1276350"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脚本仓库</a:t>
              </a:r>
              <a:endParaRPr lang="zh-CN" altLang="en-US" sz="1350" dirty="0">
                <a:latin typeface="微软雅黑" panose="020B0503020204020204" pitchFamily="34" charset="-122"/>
                <a:ea typeface="微软雅黑" panose="020B0503020204020204" pitchFamily="34" charset="-122"/>
              </a:endParaRPr>
            </a:p>
          </p:txBody>
        </p:sp>
        <p:sp>
          <p:nvSpPr>
            <p:cNvPr id="8" name="圆角矩形 7"/>
            <p:cNvSpPr/>
            <p:nvPr/>
          </p:nvSpPr>
          <p:spPr>
            <a:xfrm>
              <a:off x="6199749" y="2857200"/>
              <a:ext cx="1276350" cy="498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数据库</a:t>
              </a:r>
              <a:endParaRPr lang="zh-CN" altLang="en-US" sz="1350" dirty="0">
                <a:latin typeface="微软雅黑" panose="020B0503020204020204" pitchFamily="34" charset="-122"/>
                <a:ea typeface="微软雅黑" panose="020B0503020204020204" pitchFamily="34" charset="-122"/>
              </a:endParaRPr>
            </a:p>
          </p:txBody>
        </p:sp>
        <p:sp>
          <p:nvSpPr>
            <p:cNvPr id="9" name="圆角矩形 8"/>
            <p:cNvSpPr/>
            <p:nvPr/>
          </p:nvSpPr>
          <p:spPr>
            <a:xfrm>
              <a:off x="6389789" y="3900725"/>
              <a:ext cx="1094319" cy="638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任务调度服务</a:t>
              </a:r>
              <a:endParaRPr lang="zh-CN" altLang="en-US" sz="1350" dirty="0">
                <a:latin typeface="微软雅黑" panose="020B0503020204020204" pitchFamily="34" charset="-122"/>
                <a:ea typeface="微软雅黑" panose="020B0503020204020204" pitchFamily="34" charset="-122"/>
              </a:endParaRPr>
            </a:p>
          </p:txBody>
        </p:sp>
        <p:sp>
          <p:nvSpPr>
            <p:cNvPr id="10" name="圆角矩形 9"/>
            <p:cNvSpPr/>
            <p:nvPr/>
          </p:nvSpPr>
          <p:spPr>
            <a:xfrm>
              <a:off x="3921882" y="4082771"/>
              <a:ext cx="1276350" cy="638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结果采集服务</a:t>
              </a:r>
              <a:endParaRPr lang="zh-CN" altLang="en-US" sz="1350" dirty="0">
                <a:latin typeface="微软雅黑" panose="020B0503020204020204" pitchFamily="34" charset="-122"/>
                <a:ea typeface="微软雅黑" panose="020B0503020204020204" pitchFamily="34" charset="-122"/>
              </a:endParaRPr>
            </a:p>
          </p:txBody>
        </p:sp>
        <p:sp>
          <p:nvSpPr>
            <p:cNvPr id="11" name="圆角矩形 10"/>
            <p:cNvSpPr/>
            <p:nvPr/>
          </p:nvSpPr>
          <p:spPr>
            <a:xfrm>
              <a:off x="2262780" y="3039446"/>
              <a:ext cx="1276350" cy="638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实时计算服务</a:t>
              </a:r>
              <a:endParaRPr lang="zh-CN" altLang="en-US" sz="1350" dirty="0">
                <a:latin typeface="微软雅黑" panose="020B0503020204020204" pitchFamily="34" charset="-122"/>
                <a:ea typeface="微软雅黑" panose="020B0503020204020204" pitchFamily="34" charset="-122"/>
              </a:endParaRPr>
            </a:p>
          </p:txBody>
        </p:sp>
        <p:cxnSp>
          <p:nvCxnSpPr>
            <p:cNvPr id="12" name="直接箭头连接符 7"/>
            <p:cNvCxnSpPr>
              <a:stCxn id="5" idx="2"/>
              <a:endCxn id="6" idx="0"/>
            </p:cNvCxnSpPr>
            <p:nvPr/>
          </p:nvCxnSpPr>
          <p:spPr>
            <a:xfrm>
              <a:off x="6845933" y="1412272"/>
              <a:ext cx="0" cy="47277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9"/>
            <p:cNvCxnSpPr>
              <a:stCxn id="6" idx="2"/>
              <a:endCxn id="8" idx="0"/>
            </p:cNvCxnSpPr>
            <p:nvPr/>
          </p:nvCxnSpPr>
          <p:spPr>
            <a:xfrm flipH="1">
              <a:off x="6837925" y="2425489"/>
              <a:ext cx="8009" cy="43171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2"/>
            <p:cNvCxnSpPr>
              <a:stCxn id="8" idx="2"/>
              <a:endCxn id="9" idx="0"/>
            </p:cNvCxnSpPr>
            <p:nvPr/>
          </p:nvCxnSpPr>
          <p:spPr>
            <a:xfrm>
              <a:off x="6837925" y="3355848"/>
              <a:ext cx="99024" cy="544878"/>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5"/>
            <p:cNvCxnSpPr>
              <a:stCxn id="6" idx="3"/>
              <a:endCxn id="7" idx="1"/>
            </p:cNvCxnSpPr>
            <p:nvPr/>
          </p:nvCxnSpPr>
          <p:spPr>
            <a:xfrm>
              <a:off x="7484108" y="2155266"/>
              <a:ext cx="1640410" cy="0"/>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1643839" y="4082771"/>
              <a:ext cx="1276350"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Kafka</a:t>
              </a:r>
              <a:endParaRPr lang="zh-CN" altLang="en-US" sz="1350" dirty="0">
                <a:latin typeface="微软雅黑" panose="020B0503020204020204" pitchFamily="34" charset="-122"/>
                <a:ea typeface="微软雅黑" panose="020B0503020204020204" pitchFamily="34" charset="-122"/>
              </a:endParaRPr>
            </a:p>
          </p:txBody>
        </p:sp>
        <p:sp>
          <p:nvSpPr>
            <p:cNvPr id="17" name="圆角矩形 16"/>
            <p:cNvSpPr/>
            <p:nvPr/>
          </p:nvSpPr>
          <p:spPr>
            <a:xfrm>
              <a:off x="3283706" y="1860610"/>
              <a:ext cx="1276350"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ES</a:t>
              </a:r>
              <a:endParaRPr lang="zh-CN" altLang="en-US" sz="1350" dirty="0">
                <a:latin typeface="微软雅黑" panose="020B0503020204020204" pitchFamily="34" charset="-122"/>
                <a:ea typeface="微软雅黑" panose="020B0503020204020204" pitchFamily="34" charset="-122"/>
              </a:endParaRPr>
            </a:p>
          </p:txBody>
        </p:sp>
        <p:sp>
          <p:nvSpPr>
            <p:cNvPr id="18" name="圆角矩形 17"/>
            <p:cNvSpPr/>
            <p:nvPr/>
          </p:nvSpPr>
          <p:spPr>
            <a:xfrm>
              <a:off x="5243275" y="5120746"/>
              <a:ext cx="3841996" cy="314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VIP</a:t>
              </a:r>
              <a:endParaRPr lang="zh-CN" altLang="en-US" sz="1350" dirty="0">
                <a:latin typeface="微软雅黑" panose="020B0503020204020204" pitchFamily="34" charset="-122"/>
                <a:ea typeface="微软雅黑" panose="020B0503020204020204" pitchFamily="34" charset="-122"/>
              </a:endParaRPr>
            </a:p>
          </p:txBody>
        </p:sp>
        <p:sp>
          <p:nvSpPr>
            <p:cNvPr id="19" name="圆角矩形 18"/>
            <p:cNvSpPr/>
            <p:nvPr/>
          </p:nvSpPr>
          <p:spPr>
            <a:xfrm>
              <a:off x="5243275" y="6047002"/>
              <a:ext cx="1276350" cy="31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Agent</a:t>
              </a:r>
              <a:endParaRPr lang="zh-CN" altLang="en-US" sz="1350" dirty="0">
                <a:latin typeface="微软雅黑" panose="020B0503020204020204" pitchFamily="34" charset="-122"/>
                <a:ea typeface="微软雅黑" panose="020B0503020204020204" pitchFamily="34" charset="-122"/>
              </a:endParaRPr>
            </a:p>
          </p:txBody>
        </p:sp>
        <p:sp>
          <p:nvSpPr>
            <p:cNvPr id="20" name="圆角矩形 19"/>
            <p:cNvSpPr/>
            <p:nvPr/>
          </p:nvSpPr>
          <p:spPr>
            <a:xfrm>
              <a:off x="6787092" y="6040256"/>
              <a:ext cx="1276350" cy="31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Agent</a:t>
              </a:r>
              <a:endParaRPr lang="zh-CN" altLang="en-US" sz="1350" dirty="0">
                <a:latin typeface="微软雅黑" panose="020B0503020204020204" pitchFamily="34" charset="-122"/>
                <a:ea typeface="微软雅黑" panose="020B0503020204020204" pitchFamily="34" charset="-122"/>
              </a:endParaRPr>
            </a:p>
          </p:txBody>
        </p:sp>
        <p:sp>
          <p:nvSpPr>
            <p:cNvPr id="21" name="圆角矩形 20"/>
            <p:cNvSpPr/>
            <p:nvPr/>
          </p:nvSpPr>
          <p:spPr>
            <a:xfrm>
              <a:off x="8395070" y="6040255"/>
              <a:ext cx="1276350" cy="31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Agent</a:t>
              </a:r>
              <a:endParaRPr lang="zh-CN" altLang="en-US" sz="1350" dirty="0">
                <a:latin typeface="微软雅黑" panose="020B0503020204020204" pitchFamily="34" charset="-122"/>
                <a:ea typeface="微软雅黑" panose="020B0503020204020204" pitchFamily="34" charset="-122"/>
              </a:endParaRPr>
            </a:p>
          </p:txBody>
        </p:sp>
        <p:cxnSp>
          <p:nvCxnSpPr>
            <p:cNvPr id="22" name="直接箭头连接符 17"/>
            <p:cNvCxnSpPr>
              <a:stCxn id="7" idx="2"/>
            </p:cNvCxnSpPr>
            <p:nvPr/>
          </p:nvCxnSpPr>
          <p:spPr>
            <a:xfrm flipH="1">
              <a:off x="8857947" y="2474354"/>
              <a:ext cx="904747" cy="264639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19"/>
            <p:cNvCxnSpPr>
              <a:stCxn id="9" idx="2"/>
              <a:endCxn id="18" idx="0"/>
            </p:cNvCxnSpPr>
            <p:nvPr/>
          </p:nvCxnSpPr>
          <p:spPr>
            <a:xfrm>
              <a:off x="6936949" y="4538900"/>
              <a:ext cx="227324" cy="581846"/>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8" idx="0"/>
              <a:endCxn id="10" idx="3"/>
            </p:cNvCxnSpPr>
            <p:nvPr/>
          </p:nvCxnSpPr>
          <p:spPr>
            <a:xfrm flipH="1" flipV="1">
              <a:off x="5198232" y="4401859"/>
              <a:ext cx="1966040" cy="718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7"/>
            <p:cNvCxnSpPr>
              <a:stCxn id="10" idx="1"/>
              <a:endCxn id="16" idx="3"/>
            </p:cNvCxnSpPr>
            <p:nvPr/>
          </p:nvCxnSpPr>
          <p:spPr>
            <a:xfrm flipH="1">
              <a:off x="2920189" y="4401859"/>
              <a:ext cx="1001693" cy="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9"/>
            <p:cNvCxnSpPr>
              <a:stCxn id="16" idx="0"/>
              <a:endCxn id="11" idx="2"/>
            </p:cNvCxnSpPr>
            <p:nvPr/>
          </p:nvCxnSpPr>
          <p:spPr>
            <a:xfrm flipV="1">
              <a:off x="2282015" y="3677620"/>
              <a:ext cx="618941" cy="40515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1"/>
            <p:cNvCxnSpPr>
              <a:stCxn id="11" idx="0"/>
              <a:endCxn id="17" idx="2"/>
            </p:cNvCxnSpPr>
            <p:nvPr/>
          </p:nvCxnSpPr>
          <p:spPr>
            <a:xfrm flipV="1">
              <a:off x="2900956" y="2498784"/>
              <a:ext cx="1020926" cy="54066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3"/>
            <p:cNvCxnSpPr>
              <a:stCxn id="17" idx="3"/>
              <a:endCxn id="6" idx="1"/>
            </p:cNvCxnSpPr>
            <p:nvPr/>
          </p:nvCxnSpPr>
          <p:spPr>
            <a:xfrm flipV="1">
              <a:off x="4560057" y="2155266"/>
              <a:ext cx="1647701" cy="2443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5"/>
            <p:cNvCxnSpPr>
              <a:stCxn id="10" idx="0"/>
              <a:endCxn id="17" idx="2"/>
            </p:cNvCxnSpPr>
            <p:nvPr/>
          </p:nvCxnSpPr>
          <p:spPr>
            <a:xfrm flipH="1" flipV="1">
              <a:off x="3921882" y="2498784"/>
              <a:ext cx="638176" cy="1583986"/>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86"/>
            <p:cNvCxnSpPr>
              <a:stCxn id="18" idx="2"/>
              <a:endCxn id="19" idx="0"/>
            </p:cNvCxnSpPr>
            <p:nvPr/>
          </p:nvCxnSpPr>
          <p:spPr>
            <a:xfrm flipH="1">
              <a:off x="5881451" y="5434878"/>
              <a:ext cx="1282822" cy="612124"/>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88"/>
            <p:cNvCxnSpPr>
              <a:stCxn id="18" idx="2"/>
              <a:endCxn id="21" idx="0"/>
            </p:cNvCxnSpPr>
            <p:nvPr/>
          </p:nvCxnSpPr>
          <p:spPr>
            <a:xfrm>
              <a:off x="7164273" y="5434878"/>
              <a:ext cx="1868973" cy="605377"/>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90"/>
            <p:cNvCxnSpPr>
              <a:stCxn id="20" idx="0"/>
              <a:endCxn id="18" idx="2"/>
            </p:cNvCxnSpPr>
            <p:nvPr/>
          </p:nvCxnSpPr>
          <p:spPr>
            <a:xfrm flipH="1" flipV="1">
              <a:off x="7164273" y="5434878"/>
              <a:ext cx="260995" cy="605378"/>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8220791" y="3813202"/>
              <a:ext cx="812454" cy="5886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控制器</a:t>
              </a:r>
              <a:endParaRPr lang="zh-CN" altLang="en-US" sz="1350" dirty="0">
                <a:latin typeface="微软雅黑" panose="020B0503020204020204" pitchFamily="34" charset="-122"/>
                <a:ea typeface="微软雅黑" panose="020B0503020204020204" pitchFamily="34" charset="-122"/>
              </a:endParaRPr>
            </a:p>
          </p:txBody>
        </p:sp>
        <p:cxnSp>
          <p:nvCxnSpPr>
            <p:cNvPr id="34" name="直接箭头连接符 95"/>
            <p:cNvCxnSpPr>
              <a:stCxn id="33" idx="1"/>
              <a:endCxn id="8" idx="2"/>
            </p:cNvCxnSpPr>
            <p:nvPr/>
          </p:nvCxnSpPr>
          <p:spPr>
            <a:xfrm flipH="1" flipV="1">
              <a:off x="6837925" y="3355848"/>
              <a:ext cx="1382867" cy="751681"/>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latin typeface="微软雅黑" panose="020B0503020204020204" pitchFamily="34" charset="-122"/>
                <a:ea typeface="微软雅黑" panose="020B0503020204020204" pitchFamily="34" charset="-122"/>
              </a:rPr>
              <a:t>压测数据处理过程</a:t>
            </a:r>
            <a:endParaRPr kumimoji="1" lang="zh-CN" altLang="en-US" dirty="0"/>
          </a:p>
        </p:txBody>
      </p:sp>
      <p:sp>
        <p:nvSpPr>
          <p:cNvPr id="4" name="椭圆 3"/>
          <p:cNvSpPr/>
          <p:nvPr/>
        </p:nvSpPr>
        <p:spPr>
          <a:xfrm>
            <a:off x="2520396" y="2763591"/>
            <a:ext cx="1003016" cy="9333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脱敏</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筛选</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排序</a:t>
            </a:r>
            <a:endParaRPr lang="en-US" altLang="zh-CN" sz="1350" dirty="0">
              <a:latin typeface="微软雅黑" panose="020B0503020204020204" pitchFamily="34" charset="-122"/>
              <a:ea typeface="微软雅黑" panose="020B0503020204020204" pitchFamily="34" charset="-122"/>
            </a:endParaRPr>
          </a:p>
        </p:txBody>
      </p:sp>
      <p:cxnSp>
        <p:nvCxnSpPr>
          <p:cNvPr id="5" name="直接箭头连接符 7"/>
          <p:cNvCxnSpPr>
            <a:stCxn id="24" idx="2"/>
            <a:endCxn id="4" idx="0"/>
          </p:cNvCxnSpPr>
          <p:nvPr/>
        </p:nvCxnSpPr>
        <p:spPr>
          <a:xfrm flipH="1">
            <a:off x="3021904" y="1949929"/>
            <a:ext cx="1" cy="8136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033476" y="2867894"/>
            <a:ext cx="724709" cy="724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数据</a:t>
            </a:r>
            <a:endParaRPr lang="en-US" altLang="zh-CN" sz="1350" dirty="0">
              <a:latin typeface="微软雅黑" panose="020B0503020204020204" pitchFamily="34" charset="-122"/>
              <a:ea typeface="微软雅黑" panose="020B0503020204020204" pitchFamily="34" charset="-122"/>
            </a:endParaRPr>
          </a:p>
          <a:p>
            <a:pPr algn="ctr">
              <a:spcBef>
                <a:spcPts val="0"/>
              </a:spcBef>
              <a:spcAft>
                <a:spcPts val="0"/>
              </a:spcAft>
            </a:pPr>
            <a:r>
              <a:rPr lang="zh-CN" altLang="en-US" sz="1350" dirty="0">
                <a:latin typeface="微软雅黑" panose="020B0503020204020204" pitchFamily="34" charset="-122"/>
                <a:ea typeface="微软雅黑" panose="020B0503020204020204" pitchFamily="34" charset="-122"/>
              </a:rPr>
              <a:t>修正</a:t>
            </a:r>
            <a:endParaRPr lang="en-US" altLang="zh-CN" sz="1350" dirty="0">
              <a:latin typeface="微软雅黑" panose="020B0503020204020204" pitchFamily="34" charset="-122"/>
              <a:ea typeface="微软雅黑" panose="020B0503020204020204" pitchFamily="34" charset="-122"/>
            </a:endParaRPr>
          </a:p>
          <a:p>
            <a:pPr algn="ctr">
              <a:spcBef>
                <a:spcPts val="0"/>
              </a:spcBef>
            </a:pPr>
            <a:r>
              <a:rPr lang="zh-CN" altLang="en-US" sz="1350" dirty="0">
                <a:latin typeface="微软雅黑" panose="020B0503020204020204" pitchFamily="34" charset="-122"/>
                <a:ea typeface="微软雅黑" panose="020B0503020204020204" pitchFamily="34" charset="-122"/>
              </a:rPr>
              <a:t>模型</a:t>
            </a:r>
            <a:endParaRPr lang="zh-CN" altLang="en-US" sz="1350" dirty="0">
              <a:latin typeface="微软雅黑" panose="020B0503020204020204" pitchFamily="34" charset="-122"/>
              <a:ea typeface="微软雅黑" panose="020B0503020204020204" pitchFamily="34" charset="-122"/>
            </a:endParaRPr>
          </a:p>
        </p:txBody>
      </p:sp>
      <p:cxnSp>
        <p:nvCxnSpPr>
          <p:cNvPr id="7" name="直接箭头连接符 17"/>
          <p:cNvCxnSpPr>
            <a:stCxn id="4" idx="6"/>
            <a:endCxn id="6" idx="1"/>
          </p:cNvCxnSpPr>
          <p:nvPr/>
        </p:nvCxnSpPr>
        <p:spPr>
          <a:xfrm>
            <a:off x="3523412" y="3230249"/>
            <a:ext cx="5100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033476" y="1223115"/>
            <a:ext cx="724709" cy="7247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数据</a:t>
            </a:r>
            <a:endParaRPr lang="en-US" altLang="zh-CN" sz="1350" dirty="0">
              <a:latin typeface="微软雅黑" panose="020B0503020204020204" pitchFamily="34" charset="-122"/>
              <a:ea typeface="微软雅黑" panose="020B0503020204020204" pitchFamily="34" charset="-122"/>
            </a:endParaRPr>
          </a:p>
          <a:p>
            <a:pPr algn="ctr">
              <a:spcBef>
                <a:spcPts val="0"/>
              </a:spcBef>
              <a:spcAft>
                <a:spcPts val="0"/>
              </a:spcAft>
            </a:pPr>
            <a:r>
              <a:rPr lang="zh-CN" altLang="en-US" sz="1350" dirty="0">
                <a:latin typeface="微软雅黑" panose="020B0503020204020204" pitchFamily="34" charset="-122"/>
                <a:ea typeface="微软雅黑" panose="020B0503020204020204" pitchFamily="34" charset="-122"/>
              </a:rPr>
              <a:t>验证</a:t>
            </a:r>
            <a:endParaRPr lang="en-US" altLang="zh-CN" sz="1350" dirty="0">
              <a:latin typeface="微软雅黑" panose="020B0503020204020204" pitchFamily="34" charset="-122"/>
              <a:ea typeface="微软雅黑" panose="020B0503020204020204" pitchFamily="34" charset="-122"/>
            </a:endParaRPr>
          </a:p>
          <a:p>
            <a:pPr algn="ctr">
              <a:spcBef>
                <a:spcPts val="0"/>
              </a:spcBef>
            </a:pPr>
            <a:r>
              <a:rPr lang="zh-CN" altLang="en-US" sz="1350" dirty="0">
                <a:latin typeface="微软雅黑" panose="020B0503020204020204" pitchFamily="34" charset="-122"/>
                <a:ea typeface="微软雅黑" panose="020B0503020204020204" pitchFamily="34" charset="-122"/>
              </a:rPr>
              <a:t>模块</a:t>
            </a:r>
            <a:endParaRPr lang="en-US" altLang="zh-CN" sz="1350" dirty="0">
              <a:latin typeface="微软雅黑" panose="020B0503020204020204" pitchFamily="34" charset="-122"/>
              <a:ea typeface="微软雅黑" panose="020B0503020204020204" pitchFamily="34" charset="-122"/>
            </a:endParaRPr>
          </a:p>
        </p:txBody>
      </p:sp>
      <p:cxnSp>
        <p:nvCxnSpPr>
          <p:cNvPr id="9" name="直接箭头连接符 23"/>
          <p:cNvCxnSpPr>
            <a:stCxn id="8" idx="3"/>
            <a:endCxn id="11" idx="1"/>
          </p:cNvCxnSpPr>
          <p:nvPr/>
        </p:nvCxnSpPr>
        <p:spPr>
          <a:xfrm>
            <a:off x="4758185" y="1585470"/>
            <a:ext cx="940139" cy="7546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758185" y="2015032"/>
            <a:ext cx="2589754" cy="1215217"/>
            <a:chOff x="12688493" y="5373417"/>
            <a:chExt cx="6906011" cy="3240579"/>
          </a:xfrm>
        </p:grpSpPr>
        <p:sp>
          <p:nvSpPr>
            <p:cNvPr id="11" name="矩形 10"/>
            <p:cNvSpPr/>
            <p:nvPr/>
          </p:nvSpPr>
          <p:spPr>
            <a:xfrm>
              <a:off x="15195528" y="5373417"/>
              <a:ext cx="4398969" cy="17336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压测数据池</a:t>
              </a:r>
              <a:endParaRPr lang="zh-CN" altLang="en-US" sz="1350" dirty="0">
                <a:latin typeface="微软雅黑" panose="020B0503020204020204" pitchFamily="34" charset="-122"/>
                <a:ea typeface="微软雅黑" panose="020B0503020204020204" pitchFamily="34" charset="-122"/>
              </a:endParaRPr>
            </a:p>
          </p:txBody>
        </p:sp>
        <p:sp>
          <p:nvSpPr>
            <p:cNvPr id="12" name="矩形 11"/>
            <p:cNvSpPr/>
            <p:nvPr/>
          </p:nvSpPr>
          <p:spPr>
            <a:xfrm>
              <a:off x="15195528" y="6144665"/>
              <a:ext cx="1466323" cy="97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存储</a:t>
              </a:r>
              <a:endParaRPr lang="zh-CN" altLang="en-US" sz="1350" dirty="0">
                <a:latin typeface="微软雅黑" panose="020B0503020204020204" pitchFamily="34" charset="-122"/>
                <a:ea typeface="微软雅黑" panose="020B0503020204020204" pitchFamily="34" charset="-122"/>
              </a:endParaRPr>
            </a:p>
          </p:txBody>
        </p:sp>
        <p:sp>
          <p:nvSpPr>
            <p:cNvPr id="13" name="矩形 12"/>
            <p:cNvSpPr/>
            <p:nvPr/>
          </p:nvSpPr>
          <p:spPr>
            <a:xfrm>
              <a:off x="16661854" y="6144665"/>
              <a:ext cx="1466325" cy="97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分发</a:t>
              </a:r>
              <a:endParaRPr lang="zh-CN" altLang="en-US" sz="1350" dirty="0">
                <a:latin typeface="微软雅黑" panose="020B0503020204020204" pitchFamily="34" charset="-122"/>
                <a:ea typeface="微软雅黑" panose="020B0503020204020204" pitchFamily="34" charset="-122"/>
              </a:endParaRPr>
            </a:p>
          </p:txBody>
        </p:sp>
        <p:sp>
          <p:nvSpPr>
            <p:cNvPr id="14" name="矩形 13"/>
            <p:cNvSpPr/>
            <p:nvPr/>
          </p:nvSpPr>
          <p:spPr>
            <a:xfrm>
              <a:off x="18128179" y="6144665"/>
              <a:ext cx="1466325" cy="97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cxnSp>
          <p:nvCxnSpPr>
            <p:cNvPr id="15" name="直接箭头连接符 25"/>
            <p:cNvCxnSpPr>
              <a:stCxn id="6" idx="3"/>
              <a:endCxn id="11" idx="1"/>
            </p:cNvCxnSpPr>
            <p:nvPr/>
          </p:nvCxnSpPr>
          <p:spPr>
            <a:xfrm flipV="1">
              <a:off x="12688493" y="6240223"/>
              <a:ext cx="2507036" cy="23737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7347936" y="1218807"/>
            <a:ext cx="1479394" cy="3110306"/>
            <a:chOff x="19594495" y="3250152"/>
            <a:chExt cx="3945051" cy="8294148"/>
          </a:xfrm>
        </p:grpSpPr>
        <p:sp>
          <p:nvSpPr>
            <p:cNvPr id="17" name="矩形 16"/>
            <p:cNvSpPr/>
            <p:nvPr/>
          </p:nvSpPr>
          <p:spPr>
            <a:xfrm>
              <a:off x="21606990" y="3250152"/>
              <a:ext cx="1932556" cy="1932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压测</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平台</a:t>
              </a:r>
              <a:endParaRPr lang="en-US" altLang="zh-CN" sz="1350" dirty="0">
                <a:latin typeface="微软雅黑" panose="020B0503020204020204" pitchFamily="34" charset="-122"/>
                <a:ea typeface="微软雅黑" panose="020B0503020204020204" pitchFamily="34" charset="-122"/>
              </a:endParaRPr>
            </a:p>
          </p:txBody>
        </p:sp>
        <p:sp>
          <p:nvSpPr>
            <p:cNvPr id="18" name="矩形 17"/>
            <p:cNvSpPr/>
            <p:nvPr/>
          </p:nvSpPr>
          <p:spPr>
            <a:xfrm>
              <a:off x="21606990" y="9611744"/>
              <a:ext cx="1932556" cy="19325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线上</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应用</a:t>
              </a:r>
              <a:endParaRPr lang="en-US" altLang="zh-CN" sz="1350" dirty="0">
                <a:latin typeface="微软雅黑" panose="020B0503020204020204" pitchFamily="34" charset="-122"/>
                <a:ea typeface="微软雅黑" panose="020B0503020204020204" pitchFamily="34" charset="-122"/>
              </a:endParaRPr>
            </a:p>
          </p:txBody>
        </p:sp>
        <p:sp>
          <p:nvSpPr>
            <p:cNvPr id="19" name="矩形 18"/>
            <p:cNvSpPr/>
            <p:nvPr/>
          </p:nvSpPr>
          <p:spPr>
            <a:xfrm>
              <a:off x="21606990" y="6423765"/>
              <a:ext cx="1932556" cy="1932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压力机</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集群</a:t>
              </a:r>
              <a:endParaRPr lang="en-US" altLang="zh-CN" sz="1350" dirty="0">
                <a:latin typeface="微软雅黑" panose="020B0503020204020204" pitchFamily="34" charset="-122"/>
                <a:ea typeface="微软雅黑" panose="020B0503020204020204" pitchFamily="34" charset="-122"/>
              </a:endParaRPr>
            </a:p>
          </p:txBody>
        </p:sp>
        <p:cxnSp>
          <p:nvCxnSpPr>
            <p:cNvPr id="20" name="直接箭头连接符 31"/>
            <p:cNvCxnSpPr>
              <a:stCxn id="17" idx="1"/>
              <a:endCxn id="11" idx="3"/>
            </p:cNvCxnSpPr>
            <p:nvPr/>
          </p:nvCxnSpPr>
          <p:spPr>
            <a:xfrm flipH="1">
              <a:off x="19594497" y="4216430"/>
              <a:ext cx="2012492" cy="20237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3"/>
            <p:cNvCxnSpPr>
              <a:endCxn id="19" idx="1"/>
            </p:cNvCxnSpPr>
            <p:nvPr/>
          </p:nvCxnSpPr>
          <p:spPr>
            <a:xfrm>
              <a:off x="19594495" y="6240223"/>
              <a:ext cx="2012494" cy="1149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箭头: 下 34"/>
            <p:cNvSpPr/>
            <p:nvPr/>
          </p:nvSpPr>
          <p:spPr>
            <a:xfrm>
              <a:off x="22116722" y="8458677"/>
              <a:ext cx="913089" cy="11387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19921" y="1225221"/>
            <a:ext cx="2864337" cy="2642167"/>
            <a:chOff x="1386455" y="3267256"/>
            <a:chExt cx="7638232" cy="7045779"/>
          </a:xfrm>
        </p:grpSpPr>
        <p:sp>
          <p:nvSpPr>
            <p:cNvPr id="24" name="矩形 23"/>
            <p:cNvSpPr/>
            <p:nvPr/>
          </p:nvSpPr>
          <p:spPr>
            <a:xfrm>
              <a:off x="7092131" y="3267256"/>
              <a:ext cx="1932556" cy="1932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线上</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流量</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数据</a:t>
              </a:r>
              <a:endParaRPr lang="zh-CN" altLang="en-US" sz="1350" dirty="0">
                <a:latin typeface="微软雅黑" panose="020B0503020204020204" pitchFamily="34" charset="-122"/>
                <a:ea typeface="微软雅黑" panose="020B0503020204020204" pitchFamily="34" charset="-122"/>
              </a:endParaRPr>
            </a:p>
          </p:txBody>
        </p:sp>
        <p:sp>
          <p:nvSpPr>
            <p:cNvPr id="25" name="矩形 24"/>
            <p:cNvSpPr/>
            <p:nvPr/>
          </p:nvSpPr>
          <p:spPr>
            <a:xfrm>
              <a:off x="1386455" y="3267256"/>
              <a:ext cx="3325548" cy="704577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6" name="矩形 25"/>
            <p:cNvSpPr/>
            <p:nvPr/>
          </p:nvSpPr>
          <p:spPr>
            <a:xfrm>
              <a:off x="1669673" y="4919695"/>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网关</a:t>
              </a:r>
              <a:endParaRPr lang="zh-CN" altLang="en-US" sz="1350" dirty="0">
                <a:latin typeface="微软雅黑" panose="020B0503020204020204" pitchFamily="34" charset="-122"/>
                <a:ea typeface="微软雅黑" panose="020B0503020204020204" pitchFamily="34" charset="-122"/>
              </a:endParaRPr>
            </a:p>
          </p:txBody>
        </p:sp>
        <p:sp>
          <p:nvSpPr>
            <p:cNvPr id="27" name="矩形 26"/>
            <p:cNvSpPr/>
            <p:nvPr/>
          </p:nvSpPr>
          <p:spPr>
            <a:xfrm>
              <a:off x="1669673" y="6316427"/>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Nginx</a:t>
              </a:r>
              <a:endParaRPr lang="zh-CN" altLang="en-US" sz="1350" dirty="0">
                <a:latin typeface="微软雅黑" panose="020B0503020204020204" pitchFamily="34" charset="-122"/>
                <a:ea typeface="微软雅黑" panose="020B0503020204020204" pitchFamily="34" charset="-122"/>
              </a:endParaRPr>
            </a:p>
          </p:txBody>
        </p:sp>
        <p:sp>
          <p:nvSpPr>
            <p:cNvPr id="28" name="矩形 27"/>
            <p:cNvSpPr/>
            <p:nvPr/>
          </p:nvSpPr>
          <p:spPr>
            <a:xfrm>
              <a:off x="1669673" y="7713159"/>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应用</a:t>
              </a:r>
              <a:endParaRPr lang="zh-CN" altLang="en-US" sz="1350" dirty="0">
                <a:latin typeface="微软雅黑" panose="020B0503020204020204" pitchFamily="34" charset="-122"/>
                <a:ea typeface="微软雅黑" panose="020B0503020204020204" pitchFamily="34" charset="-122"/>
              </a:endParaRPr>
            </a:p>
          </p:txBody>
        </p:sp>
        <p:sp>
          <p:nvSpPr>
            <p:cNvPr id="29" name="矩形 28"/>
            <p:cNvSpPr/>
            <p:nvPr/>
          </p:nvSpPr>
          <p:spPr>
            <a:xfrm>
              <a:off x="1669673" y="9109890"/>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大数据平台</a:t>
              </a:r>
              <a:endParaRPr lang="zh-CN" altLang="en-US" sz="1350" dirty="0">
                <a:latin typeface="微软雅黑" panose="020B0503020204020204" pitchFamily="34" charset="-122"/>
                <a:ea typeface="微软雅黑" panose="020B0503020204020204" pitchFamily="34" charset="-122"/>
              </a:endParaRPr>
            </a:p>
          </p:txBody>
        </p:sp>
        <p:sp>
          <p:nvSpPr>
            <p:cNvPr id="30" name="箭头: 右 13"/>
            <p:cNvSpPr/>
            <p:nvPr/>
          </p:nvSpPr>
          <p:spPr>
            <a:xfrm>
              <a:off x="5055415" y="3641689"/>
              <a:ext cx="1661675" cy="885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1" name="矩形 30"/>
            <p:cNvSpPr/>
            <p:nvPr/>
          </p:nvSpPr>
          <p:spPr>
            <a:xfrm>
              <a:off x="1669673" y="3522963"/>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核心交换机</a:t>
              </a:r>
              <a:endParaRPr lang="zh-CN" altLang="en-US" sz="1350"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472112" y="2800403"/>
            <a:ext cx="2207419" cy="1735878"/>
            <a:chOff x="14592299" y="7467742"/>
            <a:chExt cx="5886451" cy="4629008"/>
          </a:xfrm>
        </p:grpSpPr>
        <p:sp>
          <p:nvSpPr>
            <p:cNvPr id="33" name="箭头: 右 13"/>
            <p:cNvSpPr/>
            <p:nvPr/>
          </p:nvSpPr>
          <p:spPr>
            <a:xfrm rot="5400000">
              <a:off x="16564174" y="7855702"/>
              <a:ext cx="1661675" cy="885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4" name="矩形 33"/>
            <p:cNvSpPr/>
            <p:nvPr/>
          </p:nvSpPr>
          <p:spPr>
            <a:xfrm>
              <a:off x="14592299" y="9296400"/>
              <a:ext cx="5886451" cy="2800350"/>
            </a:xfrm>
            <a:prstGeom prst="rect">
              <a:avLst/>
            </a:prstGeom>
            <a:ln w="28575">
              <a:solidFill>
                <a:schemeClr val="bg1">
                  <a:lumMod val="50000"/>
                </a:schemeClr>
              </a:solidFill>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5" name="矩形 34"/>
            <p:cNvSpPr/>
            <p:nvPr/>
          </p:nvSpPr>
          <p:spPr>
            <a:xfrm>
              <a:off x="14889787" y="9580274"/>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MQ</a:t>
              </a:r>
              <a:endParaRPr lang="zh-CN" altLang="en-US" sz="1350" dirty="0">
                <a:latin typeface="微软雅黑" panose="020B0503020204020204" pitchFamily="34" charset="-122"/>
                <a:ea typeface="微软雅黑" panose="020B0503020204020204" pitchFamily="34" charset="-122"/>
              </a:endParaRPr>
            </a:p>
          </p:txBody>
        </p:sp>
        <p:sp>
          <p:nvSpPr>
            <p:cNvPr id="36" name="矩形 35"/>
            <p:cNvSpPr/>
            <p:nvPr/>
          </p:nvSpPr>
          <p:spPr>
            <a:xfrm>
              <a:off x="17684268" y="9580274"/>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err="1">
                  <a:latin typeface="微软雅黑" panose="020B0503020204020204" pitchFamily="34" charset="-122"/>
                  <a:ea typeface="微软雅黑" panose="020B0503020204020204" pitchFamily="34" charset="-122"/>
                </a:rPr>
                <a:t>Redis</a:t>
              </a:r>
              <a:endParaRPr lang="zh-CN" altLang="en-US" sz="1350" dirty="0">
                <a:latin typeface="微软雅黑" panose="020B0503020204020204" pitchFamily="34" charset="-122"/>
                <a:ea typeface="微软雅黑" panose="020B0503020204020204" pitchFamily="34" charset="-122"/>
              </a:endParaRPr>
            </a:p>
          </p:txBody>
        </p:sp>
        <p:sp>
          <p:nvSpPr>
            <p:cNvPr id="37" name="矩形 36"/>
            <p:cNvSpPr/>
            <p:nvPr/>
          </p:nvSpPr>
          <p:spPr>
            <a:xfrm>
              <a:off x="14889787" y="10781185"/>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网盘</a:t>
              </a:r>
              <a:endParaRPr lang="zh-CN" altLang="en-US" sz="1350" dirty="0">
                <a:latin typeface="微软雅黑" panose="020B0503020204020204" pitchFamily="34" charset="-122"/>
                <a:ea typeface="微软雅黑" panose="020B0503020204020204" pitchFamily="34" charset="-122"/>
              </a:endParaRPr>
            </a:p>
          </p:txBody>
        </p:sp>
        <p:sp>
          <p:nvSpPr>
            <p:cNvPr id="38" name="矩形 37"/>
            <p:cNvSpPr/>
            <p:nvPr/>
          </p:nvSpPr>
          <p:spPr>
            <a:xfrm>
              <a:off x="17684268" y="10781185"/>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grpSp>
      <p:sp>
        <p:nvSpPr>
          <p:cNvPr id="39" name="文本框 38"/>
          <p:cNvSpPr txBox="1"/>
          <p:nvPr/>
        </p:nvSpPr>
        <p:spPr>
          <a:xfrm>
            <a:off x="555160" y="4399084"/>
            <a:ext cx="3116729" cy="521970"/>
          </a:xfrm>
          <a:prstGeom prst="rect">
            <a:avLst/>
          </a:prstGeom>
          <a:noFill/>
        </p:spPr>
        <p:txBody>
          <a:bodyPr wrap="square">
            <a:spAutoFit/>
          </a:bodyPr>
          <a:lstStyle/>
          <a:p>
            <a:pPr>
              <a:spcAft>
                <a:spcPts val="0"/>
              </a:spcAft>
            </a:pPr>
            <a:r>
              <a:rPr lang="zh-CN" altLang="en-US" sz="1400" dirty="0"/>
              <a:t>MQ（Message queue，消息队列）</a:t>
            </a:r>
            <a:endParaRPr lang="en-US" altLang="zh-CN" sz="1400" dirty="0"/>
          </a:p>
          <a:p>
            <a:pPr>
              <a:spcBef>
                <a:spcPts val="0"/>
              </a:spcBef>
            </a:pPr>
            <a:r>
              <a:rPr lang="en-US" altLang="zh-CN" sz="1400" dirty="0"/>
              <a:t>Redis</a:t>
            </a:r>
            <a:r>
              <a:rPr lang="zh-CN" altLang="en-US" sz="1400" dirty="0"/>
              <a:t> 代表缓存</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heckerboard(across)">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par>
                                <p:cTn id="34" presetID="5" presetClass="entr" presetSubtype="1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checkerboard(across)">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heckerboard(across)">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checkerboard(across)">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latin typeface="微软雅黑" panose="020B0503020204020204" pitchFamily="34" charset="-122"/>
                <a:ea typeface="微软雅黑" panose="020B0503020204020204" pitchFamily="34" charset="-122"/>
              </a:rPr>
              <a:t>流量录制回放的过程</a:t>
            </a:r>
            <a:endParaRPr kumimoji="1" lang="zh-CN" altLang="en-US" dirty="0"/>
          </a:p>
        </p:txBody>
      </p:sp>
      <p:sp>
        <p:nvSpPr>
          <p:cNvPr id="4" name="矩形 3"/>
          <p:cNvSpPr/>
          <p:nvPr/>
        </p:nvSpPr>
        <p:spPr>
          <a:xfrm>
            <a:off x="4128237" y="1567489"/>
            <a:ext cx="1473425" cy="2044112"/>
          </a:xfrm>
          <a:prstGeom prst="rect">
            <a:avLst/>
          </a:prstGeom>
          <a:solidFill>
            <a:schemeClr val="bg1">
              <a:alpha val="78000"/>
            </a:schemeClr>
          </a:solidFill>
          <a:ln w="2857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5" name="矩形 4"/>
          <p:cNvSpPr/>
          <p:nvPr/>
        </p:nvSpPr>
        <p:spPr>
          <a:xfrm>
            <a:off x="499857" y="1343735"/>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200" dirty="0">
                <a:latin typeface="微软雅黑" panose="020B0503020204020204" pitchFamily="34" charset="-122"/>
                <a:ea typeface="微软雅黑" panose="020B0503020204020204" pitchFamily="34" charset="-122"/>
              </a:rPr>
              <a:t>分光分流</a:t>
            </a:r>
            <a:endParaRPr kumimoji="1" lang="zh-CN" altLang="en-US" sz="1200" dirty="0">
              <a:latin typeface="微软雅黑" panose="020B0503020204020204" pitchFamily="34" charset="-122"/>
              <a:ea typeface="微软雅黑" panose="020B0503020204020204" pitchFamily="34" charset="-122"/>
            </a:endParaRPr>
          </a:p>
        </p:txBody>
      </p:sp>
      <p:sp>
        <p:nvSpPr>
          <p:cNvPr id="6" name="矩形 5"/>
          <p:cNvSpPr/>
          <p:nvPr/>
        </p:nvSpPr>
        <p:spPr>
          <a:xfrm>
            <a:off x="499857" y="1872279"/>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en-US" altLang="zh-CN" sz="1200" dirty="0">
                <a:latin typeface="微软雅黑" panose="020B0503020204020204" pitchFamily="34" charset="-122"/>
                <a:ea typeface="微软雅黑" panose="020B0503020204020204" pitchFamily="34" charset="-122"/>
              </a:rPr>
              <a:t>Agent</a:t>
            </a:r>
            <a:endParaRPr kumimoji="1" lang="en-US" altLang="zh-CN" sz="1200" dirty="0">
              <a:latin typeface="微软雅黑" panose="020B0503020204020204" pitchFamily="34" charset="-122"/>
              <a:ea typeface="微软雅黑" panose="020B0503020204020204" pitchFamily="34" charset="-122"/>
            </a:endParaRPr>
          </a:p>
        </p:txBody>
      </p:sp>
      <p:sp>
        <p:nvSpPr>
          <p:cNvPr id="7" name="矩形 6"/>
          <p:cNvSpPr/>
          <p:nvPr/>
        </p:nvSpPr>
        <p:spPr>
          <a:xfrm>
            <a:off x="499857" y="2929367"/>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
        <p:nvSpPr>
          <p:cNvPr id="8" name="矩形 7"/>
          <p:cNvSpPr/>
          <p:nvPr/>
        </p:nvSpPr>
        <p:spPr>
          <a:xfrm>
            <a:off x="501338" y="3457911"/>
            <a:ext cx="903952"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en-US" altLang="zh-CN" sz="1200" dirty="0" err="1">
                <a:latin typeface="微软雅黑" panose="020B0503020204020204" pitchFamily="34" charset="-122"/>
                <a:ea typeface="微软雅黑" panose="020B0503020204020204" pitchFamily="34" charset="-122"/>
              </a:rPr>
              <a:t>GoReplay</a:t>
            </a:r>
            <a:endParaRPr kumimoji="1" lang="zh-CN" altLang="en-US" sz="1200" dirty="0">
              <a:latin typeface="微软雅黑" panose="020B0503020204020204" pitchFamily="34" charset="-122"/>
              <a:ea typeface="微软雅黑" panose="020B0503020204020204" pitchFamily="34" charset="-122"/>
            </a:endParaRPr>
          </a:p>
        </p:txBody>
      </p:sp>
      <p:sp>
        <p:nvSpPr>
          <p:cNvPr id="9" name="矩形 8"/>
          <p:cNvSpPr/>
          <p:nvPr/>
        </p:nvSpPr>
        <p:spPr>
          <a:xfrm>
            <a:off x="2652716" y="2399891"/>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200" dirty="0">
                <a:latin typeface="微软雅黑" panose="020B0503020204020204" pitchFamily="34" charset="-122"/>
                <a:ea typeface="微软雅黑" panose="020B0503020204020204" pitchFamily="34" charset="-122"/>
              </a:rPr>
              <a:t>流量</a:t>
            </a:r>
            <a:endParaRPr kumimoji="1" lang="zh-CN" altLang="en-US" sz="1200" dirty="0">
              <a:latin typeface="微软雅黑" panose="020B0503020204020204" pitchFamily="34" charset="-122"/>
              <a:ea typeface="微软雅黑" panose="020B0503020204020204" pitchFamily="34" charset="-122"/>
            </a:endParaRPr>
          </a:p>
        </p:txBody>
      </p:sp>
      <p:cxnSp>
        <p:nvCxnSpPr>
          <p:cNvPr id="10" name="直线箭头连接符 9"/>
          <p:cNvCxnSpPr>
            <a:stCxn id="5" idx="3"/>
            <a:endCxn id="9" idx="1"/>
          </p:cNvCxnSpPr>
          <p:nvPr/>
        </p:nvCxnSpPr>
        <p:spPr>
          <a:xfrm>
            <a:off x="1403808" y="1519489"/>
            <a:ext cx="1248908" cy="1056156"/>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线箭头连接符 10"/>
          <p:cNvCxnSpPr>
            <a:stCxn id="6" idx="3"/>
            <a:endCxn id="9" idx="1"/>
          </p:cNvCxnSpPr>
          <p:nvPr/>
        </p:nvCxnSpPr>
        <p:spPr>
          <a:xfrm>
            <a:off x="1403808" y="2048033"/>
            <a:ext cx="1248908" cy="527612"/>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直线箭头连接符 11"/>
          <p:cNvCxnSpPr>
            <a:stCxn id="7" idx="3"/>
            <a:endCxn id="9" idx="1"/>
          </p:cNvCxnSpPr>
          <p:nvPr/>
        </p:nvCxnSpPr>
        <p:spPr>
          <a:xfrm flipV="1">
            <a:off x="1403808" y="2575645"/>
            <a:ext cx="1248908" cy="529476"/>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线箭头连接符 12"/>
          <p:cNvCxnSpPr>
            <a:stCxn id="8" idx="3"/>
            <a:endCxn id="9" idx="1"/>
          </p:cNvCxnSpPr>
          <p:nvPr/>
        </p:nvCxnSpPr>
        <p:spPr>
          <a:xfrm flipV="1">
            <a:off x="1405290" y="2575645"/>
            <a:ext cx="1247426" cy="1058021"/>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4399301" y="1679291"/>
            <a:ext cx="903951" cy="351508"/>
          </a:xfrm>
          <a:prstGeom prst="rect">
            <a:avLst/>
          </a:prstGeom>
          <a:solidFill>
            <a:schemeClr val="bg1">
              <a:lumMod val="6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0"/>
              </a:spcAft>
            </a:pPr>
            <a:r>
              <a:rPr kumimoji="1" lang="en-US" altLang="zh-CN" sz="1200" dirty="0">
                <a:latin typeface="微软雅黑" panose="020B0503020204020204" pitchFamily="34" charset="-122"/>
                <a:ea typeface="微软雅黑" panose="020B0503020204020204" pitchFamily="34" charset="-122"/>
              </a:rPr>
              <a:t>MQ</a:t>
            </a:r>
            <a:endParaRPr kumimoji="1" lang="zh-CN" altLang="en-US" sz="1200" dirty="0">
              <a:latin typeface="微软雅黑" panose="020B0503020204020204" pitchFamily="34" charset="-122"/>
              <a:ea typeface="微软雅黑" panose="020B0503020204020204" pitchFamily="34" charset="-122"/>
            </a:endParaRPr>
          </a:p>
        </p:txBody>
      </p:sp>
      <p:sp>
        <p:nvSpPr>
          <p:cNvPr id="15" name="矩形 14"/>
          <p:cNvSpPr/>
          <p:nvPr/>
        </p:nvSpPr>
        <p:spPr>
          <a:xfrm>
            <a:off x="4399301" y="3192168"/>
            <a:ext cx="903951" cy="351508"/>
          </a:xfrm>
          <a:prstGeom prst="rect">
            <a:avLst/>
          </a:prstGeom>
          <a:solidFill>
            <a:schemeClr val="bg1">
              <a:lumMod val="6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0"/>
              </a:spcAft>
            </a:pPr>
            <a:r>
              <a:rPr kumimoji="1" lang="zh-CN" altLang="en-US" sz="1200" dirty="0">
                <a:latin typeface="微软雅黑" panose="020B0503020204020204" pitchFamily="34" charset="-122"/>
                <a:ea typeface="微软雅黑" panose="020B0503020204020204" pitchFamily="34" charset="-122"/>
              </a:rPr>
              <a:t>云盘</a:t>
            </a:r>
            <a:endParaRPr kumimoji="1" lang="zh-CN" altLang="en-US" sz="1200" dirty="0">
              <a:latin typeface="微软雅黑" panose="020B0503020204020204" pitchFamily="34" charset="-122"/>
              <a:ea typeface="微软雅黑" panose="020B0503020204020204" pitchFamily="34" charset="-122"/>
            </a:endParaRPr>
          </a:p>
        </p:txBody>
      </p:sp>
      <p:cxnSp>
        <p:nvCxnSpPr>
          <p:cNvPr id="16" name="直线箭头连接符 15"/>
          <p:cNvCxnSpPr>
            <a:stCxn id="9" idx="3"/>
            <a:endCxn id="14" idx="1"/>
          </p:cNvCxnSpPr>
          <p:nvPr/>
        </p:nvCxnSpPr>
        <p:spPr>
          <a:xfrm flipV="1">
            <a:off x="3556667" y="1855045"/>
            <a:ext cx="842633" cy="720600"/>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直线箭头连接符 16"/>
          <p:cNvCxnSpPr>
            <a:stCxn id="9" idx="3"/>
            <a:endCxn id="15" idx="1"/>
          </p:cNvCxnSpPr>
          <p:nvPr/>
        </p:nvCxnSpPr>
        <p:spPr>
          <a:xfrm>
            <a:off x="3556667" y="2575645"/>
            <a:ext cx="842633" cy="792277"/>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8" name="矩形 17"/>
          <p:cNvSpPr/>
          <p:nvPr/>
        </p:nvSpPr>
        <p:spPr>
          <a:xfrm>
            <a:off x="2800762" y="3809419"/>
            <a:ext cx="995680" cy="337185"/>
          </a:xfrm>
          <a:prstGeom prst="rect">
            <a:avLst/>
          </a:prstGeom>
        </p:spPr>
        <p:txBody>
          <a:bodyPr wrap="none">
            <a:spAutoFit/>
          </a:bodyPr>
          <a:lstStyle/>
          <a:p>
            <a:pPr>
              <a:spcAft>
                <a:spcPts val="0"/>
              </a:spcAft>
            </a:pPr>
            <a:r>
              <a:rPr kumimoji="1" lang="zh-CN" altLang="en-US" sz="1600" dirty="0">
                <a:solidFill>
                  <a:srgbClr val="000000"/>
                </a:solidFill>
                <a:latin typeface="微软雅黑" panose="020B0503020204020204" pitchFamily="34" charset="-122"/>
                <a:ea typeface="微软雅黑" panose="020B0503020204020204" pitchFamily="34" charset="-122"/>
              </a:rPr>
              <a:t>录制部分</a:t>
            </a:r>
            <a:endParaRPr kumimoji="1"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4399301" y="2399891"/>
            <a:ext cx="903951" cy="351508"/>
          </a:xfrm>
          <a:prstGeom prst="rect">
            <a:avLst/>
          </a:prstGeom>
          <a:solidFill>
            <a:schemeClr val="bg1">
              <a:lumMod val="6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0"/>
              </a:spcAft>
            </a:pPr>
            <a:r>
              <a:rPr kumimoji="1" lang="zh-CN" altLang="en-US" sz="1200" dirty="0">
                <a:latin typeface="微软雅黑" panose="020B0503020204020204" pitchFamily="34" charset="-122"/>
                <a:ea typeface="微软雅黑" panose="020B0503020204020204" pitchFamily="34" charset="-122"/>
              </a:rPr>
              <a:t>缓存</a:t>
            </a:r>
            <a:endParaRPr kumimoji="1" lang="zh-CN" altLang="en-US" sz="1200" dirty="0">
              <a:latin typeface="微软雅黑" panose="020B0503020204020204" pitchFamily="34" charset="-122"/>
              <a:ea typeface="微软雅黑" panose="020B0503020204020204" pitchFamily="34" charset="-122"/>
            </a:endParaRPr>
          </a:p>
        </p:txBody>
      </p:sp>
      <p:cxnSp>
        <p:nvCxnSpPr>
          <p:cNvPr id="20" name="直线箭头连接符 19"/>
          <p:cNvCxnSpPr>
            <a:stCxn id="9" idx="3"/>
            <a:endCxn id="19" idx="1"/>
          </p:cNvCxnSpPr>
          <p:nvPr/>
        </p:nvCxnSpPr>
        <p:spPr>
          <a:xfrm>
            <a:off x="3556667" y="2575645"/>
            <a:ext cx="842633" cy="0"/>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1" name="组合 20"/>
          <p:cNvGrpSpPr/>
          <p:nvPr/>
        </p:nvGrpSpPr>
        <p:grpSpPr>
          <a:xfrm>
            <a:off x="5303252" y="1855045"/>
            <a:ext cx="3526316" cy="2290890"/>
            <a:chOff x="14142005" y="4946786"/>
            <a:chExt cx="9403509" cy="6109040"/>
          </a:xfrm>
        </p:grpSpPr>
        <p:sp>
          <p:nvSpPr>
            <p:cNvPr id="22" name="矩形 21"/>
            <p:cNvSpPr/>
            <p:nvPr/>
          </p:nvSpPr>
          <p:spPr>
            <a:xfrm>
              <a:off x="16591095" y="6399708"/>
              <a:ext cx="2410537" cy="937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压测平台</a:t>
              </a:r>
              <a:endParaRPr kumimoji="1" lang="zh-CN" altLang="en-US" sz="1200" dirty="0">
                <a:latin typeface="微软雅黑" panose="020B0503020204020204" pitchFamily="34" charset="-122"/>
                <a:ea typeface="微软雅黑" panose="020B0503020204020204" pitchFamily="34" charset="-122"/>
              </a:endParaRPr>
            </a:p>
          </p:txBody>
        </p:sp>
        <p:sp>
          <p:nvSpPr>
            <p:cNvPr id="23" name="矩形 22"/>
            <p:cNvSpPr/>
            <p:nvPr/>
          </p:nvSpPr>
          <p:spPr>
            <a:xfrm>
              <a:off x="21134977" y="6399708"/>
              <a:ext cx="2410537" cy="937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被测应用</a:t>
              </a:r>
              <a:endParaRPr kumimoji="1" lang="zh-CN" altLang="en-US" sz="1200" dirty="0">
                <a:latin typeface="微软雅黑" panose="020B0503020204020204" pitchFamily="34" charset="-122"/>
                <a:ea typeface="微软雅黑" panose="020B0503020204020204" pitchFamily="34" charset="-122"/>
              </a:endParaRPr>
            </a:p>
          </p:txBody>
        </p:sp>
        <p:cxnSp>
          <p:nvCxnSpPr>
            <p:cNvPr id="24" name="直线箭头连接符 23"/>
            <p:cNvCxnSpPr>
              <a:stCxn id="14" idx="3"/>
              <a:endCxn id="22" idx="1"/>
            </p:cNvCxnSpPr>
            <p:nvPr/>
          </p:nvCxnSpPr>
          <p:spPr>
            <a:xfrm>
              <a:off x="14142005" y="4946786"/>
              <a:ext cx="2449090" cy="19216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直线箭头连接符 24"/>
            <p:cNvCxnSpPr>
              <a:stCxn id="15" idx="3"/>
              <a:endCxn id="22" idx="1"/>
            </p:cNvCxnSpPr>
            <p:nvPr/>
          </p:nvCxnSpPr>
          <p:spPr>
            <a:xfrm flipV="1">
              <a:off x="14142005" y="6868386"/>
              <a:ext cx="2449090" cy="211273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6" name="直线箭头连接符 25"/>
            <p:cNvCxnSpPr>
              <a:stCxn id="22" idx="3"/>
              <a:endCxn id="23" idx="1"/>
            </p:cNvCxnSpPr>
            <p:nvPr/>
          </p:nvCxnSpPr>
          <p:spPr>
            <a:xfrm>
              <a:off x="19001632" y="6868386"/>
              <a:ext cx="2133345"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7" name="矩形 26"/>
            <p:cNvSpPr/>
            <p:nvPr/>
          </p:nvSpPr>
          <p:spPr>
            <a:xfrm>
              <a:off x="18191154" y="10153015"/>
              <a:ext cx="2681075" cy="902811"/>
            </a:xfrm>
            <a:prstGeom prst="rect">
              <a:avLst/>
            </a:prstGeom>
          </p:spPr>
          <p:txBody>
            <a:bodyPr wrap="none">
              <a:spAutoFit/>
            </a:bodyPr>
            <a:lstStyle/>
            <a:p>
              <a:r>
                <a:rPr kumimoji="1" lang="zh-CN" altLang="en-US" sz="1600" dirty="0">
                  <a:latin typeface="微软雅黑" panose="020B0503020204020204" pitchFamily="34" charset="-122"/>
                  <a:ea typeface="微软雅黑" panose="020B0503020204020204" pitchFamily="34" charset="-122"/>
                </a:rPr>
                <a:t>回放部分</a:t>
              </a:r>
              <a:endParaRPr lang="zh-CN" altLang="en-US" sz="1600" dirty="0"/>
            </a:p>
          </p:txBody>
        </p:sp>
        <p:cxnSp>
          <p:nvCxnSpPr>
            <p:cNvPr id="28" name="直线箭头连接符 27"/>
            <p:cNvCxnSpPr>
              <a:stCxn id="19" idx="3"/>
              <a:endCxn id="22" idx="1"/>
            </p:cNvCxnSpPr>
            <p:nvPr/>
          </p:nvCxnSpPr>
          <p:spPr>
            <a:xfrm>
              <a:off x="14142005" y="6868386"/>
              <a:ext cx="244909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sp>
        <p:nvSpPr>
          <p:cNvPr id="29" name="矩形 28"/>
          <p:cNvSpPr/>
          <p:nvPr/>
        </p:nvSpPr>
        <p:spPr>
          <a:xfrm>
            <a:off x="499857" y="2400823"/>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200" dirty="0">
                <a:latin typeface="微软雅黑" panose="020B0503020204020204" pitchFamily="34" charset="-122"/>
                <a:ea typeface="微软雅黑" panose="020B0503020204020204" pitchFamily="34" charset="-122"/>
              </a:rPr>
              <a:t>手工上传</a:t>
            </a:r>
            <a:endParaRPr kumimoji="1" lang="en-US" altLang="zh-CN" sz="1200" dirty="0">
              <a:latin typeface="微软雅黑" panose="020B0503020204020204" pitchFamily="34" charset="-122"/>
              <a:ea typeface="微软雅黑" panose="020B0503020204020204" pitchFamily="34" charset="-122"/>
            </a:endParaRPr>
          </a:p>
        </p:txBody>
      </p:sp>
      <p:cxnSp>
        <p:nvCxnSpPr>
          <p:cNvPr id="30" name="直线箭头连接符 29"/>
          <p:cNvCxnSpPr>
            <a:stCxn id="29" idx="3"/>
            <a:endCxn id="9" idx="1"/>
          </p:cNvCxnSpPr>
          <p:nvPr/>
        </p:nvCxnSpPr>
        <p:spPr>
          <a:xfrm flipV="1">
            <a:off x="1403808" y="2575645"/>
            <a:ext cx="1248908" cy="932"/>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性能测试类型</a:t>
            </a:r>
            <a:endParaRPr kumimoji="1" lang="zh-CN" altLang="en-US" dirty="0"/>
          </a:p>
        </p:txBody>
      </p:sp>
      <p:sp>
        <p:nvSpPr>
          <p:cNvPr id="4" name="Rectangle 3"/>
          <p:cNvSpPr txBox="1">
            <a:spLocks noChangeArrowheads="1"/>
          </p:cNvSpPr>
          <p:nvPr/>
        </p:nvSpPr>
        <p:spPr bwMode="auto">
          <a:xfrm>
            <a:off x="582038" y="1123383"/>
            <a:ext cx="8058444" cy="3283248"/>
          </a:xfrm>
          <a:prstGeom prst="rect">
            <a:avLst/>
          </a:prstGeom>
          <a:noFill/>
          <a:ln w="9525">
            <a:noFill/>
            <a:miter lim="800000"/>
          </a:ln>
        </p:spPr>
        <p:txBody>
          <a:bodyPr vert="horz" wrap="square" lIns="82296" tIns="41148" rIns="82296" bIns="41148" numCol="1" anchor="t" anchorCtr="0" compatLnSpc="1"/>
          <a:lstStyle/>
          <a:p>
            <a:pPr marL="411480" indent="-411480" defTabSz="822960" eaLnBrk="0" hangingPunct="0">
              <a:lnSpc>
                <a:spcPct val="120000"/>
              </a:lnSpc>
              <a:spcBef>
                <a:spcPct val="30000"/>
              </a:spcBef>
              <a:spcAft>
                <a:spcPts val="0"/>
              </a:spcAft>
              <a:buClr>
                <a:srgbClr val="91AC4E"/>
              </a:buClr>
              <a:buSzPct val="80000"/>
              <a:buFont typeface="Wingdings" panose="05000000000000000000" pitchFamily="2" charset="2"/>
              <a:buChar char="p"/>
              <a:defRPr/>
            </a:pPr>
            <a:r>
              <a:rPr lang="zh-CN" altLang="en-US" sz="2160" b="1" dirty="0">
                <a:solidFill>
                  <a:srgbClr val="0000FF"/>
                </a:solidFill>
                <a:latin typeface="Arial" panose="020B0604020202020204" pitchFamily="34" charset="0"/>
                <a:ea typeface="宋体" panose="02010600030101010101" pitchFamily="2" charset="-122"/>
                <a:cs typeface="Arial" panose="020B0604020202020204" pitchFamily="34" charset="0"/>
              </a:rPr>
              <a:t>压力测试</a:t>
            </a:r>
            <a:r>
              <a:rPr lang="en-US" altLang="zh-CN" sz="2160" b="1" dirty="0">
                <a:solidFill>
                  <a:srgbClr val="0000FF"/>
                </a:solidFill>
                <a:latin typeface="Arial" panose="020B0604020202020204" pitchFamily="34" charset="0"/>
                <a:ea typeface="宋体" panose="02010600030101010101" pitchFamily="2" charset="-122"/>
                <a:cs typeface="Arial" panose="020B0604020202020204" pitchFamily="34" charset="0"/>
              </a:rPr>
              <a:t> </a:t>
            </a:r>
            <a:r>
              <a:rPr lang="en-US" altLang="zh-CN" dirty="0">
                <a:latin typeface="Arial" panose="020B0604020202020204" pitchFamily="34" charset="0"/>
                <a:ea typeface="楷体" panose="02010609060101010101" charset="-122"/>
                <a:cs typeface="Arial" panose="020B0604020202020204" pitchFamily="34" charset="0"/>
              </a:rPr>
              <a:t>(Stress test)</a:t>
            </a:r>
            <a:r>
              <a:rPr lang="zh-CN" altLang="en-US" dirty="0">
                <a:latin typeface="Arial" panose="020B0604020202020204" pitchFamily="34" charset="0"/>
                <a:ea typeface="楷体" panose="02010609060101010101" charset="-122"/>
                <a:cs typeface="Arial" panose="020B0604020202020204" pitchFamily="34" charset="0"/>
              </a:rPr>
              <a:t> ：模拟实际应用的软硬件环境及用户使用过程的高负载、异常负载、超长时间运行，从而加速系统崩溃，以检查程序对异常情况的抵抗能力，找出性能瓶颈、不稳定等问题。</a:t>
            </a:r>
            <a:endParaRPr lang="en-US" altLang="zh-CN" dirty="0">
              <a:latin typeface="Arial" panose="020B0604020202020204" pitchFamily="34" charset="0"/>
              <a:ea typeface="楷体" panose="02010609060101010101" charset="-122"/>
              <a:cs typeface="Arial" panose="020B0604020202020204" pitchFamily="34" charset="0"/>
            </a:endParaRPr>
          </a:p>
          <a:p>
            <a:pPr marL="411480" indent="-411480" defTabSz="822960" eaLnBrk="0" hangingPunct="0">
              <a:lnSpc>
                <a:spcPct val="120000"/>
              </a:lnSpc>
              <a:spcBef>
                <a:spcPts val="30"/>
              </a:spcBef>
              <a:spcAft>
                <a:spcPts val="0"/>
              </a:spcAft>
              <a:buClr>
                <a:srgbClr val="91AC4E"/>
              </a:buClr>
              <a:buSzPct val="80000"/>
              <a:buFont typeface="Wingdings" panose="05000000000000000000" pitchFamily="2" charset="2"/>
              <a:buChar char="p"/>
              <a:defRPr/>
            </a:pPr>
            <a:r>
              <a:rPr lang="zh-CN" altLang="en-US" sz="2160" b="1" dirty="0">
                <a:solidFill>
                  <a:srgbClr val="0000FF"/>
                </a:solidFill>
                <a:latin typeface="Arial" panose="020B0604020202020204" pitchFamily="34" charset="0"/>
                <a:ea typeface="宋体" panose="02010600030101010101" pitchFamily="2" charset="-122"/>
                <a:cs typeface="Arial" panose="020B0604020202020204" pitchFamily="34" charset="0"/>
              </a:rPr>
              <a:t>渗入测试</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soak test</a:t>
            </a:r>
            <a:r>
              <a:rPr lang="zh-CN" altLang="en-US" dirty="0">
                <a:latin typeface="Arial" panose="020B0604020202020204" pitchFamily="34" charset="0"/>
                <a:ea typeface="楷体" panose="02010609060101010101" charset="-122"/>
                <a:cs typeface="Arial" panose="020B0604020202020204" pitchFamily="34" charset="0"/>
              </a:rPr>
              <a:t>），通过长时间运行，使问题逐渐渗透出来，从而发现内存泄漏、垃圾回收（</a:t>
            </a:r>
            <a:r>
              <a:rPr lang="en-US" altLang="zh-CN" dirty="0">
                <a:latin typeface="Arial" panose="020B0604020202020204" pitchFamily="34" charset="0"/>
                <a:ea typeface="楷体" panose="02010609060101010101" charset="-122"/>
                <a:cs typeface="Arial" panose="020B0604020202020204" pitchFamily="34" charset="0"/>
              </a:rPr>
              <a:t>GC</a:t>
            </a:r>
            <a:r>
              <a:rPr lang="zh-CN" altLang="en-US" dirty="0">
                <a:latin typeface="Arial" panose="020B0604020202020204" pitchFamily="34" charset="0"/>
                <a:ea typeface="楷体" panose="02010609060101010101" charset="-122"/>
                <a:cs typeface="Arial" panose="020B0604020202020204" pitchFamily="34" charset="0"/>
              </a:rPr>
              <a:t>）或系统的其他问题，以检验系统的健壮性</a:t>
            </a:r>
            <a:endParaRPr lang="en-US" altLang="zh-CN" dirty="0">
              <a:latin typeface="Arial" panose="020B0604020202020204" pitchFamily="34" charset="0"/>
              <a:ea typeface="楷体" panose="02010609060101010101" charset="-122"/>
              <a:cs typeface="Arial" panose="020B0604020202020204" pitchFamily="34" charset="0"/>
            </a:endParaRPr>
          </a:p>
          <a:p>
            <a:pPr marL="411480" indent="-411480" defTabSz="822960" eaLnBrk="0" hangingPunct="0">
              <a:lnSpc>
                <a:spcPct val="120000"/>
              </a:lnSpc>
              <a:spcBef>
                <a:spcPts val="30"/>
              </a:spcBef>
              <a:buClr>
                <a:srgbClr val="91AC4E"/>
              </a:buClr>
              <a:buSzPct val="80000"/>
              <a:buFont typeface="Wingdings" panose="05000000000000000000" pitchFamily="2" charset="2"/>
              <a:buChar char="p"/>
              <a:defRPr/>
            </a:pPr>
            <a:r>
              <a:rPr lang="zh-CN" altLang="en-US" sz="2160" b="1" dirty="0">
                <a:solidFill>
                  <a:srgbClr val="0000FF"/>
                </a:solidFill>
                <a:latin typeface="Arial" panose="020B0604020202020204" pitchFamily="34" charset="0"/>
                <a:ea typeface="宋体" panose="02010600030101010101" pitchFamily="2" charset="-122"/>
                <a:cs typeface="Arial" panose="020B0604020202020204" pitchFamily="34" charset="0"/>
              </a:rPr>
              <a:t>峰谷测试</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peak-rest test</a:t>
            </a:r>
            <a:r>
              <a:rPr lang="zh-CN" altLang="en-US" dirty="0">
                <a:latin typeface="Arial" panose="020B0604020202020204" pitchFamily="34" charset="0"/>
                <a:ea typeface="楷体" panose="02010609060101010101" charset="-122"/>
                <a:cs typeface="Arial" panose="020B0604020202020204" pitchFamily="34" charset="0"/>
              </a:rPr>
              <a:t>），采用高低突变加载方式进行，先加载到高水平的负载，然后急剧降低负载，稍微平息一段时间，再加载到高水平的负载，重复这样过程，容易发现问题的蛛丝马迹，最终找到问题的根源</a:t>
            </a:r>
            <a:endParaRPr lang="zh-CN" altLang="en-US" sz="2160" dirty="0">
              <a:latin typeface="Arial" panose="020B0604020202020204" pitchFamily="34" charset="0"/>
              <a:ea typeface="楷体" panose="02010609060101010101" charset="-122"/>
              <a:cs typeface="Arial" panose="020B0604020202020204" pitchFamily="34" charset="0"/>
            </a:endParaRPr>
          </a:p>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endParaRPr lang="zh-CN" altLang="en-US" sz="216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latin typeface="微软雅黑" panose="020B0503020204020204" pitchFamily="34" charset="-122"/>
                <a:ea typeface="微软雅黑" panose="020B0503020204020204" pitchFamily="34" charset="-122"/>
              </a:rPr>
              <a:t>全链路压测全流程</a:t>
            </a:r>
            <a:endParaRPr kumimoji="1" lang="zh-CN" altLang="en-US" dirty="0"/>
          </a:p>
        </p:txBody>
      </p:sp>
      <p:grpSp>
        <p:nvGrpSpPr>
          <p:cNvPr id="4" name="组合 3"/>
          <p:cNvGrpSpPr/>
          <p:nvPr/>
        </p:nvGrpSpPr>
        <p:grpSpPr>
          <a:xfrm>
            <a:off x="948300" y="778928"/>
            <a:ext cx="2049043" cy="3954738"/>
            <a:chOff x="1404850" y="1105592"/>
            <a:chExt cx="2560320" cy="4941524"/>
          </a:xfrm>
        </p:grpSpPr>
        <p:sp>
          <p:nvSpPr>
            <p:cNvPr id="5" name="矩形 4"/>
            <p:cNvSpPr/>
            <p:nvPr/>
          </p:nvSpPr>
          <p:spPr>
            <a:xfrm>
              <a:off x="1404850" y="1105592"/>
              <a:ext cx="2560320" cy="4488873"/>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b="1" dirty="0">
                <a:latin typeface="微软雅黑" panose="020B0503020204020204" pitchFamily="34" charset="-122"/>
                <a:ea typeface="微软雅黑" panose="020B0503020204020204" pitchFamily="34" charset="-122"/>
              </a:endParaRPr>
            </a:p>
          </p:txBody>
        </p:sp>
        <p:sp>
          <p:nvSpPr>
            <p:cNvPr id="6" name="矩形 5"/>
            <p:cNvSpPr/>
            <p:nvPr/>
          </p:nvSpPr>
          <p:spPr>
            <a:xfrm>
              <a:off x="1571106" y="1288471"/>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被压系统范围界定</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1571106" y="2414846"/>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场景、流量、方案</a:t>
              </a:r>
              <a:endParaRPr lang="en-US" altLang="zh-CN" sz="1350" dirty="0">
                <a:solidFill>
                  <a:schemeClr val="tx1"/>
                </a:solidFill>
                <a:latin typeface="微软雅黑" panose="020B0503020204020204" pitchFamily="34" charset="-122"/>
                <a:ea typeface="微软雅黑" panose="020B0503020204020204" pitchFamily="34" charset="-122"/>
              </a:endParaRPr>
            </a:p>
            <a:p>
              <a:pPr algn="ctr"/>
              <a:r>
                <a:rPr lang="zh-CN" altLang="en-US" sz="1350" dirty="0">
                  <a:solidFill>
                    <a:schemeClr val="tx1"/>
                  </a:solidFill>
                  <a:latin typeface="微软雅黑" panose="020B0503020204020204" pitchFamily="34" charset="-122"/>
                  <a:ea typeface="微软雅黑" panose="020B0503020204020204" pitchFamily="34" charset="-122"/>
                </a:rPr>
                <a:t>设计评审</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1579418" y="3541221"/>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rPr>
                <a:t>基础数据构造</a:t>
              </a:r>
              <a:endParaRPr lang="en-US" altLang="zh-CN" sz="1050" dirty="0">
                <a:solidFill>
                  <a:schemeClr val="tx1"/>
                </a:solidFill>
                <a:latin typeface="微软雅黑" panose="020B0503020204020204" pitchFamily="34" charset="-122"/>
                <a:ea typeface="微软雅黑" panose="020B0503020204020204" pitchFamily="34" charset="-122"/>
              </a:endParaRPr>
            </a:p>
            <a:p>
              <a:pPr algn="ctr"/>
              <a:r>
                <a:rPr lang="zh-CN" altLang="en-US" sz="1050" dirty="0">
                  <a:solidFill>
                    <a:schemeClr val="tx1"/>
                  </a:solidFill>
                  <a:latin typeface="微软雅黑" panose="020B0503020204020204" pitchFamily="34" charset="-122"/>
                  <a:ea typeface="微软雅黑" panose="020B0503020204020204" pitchFamily="34" charset="-122"/>
                </a:rPr>
                <a:t>（商品、促销、优惠券等）</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1579418" y="4665777"/>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脚本、模型</a:t>
              </a:r>
              <a:endParaRPr lang="en-US" altLang="zh-CN" sz="1350" dirty="0">
                <a:solidFill>
                  <a:schemeClr val="tx1"/>
                </a:solidFill>
                <a:latin typeface="微软雅黑" panose="020B0503020204020204" pitchFamily="34" charset="-122"/>
                <a:ea typeface="微软雅黑" panose="020B0503020204020204" pitchFamily="34" charset="-122"/>
              </a:endParaRPr>
            </a:p>
            <a:p>
              <a:pPr algn="ctr"/>
              <a:r>
                <a:rPr lang="zh-CN" altLang="en-US" sz="1350" dirty="0">
                  <a:solidFill>
                    <a:schemeClr val="tx1"/>
                  </a:solidFill>
                  <a:latin typeface="微软雅黑" panose="020B0503020204020204" pitchFamily="34" charset="-122"/>
                  <a:ea typeface="微软雅黑" panose="020B0503020204020204" pitchFamily="34" charset="-122"/>
                </a:rPr>
                <a:t>创建调试</a:t>
              </a:r>
              <a:endParaRPr lang="en-US" altLang="zh-CN" sz="1350" dirty="0">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a:endCxn id="7" idx="0"/>
            </p:cNvCxnSpPr>
            <p:nvPr/>
          </p:nvCxnSpPr>
          <p:spPr>
            <a:xfrm flipH="1">
              <a:off x="2676698" y="2028304"/>
              <a:ext cx="8313" cy="386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1"/>
            <p:cNvCxnSpPr>
              <a:stCxn id="7" idx="2"/>
              <a:endCxn id="8" idx="0"/>
            </p:cNvCxnSpPr>
            <p:nvPr/>
          </p:nvCxnSpPr>
          <p:spPr>
            <a:xfrm>
              <a:off x="2676698" y="3154679"/>
              <a:ext cx="8312" cy="386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3"/>
            <p:cNvCxnSpPr>
              <a:stCxn id="8" idx="2"/>
              <a:endCxn id="9" idx="0"/>
            </p:cNvCxnSpPr>
            <p:nvPr/>
          </p:nvCxnSpPr>
          <p:spPr>
            <a:xfrm>
              <a:off x="2685010" y="4281054"/>
              <a:ext cx="0" cy="3847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200789" y="5672158"/>
              <a:ext cx="1096033" cy="374958"/>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准备阶段</a:t>
              </a:r>
              <a:endParaRPr lang="zh-CN" altLang="en-US" sz="1350"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857634" y="778928"/>
            <a:ext cx="2867330" cy="3954738"/>
            <a:chOff x="3790602" y="1105592"/>
            <a:chExt cx="3582787" cy="4941524"/>
          </a:xfrm>
        </p:grpSpPr>
        <p:sp>
          <p:nvSpPr>
            <p:cNvPr id="15" name="矩形 14"/>
            <p:cNvSpPr/>
            <p:nvPr/>
          </p:nvSpPr>
          <p:spPr>
            <a:xfrm>
              <a:off x="4813069" y="1105592"/>
              <a:ext cx="2560320" cy="448887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6" name="矩形 15"/>
            <p:cNvSpPr/>
            <p:nvPr/>
          </p:nvSpPr>
          <p:spPr>
            <a:xfrm>
              <a:off x="4987637" y="1290550"/>
              <a:ext cx="2211184" cy="7398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压测方案配置</a:t>
              </a:r>
              <a:endParaRPr lang="en-US" altLang="zh-CN" sz="1050" dirty="0">
                <a:latin typeface="微软雅黑" panose="020B0503020204020204" pitchFamily="34" charset="-122"/>
                <a:ea typeface="微软雅黑" panose="020B0503020204020204" pitchFamily="34" charset="-122"/>
              </a:endParaRPr>
            </a:p>
            <a:p>
              <a:pPr algn="ctr"/>
              <a:r>
                <a:rPr lang="zh-CN" altLang="en-US" sz="1050" dirty="0">
                  <a:latin typeface="微软雅黑" panose="020B0503020204020204" pitchFamily="34" charset="-122"/>
                  <a:ea typeface="微软雅黑" panose="020B0503020204020204" pitchFamily="34" charset="-122"/>
                </a:rPr>
                <a:t>（场景创建、资源准备等）</a:t>
              </a:r>
              <a:endParaRPr lang="zh-CN" altLang="en-US" sz="1050" dirty="0">
                <a:latin typeface="微软雅黑" panose="020B0503020204020204" pitchFamily="34" charset="-122"/>
                <a:ea typeface="微软雅黑" panose="020B0503020204020204" pitchFamily="34" charset="-122"/>
              </a:endParaRPr>
            </a:p>
          </p:txBody>
        </p:sp>
        <p:sp>
          <p:nvSpPr>
            <p:cNvPr id="17" name="矩形 16"/>
            <p:cNvSpPr/>
            <p:nvPr/>
          </p:nvSpPr>
          <p:spPr>
            <a:xfrm>
              <a:off x="4987637" y="2500230"/>
              <a:ext cx="2211184" cy="3699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压测数据分发</a:t>
              </a:r>
              <a:endParaRPr lang="en-US" altLang="zh-CN" sz="1350" dirty="0">
                <a:latin typeface="微软雅黑" panose="020B0503020204020204" pitchFamily="34" charset="-122"/>
                <a:ea typeface="微软雅黑" panose="020B0503020204020204" pitchFamily="34" charset="-122"/>
              </a:endParaRPr>
            </a:p>
          </p:txBody>
        </p:sp>
        <p:sp>
          <p:nvSpPr>
            <p:cNvPr id="18" name="矩形 17"/>
            <p:cNvSpPr/>
            <p:nvPr/>
          </p:nvSpPr>
          <p:spPr>
            <a:xfrm>
              <a:off x="4987637" y="3339996"/>
              <a:ext cx="2211184" cy="376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发布压测实施计划</a:t>
              </a:r>
              <a:endParaRPr lang="en-US" altLang="zh-CN" sz="1350" dirty="0">
                <a:latin typeface="微软雅黑" panose="020B0503020204020204" pitchFamily="34" charset="-122"/>
                <a:ea typeface="微软雅黑" panose="020B0503020204020204" pitchFamily="34" charset="-122"/>
              </a:endParaRPr>
            </a:p>
          </p:txBody>
        </p:sp>
        <p:sp>
          <p:nvSpPr>
            <p:cNvPr id="19" name="矩形 18"/>
            <p:cNvSpPr/>
            <p:nvPr/>
          </p:nvSpPr>
          <p:spPr>
            <a:xfrm>
              <a:off x="4987637" y="4185998"/>
              <a:ext cx="2211184" cy="3729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小流量验证</a:t>
              </a:r>
              <a:endParaRPr lang="en-US" altLang="zh-CN" sz="1350" dirty="0">
                <a:latin typeface="微软雅黑" panose="020B0503020204020204" pitchFamily="34" charset="-122"/>
                <a:ea typeface="微软雅黑" panose="020B0503020204020204" pitchFamily="34" charset="-122"/>
              </a:endParaRPr>
            </a:p>
          </p:txBody>
        </p:sp>
        <p:sp>
          <p:nvSpPr>
            <p:cNvPr id="20" name="矩形 19"/>
            <p:cNvSpPr/>
            <p:nvPr/>
          </p:nvSpPr>
          <p:spPr>
            <a:xfrm>
              <a:off x="4979325" y="5028752"/>
              <a:ext cx="2211184" cy="3729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线上压测流量验证</a:t>
              </a:r>
              <a:endParaRPr lang="en-US" altLang="zh-CN" sz="135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617319" y="5672158"/>
              <a:ext cx="1096033" cy="374958"/>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校验阶段</a:t>
              </a:r>
              <a:endParaRPr lang="zh-CN" altLang="en-US" sz="1350" dirty="0">
                <a:latin typeface="微软雅黑" panose="020B0503020204020204" pitchFamily="34" charset="-122"/>
                <a:ea typeface="微软雅黑" panose="020B0503020204020204" pitchFamily="34" charset="-122"/>
              </a:endParaRPr>
            </a:p>
          </p:txBody>
        </p:sp>
        <p:cxnSp>
          <p:nvCxnSpPr>
            <p:cNvPr id="22" name="直接箭头连接符 30"/>
            <p:cNvCxnSpPr>
              <a:stCxn id="16" idx="2"/>
              <a:endCxn id="17" idx="0"/>
            </p:cNvCxnSpPr>
            <p:nvPr/>
          </p:nvCxnSpPr>
          <p:spPr>
            <a:xfrm>
              <a:off x="6093229" y="2030383"/>
              <a:ext cx="0" cy="46984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32"/>
            <p:cNvCxnSpPr>
              <a:stCxn id="17" idx="2"/>
              <a:endCxn id="18" idx="0"/>
            </p:cNvCxnSpPr>
            <p:nvPr/>
          </p:nvCxnSpPr>
          <p:spPr>
            <a:xfrm>
              <a:off x="6093229" y="2870149"/>
              <a:ext cx="0" cy="46984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34"/>
            <p:cNvCxnSpPr>
              <a:stCxn id="18" idx="2"/>
              <a:endCxn id="19" idx="0"/>
            </p:cNvCxnSpPr>
            <p:nvPr/>
          </p:nvCxnSpPr>
          <p:spPr>
            <a:xfrm>
              <a:off x="6093229" y="3716151"/>
              <a:ext cx="0" cy="46984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6"/>
            <p:cNvCxnSpPr>
              <a:stCxn id="19" idx="2"/>
              <a:endCxn id="20" idx="0"/>
            </p:cNvCxnSpPr>
            <p:nvPr/>
          </p:nvCxnSpPr>
          <p:spPr>
            <a:xfrm flipH="1">
              <a:off x="6084917" y="4558903"/>
              <a:ext cx="8312" cy="46984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9" idx="3"/>
              <a:endCxn id="16" idx="1"/>
            </p:cNvCxnSpPr>
            <p:nvPr/>
          </p:nvCxnSpPr>
          <p:spPr>
            <a:xfrm flipV="1">
              <a:off x="3790602" y="1660467"/>
              <a:ext cx="1197035" cy="3375227"/>
            </a:xfrm>
            <a:prstGeom prst="bentConnector3">
              <a:avLst/>
            </a:prstGeom>
            <a:ln w="28575">
              <a:tailEnd type="triangle"/>
            </a:ln>
          </p:spPr>
          <p:style>
            <a:lnRef idx="1">
              <a:schemeClr val="accent6"/>
            </a:lnRef>
            <a:fillRef idx="0">
              <a:schemeClr val="accent6"/>
            </a:fillRef>
            <a:effectRef idx="0">
              <a:schemeClr val="accent6"/>
            </a:effectRef>
            <a:fontRef idx="minor">
              <a:schemeClr val="tx1"/>
            </a:fontRef>
          </p:style>
        </p:cxnSp>
      </p:grpSp>
      <p:grpSp>
        <p:nvGrpSpPr>
          <p:cNvPr id="27" name="组合 26"/>
          <p:cNvGrpSpPr/>
          <p:nvPr/>
        </p:nvGrpSpPr>
        <p:grpSpPr>
          <a:xfrm>
            <a:off x="5578605" y="778928"/>
            <a:ext cx="2873982" cy="3954370"/>
            <a:chOff x="7190509" y="1105592"/>
            <a:chExt cx="3591099" cy="4941065"/>
          </a:xfrm>
        </p:grpSpPr>
        <p:sp>
          <p:nvSpPr>
            <p:cNvPr id="28" name="矩形 27"/>
            <p:cNvSpPr/>
            <p:nvPr/>
          </p:nvSpPr>
          <p:spPr>
            <a:xfrm>
              <a:off x="8221288" y="1105592"/>
              <a:ext cx="2560320" cy="4488873"/>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9" name="矩形 28"/>
            <p:cNvSpPr/>
            <p:nvPr/>
          </p:nvSpPr>
          <p:spPr>
            <a:xfrm>
              <a:off x="8395856" y="1288471"/>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机房流量切换</a:t>
              </a:r>
              <a:endParaRPr lang="zh-CN" altLang="en-US" sz="1350" dirty="0">
                <a:latin typeface="微软雅黑" panose="020B0503020204020204" pitchFamily="34" charset="-122"/>
                <a:ea typeface="微软雅黑" panose="020B0503020204020204" pitchFamily="34" charset="-122"/>
              </a:endParaRPr>
            </a:p>
          </p:txBody>
        </p:sp>
        <p:sp>
          <p:nvSpPr>
            <p:cNvPr id="30" name="矩形 29"/>
            <p:cNvSpPr/>
            <p:nvPr/>
          </p:nvSpPr>
          <p:spPr>
            <a:xfrm>
              <a:off x="8395856" y="2414240"/>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压测执行</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动态调整流量</a:t>
              </a:r>
              <a:endParaRPr lang="zh-CN" altLang="en-US" sz="1350" dirty="0">
                <a:latin typeface="微软雅黑" panose="020B0503020204020204" pitchFamily="34" charset="-122"/>
                <a:ea typeface="微软雅黑" panose="020B0503020204020204" pitchFamily="34" charset="-122"/>
              </a:endParaRPr>
            </a:p>
          </p:txBody>
        </p:sp>
        <p:sp>
          <p:nvSpPr>
            <p:cNvPr id="31" name="矩形 30"/>
            <p:cNvSpPr/>
            <p:nvPr/>
          </p:nvSpPr>
          <p:spPr>
            <a:xfrm>
              <a:off x="8395856" y="3540009"/>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应用降级演练</a:t>
              </a:r>
              <a:endParaRPr lang="en-US" altLang="zh-CN" sz="1350" dirty="0">
                <a:latin typeface="微软雅黑" panose="020B0503020204020204" pitchFamily="34" charset="-122"/>
                <a:ea typeface="微软雅黑" panose="020B0503020204020204" pitchFamily="34" charset="-122"/>
              </a:endParaRPr>
            </a:p>
          </p:txBody>
        </p:sp>
        <p:sp>
          <p:nvSpPr>
            <p:cNvPr id="32" name="矩形 31"/>
            <p:cNvSpPr/>
            <p:nvPr/>
          </p:nvSpPr>
          <p:spPr>
            <a:xfrm>
              <a:off x="8395856" y="4665777"/>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机房流量恢复</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压测报告生成</a:t>
              </a:r>
              <a:endParaRPr lang="en-US" altLang="zh-CN" sz="1350" dirty="0">
                <a:latin typeface="微软雅黑" panose="020B0503020204020204" pitchFamily="34" charset="-122"/>
                <a:ea typeface="微软雅黑" panose="020B0503020204020204" pitchFamily="34" charset="-122"/>
              </a:endParaRPr>
            </a:p>
          </p:txBody>
        </p:sp>
        <p:cxnSp>
          <p:nvCxnSpPr>
            <p:cNvPr id="33" name="直接箭头连接符 39"/>
            <p:cNvCxnSpPr>
              <a:stCxn id="29" idx="2"/>
              <a:endCxn id="30" idx="0"/>
            </p:cNvCxnSpPr>
            <p:nvPr/>
          </p:nvCxnSpPr>
          <p:spPr>
            <a:xfrm>
              <a:off x="9501448" y="2028304"/>
              <a:ext cx="0" cy="3859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4" name="直接箭头连接符 41"/>
            <p:cNvCxnSpPr>
              <a:endCxn id="31" idx="0"/>
            </p:cNvCxnSpPr>
            <p:nvPr/>
          </p:nvCxnSpPr>
          <p:spPr>
            <a:xfrm>
              <a:off x="9501448" y="3154073"/>
              <a:ext cx="0" cy="3859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5" name="直接箭头连接符 43"/>
            <p:cNvCxnSpPr>
              <a:stCxn id="31" idx="2"/>
              <a:endCxn id="32" idx="0"/>
            </p:cNvCxnSpPr>
            <p:nvPr/>
          </p:nvCxnSpPr>
          <p:spPr>
            <a:xfrm>
              <a:off x="9501448" y="4279842"/>
              <a:ext cx="0" cy="38593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6" name="肘形连接符 35"/>
            <p:cNvCxnSpPr>
              <a:stCxn id="20" idx="3"/>
              <a:endCxn id="29" idx="1"/>
            </p:cNvCxnSpPr>
            <p:nvPr/>
          </p:nvCxnSpPr>
          <p:spPr>
            <a:xfrm flipV="1">
              <a:off x="7190509" y="1658388"/>
              <a:ext cx="1205347" cy="3556817"/>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7" name="文本框 36"/>
            <p:cNvSpPr txBox="1"/>
            <p:nvPr/>
          </p:nvSpPr>
          <p:spPr>
            <a:xfrm>
              <a:off x="9025540" y="5671698"/>
              <a:ext cx="1096033" cy="374959"/>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实施阶段</a:t>
              </a:r>
              <a:endParaRPr lang="zh-CN" altLang="en-US" sz="135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checkerboard(across)">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latin typeface="微软雅黑" panose="020B0503020204020204" pitchFamily="34" charset="-122"/>
                <a:ea typeface="微软雅黑" panose="020B0503020204020204" pitchFamily="34" charset="-122"/>
              </a:rPr>
              <a:t>压测平台提供的整体能力</a:t>
            </a:r>
            <a:endParaRPr kumimoji="1" lang="zh-CN" altLang="en-US" dirty="0"/>
          </a:p>
        </p:txBody>
      </p:sp>
      <p:grpSp>
        <p:nvGrpSpPr>
          <p:cNvPr id="4" name="组合 3"/>
          <p:cNvGrpSpPr/>
          <p:nvPr/>
        </p:nvGrpSpPr>
        <p:grpSpPr>
          <a:xfrm>
            <a:off x="623989" y="864394"/>
            <a:ext cx="8007547" cy="3743325"/>
            <a:chOff x="1934819" y="1351526"/>
            <a:chExt cx="8533643" cy="3971251"/>
          </a:xfrm>
        </p:grpSpPr>
        <p:sp>
          <p:nvSpPr>
            <p:cNvPr id="5" name="圆角矩形 4"/>
            <p:cNvSpPr/>
            <p:nvPr/>
          </p:nvSpPr>
          <p:spPr>
            <a:xfrm>
              <a:off x="1934819" y="1351526"/>
              <a:ext cx="524106" cy="3970677"/>
            </a:xfrm>
            <a:prstGeom prst="roundRect">
              <a:avLst/>
            </a:prstGeom>
            <a:solidFill>
              <a:sysClr val="window" lastClr="FFFFFF"/>
            </a:solidFill>
            <a:ln w="28575" cap="flat" cmpd="sng" algn="ctr">
              <a:solidFill>
                <a:srgbClr val="4F81BD"/>
              </a:solidFill>
              <a:prstDash val="solid"/>
            </a:ln>
            <a:effectLst/>
          </p:spPr>
          <p:txBody>
            <a:bodyPr rtlCol="0" anchor="ctr"/>
            <a:lstStyle/>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线</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上</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应</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用</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6" name="矩形 5"/>
            <p:cNvSpPr/>
            <p:nvPr/>
          </p:nvSpPr>
          <p:spPr>
            <a:xfrm>
              <a:off x="3106770" y="1351526"/>
              <a:ext cx="4561510" cy="3970677"/>
            </a:xfrm>
            <a:prstGeom prst="rect">
              <a:avLst/>
            </a:prstGeom>
            <a:solidFill>
              <a:sysClr val="window" lastClr="FFFFFF"/>
            </a:solidFill>
            <a:ln w="28575" cap="flat" cmpd="sng" algn="ctr">
              <a:solidFill>
                <a:srgbClr val="F79646"/>
              </a:solidFill>
              <a:prstDash val="lgDashDot"/>
            </a:ln>
            <a:effectLst/>
          </p:spPr>
          <p:txBody>
            <a:bodyPr rtlCol="0" anchor="t" anchorCtr="0"/>
            <a:lstStyle/>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压测平台</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7" name="圆角矩形 8"/>
            <p:cNvSpPr/>
            <p:nvPr/>
          </p:nvSpPr>
          <p:spPr>
            <a:xfrm>
              <a:off x="3224478" y="1632993"/>
              <a:ext cx="2948097" cy="1378655"/>
            </a:xfrm>
            <a:prstGeom prst="roundRect">
              <a:avLst>
                <a:gd name="adj" fmla="val 2928"/>
              </a:avLst>
            </a:prstGeom>
            <a:solidFill>
              <a:sysClr val="window" lastClr="FFFFFF"/>
            </a:solidFill>
            <a:ln w="28575" cap="flat" cmpd="sng" algn="ctr">
              <a:solidFill>
                <a:srgbClr val="4F81BD"/>
              </a:solidFill>
              <a:prstDash val="solid"/>
            </a:ln>
            <a:effectLst/>
          </p:spPr>
          <p:txBody>
            <a:bodyPr rtlCol="0" anchor="ctr"/>
            <a:lstStyle/>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压</a:t>
              </a:r>
              <a:endParaRPr lang="en-US" altLang="zh-CN"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测</a:t>
              </a:r>
              <a:endParaRPr lang="en-US" altLang="zh-CN"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模</a:t>
              </a:r>
              <a:endParaRPr lang="en-US" altLang="zh-CN"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型</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8" name="圆角矩形 34"/>
            <p:cNvSpPr/>
            <p:nvPr/>
          </p:nvSpPr>
          <p:spPr>
            <a:xfrm>
              <a:off x="6244888" y="1632992"/>
              <a:ext cx="1312110" cy="1378655"/>
            </a:xfrm>
            <a:prstGeom prst="roundRect">
              <a:avLst>
                <a:gd name="adj" fmla="val 2928"/>
              </a:avLst>
            </a:prstGeom>
            <a:solidFill>
              <a:sysClr val="window" lastClr="FFFFFF"/>
            </a:solidFill>
            <a:ln w="28575" cap="flat" cmpd="sng" algn="ctr">
              <a:solidFill>
                <a:srgbClr val="8064A2"/>
              </a:solidFill>
              <a:prstDash val="solid"/>
            </a:ln>
            <a:effectLst/>
          </p:spPr>
          <p:txBody>
            <a:bodyPr rtlCol="0" anchor="ctr"/>
            <a:lstStyle/>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压</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测</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控</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制</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9" name="圆角矩形 35"/>
            <p:cNvSpPr/>
            <p:nvPr/>
          </p:nvSpPr>
          <p:spPr>
            <a:xfrm>
              <a:off x="3224478" y="3054584"/>
              <a:ext cx="2948097" cy="2198010"/>
            </a:xfrm>
            <a:prstGeom prst="roundRect">
              <a:avLst>
                <a:gd name="adj" fmla="val 2928"/>
              </a:avLst>
            </a:prstGeom>
            <a:solidFill>
              <a:sysClr val="window" lastClr="FFFFFF"/>
            </a:solidFill>
            <a:ln w="28575" cap="flat" cmpd="sng" algn="ctr">
              <a:solidFill>
                <a:srgbClr val="8064A2"/>
              </a:solidFill>
              <a:prstDash val="solid"/>
            </a:ln>
            <a:effectLst/>
          </p:spPr>
          <p:txBody>
            <a:bodyPr rtlCol="0" anchor="ctr"/>
            <a:lstStyle/>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数</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据</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采</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集</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10" name="圆角矩形 10"/>
            <p:cNvSpPr/>
            <p:nvPr/>
          </p:nvSpPr>
          <p:spPr>
            <a:xfrm>
              <a:off x="3693102" y="1780994"/>
              <a:ext cx="1057851"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动态发压</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1" name="圆角矩形 36"/>
            <p:cNvSpPr/>
            <p:nvPr/>
          </p:nvSpPr>
          <p:spPr>
            <a:xfrm>
              <a:off x="4937461" y="1780994"/>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峰值模拟</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2" name="圆角矩形 37"/>
            <p:cNvSpPr/>
            <p:nvPr/>
          </p:nvSpPr>
          <p:spPr>
            <a:xfrm>
              <a:off x="4937461" y="2462201"/>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rPr>
                <a:t>流量回放</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3" name="圆角矩形 42"/>
            <p:cNvSpPr/>
            <p:nvPr/>
          </p:nvSpPr>
          <p:spPr>
            <a:xfrm>
              <a:off x="3693102" y="2461914"/>
              <a:ext cx="1057851"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智能寻值</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4" name="圆角矩形 45"/>
            <p:cNvSpPr/>
            <p:nvPr/>
          </p:nvSpPr>
          <p:spPr>
            <a:xfrm>
              <a:off x="6301189" y="1780994"/>
              <a:ext cx="843082"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人工</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5" name="圆角矩形 46"/>
            <p:cNvSpPr/>
            <p:nvPr/>
          </p:nvSpPr>
          <p:spPr>
            <a:xfrm>
              <a:off x="6301189" y="2462057"/>
              <a:ext cx="843082"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自动</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6" name="圆角矩形 47"/>
            <p:cNvSpPr/>
            <p:nvPr/>
          </p:nvSpPr>
          <p:spPr>
            <a:xfrm>
              <a:off x="3693102" y="3207031"/>
              <a:ext cx="1056759"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压测数据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7" name="圆角矩形 48"/>
            <p:cNvSpPr/>
            <p:nvPr/>
          </p:nvSpPr>
          <p:spPr>
            <a:xfrm>
              <a:off x="4937461" y="3207604"/>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日志数据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8" name="圆角矩形 49"/>
            <p:cNvSpPr/>
            <p:nvPr/>
          </p:nvSpPr>
          <p:spPr>
            <a:xfrm>
              <a:off x="3693102" y="4654467"/>
              <a:ext cx="1056759"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链路数据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9" name="圆角矩形 50"/>
            <p:cNvSpPr/>
            <p:nvPr/>
          </p:nvSpPr>
          <p:spPr>
            <a:xfrm>
              <a:off x="3693102" y="3930749"/>
              <a:ext cx="1056759"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rPr>
                <a:t>资源数据</a:t>
              </a:r>
              <a:endPar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0" name="圆角矩形 51"/>
            <p:cNvSpPr/>
            <p:nvPr/>
          </p:nvSpPr>
          <p:spPr>
            <a:xfrm>
              <a:off x="4937461" y="3931609"/>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调用数据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1" name="圆角矩形 52"/>
            <p:cNvSpPr/>
            <p:nvPr/>
          </p:nvSpPr>
          <p:spPr>
            <a:xfrm>
              <a:off x="4947040" y="4655614"/>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健康状态</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2" name="圆角矩形 53"/>
            <p:cNvSpPr/>
            <p:nvPr/>
          </p:nvSpPr>
          <p:spPr>
            <a:xfrm>
              <a:off x="6235602" y="3054584"/>
              <a:ext cx="1312110" cy="2198010"/>
            </a:xfrm>
            <a:prstGeom prst="roundRect">
              <a:avLst>
                <a:gd name="adj" fmla="val 2928"/>
              </a:avLst>
            </a:prstGeom>
            <a:solidFill>
              <a:sysClr val="window" lastClr="FFFFFF"/>
            </a:solidFill>
            <a:ln w="28575" cap="flat" cmpd="sng" algn="ctr">
              <a:solidFill>
                <a:srgbClr val="4F81BD"/>
              </a:solidFill>
              <a:prstDash val="solid"/>
            </a:ln>
            <a:effectLst/>
          </p:spPr>
          <p:txBody>
            <a:bodyPr rtlCol="0" anchor="ctr"/>
            <a:lstStyle/>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智</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能</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分</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析</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23" name="圆角矩形 54"/>
            <p:cNvSpPr/>
            <p:nvPr/>
          </p:nvSpPr>
          <p:spPr>
            <a:xfrm>
              <a:off x="6301189" y="3207318"/>
              <a:ext cx="935013"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水位告警</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4" name="圆角矩形 55"/>
            <p:cNvSpPr/>
            <p:nvPr/>
          </p:nvSpPr>
          <p:spPr>
            <a:xfrm>
              <a:off x="6301188" y="3931179"/>
              <a:ext cx="935014"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rPr>
                <a:t>结论预研</a:t>
              </a:r>
              <a:endPar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5" name="圆角矩形 56"/>
            <p:cNvSpPr/>
            <p:nvPr/>
          </p:nvSpPr>
          <p:spPr>
            <a:xfrm>
              <a:off x="6301188" y="4655041"/>
              <a:ext cx="935014"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rPr>
                <a:t>容量预期</a:t>
              </a:r>
              <a:endPar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grpSp>
          <p:nvGrpSpPr>
            <p:cNvPr id="26" name="组合 25"/>
            <p:cNvGrpSpPr/>
            <p:nvPr/>
          </p:nvGrpSpPr>
          <p:grpSpPr>
            <a:xfrm>
              <a:off x="8492131" y="1351526"/>
              <a:ext cx="1976331" cy="3971251"/>
              <a:chOff x="7160141" y="999056"/>
              <a:chExt cx="1590363" cy="3650999"/>
            </a:xfrm>
          </p:grpSpPr>
          <p:sp>
            <p:nvSpPr>
              <p:cNvPr id="31" name="矩形 30"/>
              <p:cNvSpPr/>
              <p:nvPr/>
            </p:nvSpPr>
            <p:spPr>
              <a:xfrm>
                <a:off x="7160141" y="999056"/>
                <a:ext cx="1590363" cy="3650999"/>
              </a:xfrm>
              <a:prstGeom prst="rect">
                <a:avLst/>
              </a:prstGeom>
              <a:solidFill>
                <a:sysClr val="window" lastClr="FFFFFF"/>
              </a:solidFill>
              <a:ln w="28575" cap="flat" cmpd="sng" algn="ctr">
                <a:solidFill>
                  <a:srgbClr val="1F497D">
                    <a:lumMod val="60000"/>
                    <a:lumOff val="40000"/>
                  </a:srgbClr>
                </a:solidFill>
                <a:prstDash val="lgDashDot"/>
              </a:ln>
              <a:effectLst/>
            </p:spPr>
            <p:txBody>
              <a:bodyPr rtlCol="0" anchor="t" anchorCtr="0"/>
              <a:lstStyle/>
              <a:p>
                <a:pPr algn="ct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平台用户</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32" name="矩形 31"/>
              <p:cNvSpPr/>
              <p:nvPr/>
            </p:nvSpPr>
            <p:spPr>
              <a:xfrm>
                <a:off x="7311431" y="1258353"/>
                <a:ext cx="1316904" cy="1840058"/>
              </a:xfrm>
              <a:prstGeom prst="rect">
                <a:avLst/>
              </a:prstGeom>
              <a:solidFill>
                <a:sysClr val="window" lastClr="FFFFFF"/>
              </a:solidFill>
              <a:ln w="28575" cap="flat" cmpd="sng" algn="ctr">
                <a:solidFill>
                  <a:srgbClr val="9BBB59"/>
                </a:solidFill>
                <a:prstDash val="solid"/>
              </a:ln>
              <a:effectLst/>
            </p:spPr>
            <p:txBody>
              <a:bodyPr rtlCol="0" anchor="ctr"/>
              <a:lstStyle/>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评</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估</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策</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略</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33" name="矩形 32"/>
              <p:cNvSpPr/>
              <p:nvPr/>
            </p:nvSpPr>
            <p:spPr>
              <a:xfrm>
                <a:off x="7311431" y="3178184"/>
                <a:ext cx="1316904" cy="1407876"/>
              </a:xfrm>
              <a:prstGeom prst="rect">
                <a:avLst/>
              </a:prstGeom>
              <a:solidFill>
                <a:sysClr val="window" lastClr="FFFFFF"/>
              </a:solidFill>
              <a:ln w="28575" cap="flat" cmpd="sng" algn="ctr">
                <a:solidFill>
                  <a:srgbClr val="8064A2"/>
                </a:solidFill>
                <a:prstDash val="solid"/>
              </a:ln>
              <a:effectLst/>
            </p:spPr>
            <p:txBody>
              <a:bodyPr rtlCol="0" anchor="ctr"/>
              <a:lstStyle/>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评</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估</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结</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论</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34" name="圆角矩形 33"/>
              <p:cNvSpPr/>
              <p:nvPr/>
            </p:nvSpPr>
            <p:spPr>
              <a:xfrm>
                <a:off x="7440689" y="1340963"/>
                <a:ext cx="878955" cy="3715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单点容量</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35" name="圆角矩形 34"/>
              <p:cNvSpPr/>
              <p:nvPr/>
            </p:nvSpPr>
            <p:spPr>
              <a:xfrm>
                <a:off x="7440689" y="2219099"/>
                <a:ext cx="878955" cy="3715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sym typeface="Calibri" panose="020F0502020204030204"/>
                  </a:rPr>
                  <a:t>场景容量</a:t>
                </a:r>
                <a:endParaRPr lang="zh-CN" altLang="en-US" sz="1200" dirty="0">
                  <a:latin typeface="微软雅黑" panose="020B0503020204020204" pitchFamily="34" charset="-122"/>
                  <a:ea typeface="微软雅黑" panose="020B0503020204020204" pitchFamily="34" charset="-122"/>
                  <a:sym typeface="Calibri" panose="020F0502020204030204"/>
                </a:endParaRPr>
              </a:p>
            </p:txBody>
          </p:sp>
          <p:sp>
            <p:nvSpPr>
              <p:cNvPr id="36" name="圆角矩形 35"/>
              <p:cNvSpPr/>
              <p:nvPr/>
            </p:nvSpPr>
            <p:spPr>
              <a:xfrm>
                <a:off x="7440689" y="1780031"/>
                <a:ext cx="878955" cy="3715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集群容量</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37" name="圆角矩形 36"/>
              <p:cNvSpPr/>
              <p:nvPr/>
            </p:nvSpPr>
            <p:spPr>
              <a:xfrm>
                <a:off x="7440689" y="2658168"/>
                <a:ext cx="878955" cy="3715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sym typeface="Calibri" panose="020F0502020204030204"/>
                  </a:rPr>
                  <a:t>链路容量</a:t>
                </a:r>
                <a:endParaRPr lang="zh-CN" altLang="en-US" sz="1200" dirty="0">
                  <a:latin typeface="微软雅黑" panose="020B0503020204020204" pitchFamily="34" charset="-122"/>
                  <a:ea typeface="微软雅黑" panose="020B0503020204020204" pitchFamily="34" charset="-122"/>
                  <a:sym typeface="Calibri" panose="020F0502020204030204"/>
                </a:endParaRPr>
              </a:p>
            </p:txBody>
          </p:sp>
          <p:sp>
            <p:nvSpPr>
              <p:cNvPr id="38" name="圆角矩形 37"/>
              <p:cNvSpPr/>
              <p:nvPr/>
            </p:nvSpPr>
            <p:spPr>
              <a:xfrm>
                <a:off x="7440689" y="3221892"/>
                <a:ext cx="878955" cy="37155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评估报告</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39" name="圆角矩形 38"/>
              <p:cNvSpPr/>
              <p:nvPr/>
            </p:nvSpPr>
            <p:spPr>
              <a:xfrm>
                <a:off x="7440689" y="3689669"/>
                <a:ext cx="878955" cy="37155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sym typeface="Calibri" panose="020F0502020204030204"/>
                  </a:rPr>
                  <a:t>优化方案</a:t>
                </a:r>
                <a:endParaRPr lang="zh-CN" altLang="en-US" sz="1200" dirty="0">
                  <a:latin typeface="微软雅黑" panose="020B0503020204020204" pitchFamily="34" charset="-122"/>
                  <a:ea typeface="微软雅黑" panose="020B0503020204020204" pitchFamily="34" charset="-122"/>
                  <a:sym typeface="Calibri" panose="020F0502020204030204"/>
                </a:endParaRPr>
              </a:p>
            </p:txBody>
          </p:sp>
          <p:sp>
            <p:nvSpPr>
              <p:cNvPr id="40" name="圆角矩形 64"/>
              <p:cNvSpPr/>
              <p:nvPr/>
            </p:nvSpPr>
            <p:spPr>
              <a:xfrm>
                <a:off x="7440689" y="4157447"/>
                <a:ext cx="878955" cy="37155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风险建议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grpSp>
        <p:sp>
          <p:nvSpPr>
            <p:cNvPr id="27" name="右箭头 14"/>
            <p:cNvSpPr/>
            <p:nvPr/>
          </p:nvSpPr>
          <p:spPr>
            <a:xfrm>
              <a:off x="2509759" y="4284910"/>
              <a:ext cx="538002" cy="46847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defTabSz="408305">
                <a:defRPr/>
              </a:pPr>
              <a:endParaRPr lang="zh-CN" altLang="en-US" sz="1200">
                <a:solidFill>
                  <a:prstClr val="white"/>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28" name="右箭头 67"/>
            <p:cNvSpPr/>
            <p:nvPr/>
          </p:nvSpPr>
          <p:spPr>
            <a:xfrm rot="10800000">
              <a:off x="2509759" y="2241881"/>
              <a:ext cx="538002" cy="46847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defTabSz="408305">
                <a:defRPr/>
              </a:pPr>
              <a:endParaRPr lang="zh-CN" altLang="en-US" sz="1200">
                <a:solidFill>
                  <a:prstClr val="white"/>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29" name="右箭头 14"/>
            <p:cNvSpPr/>
            <p:nvPr/>
          </p:nvSpPr>
          <p:spPr>
            <a:xfrm>
              <a:off x="7756955" y="4267415"/>
              <a:ext cx="646498" cy="468477"/>
            </a:xfrm>
            <a:prstGeom prst="rightArrow">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0" scaled="1"/>
              <a:tileRect/>
            </a:gradFill>
            <a:ln w="25400" cap="flat" cmpd="sng" algn="ctr">
              <a:noFill/>
              <a:prstDash val="solid"/>
            </a:ln>
            <a:effectLst/>
          </p:spPr>
          <p:txBody>
            <a:bodyPr rtlCol="0" anchor="ctr"/>
            <a:lstStyle/>
            <a:p>
              <a:pPr algn="ctr" defTabSz="408305">
                <a:defRPr/>
              </a:pPr>
              <a:endParaRPr lang="zh-CN" altLang="en-US" sz="1200">
                <a:solidFill>
                  <a:prstClr val="white"/>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30" name="右箭头 67"/>
            <p:cNvSpPr/>
            <p:nvPr/>
          </p:nvSpPr>
          <p:spPr>
            <a:xfrm rot="10800000">
              <a:off x="7724582" y="2224384"/>
              <a:ext cx="678872" cy="468477"/>
            </a:xfrm>
            <a:prstGeom prst="rightArrow">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0" scaled="1"/>
              <a:tileRect/>
            </a:gradFill>
            <a:ln w="25400" cap="flat" cmpd="sng" algn="ctr">
              <a:noFill/>
              <a:prstDash val="solid"/>
            </a:ln>
            <a:effectLst/>
          </p:spPr>
          <p:txBody>
            <a:bodyPr rtlCol="0" anchor="ctr"/>
            <a:lstStyle/>
            <a:p>
              <a:pPr algn="ctr" defTabSz="408305">
                <a:defRPr/>
              </a:pPr>
              <a:endParaRPr lang="zh-CN" altLang="en-US" sz="1200">
                <a:solidFill>
                  <a:prstClr val="white"/>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现在来看开源的</a:t>
            </a:r>
            <a:r>
              <a:rPr kumimoji="1" lang="en-US" altLang="zh-CN" dirty="0"/>
              <a:t>Takin</a:t>
            </a:r>
            <a:endParaRPr kumimoji="1" lang="zh-CN" altLang="en-US" dirty="0"/>
          </a:p>
        </p:txBody>
      </p:sp>
      <p:pic>
        <p:nvPicPr>
          <p:cNvPr id="2050"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97414" y="2567764"/>
            <a:ext cx="3446585" cy="193416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697414" y="4132592"/>
            <a:ext cx="683288" cy="368300"/>
          </a:xfrm>
          <a:prstGeom prst="rect">
            <a:avLst/>
          </a:prstGeom>
          <a:noFill/>
        </p:spPr>
        <p:txBody>
          <a:bodyPr wrap="square">
            <a:spAutoFit/>
          </a:bodyPr>
          <a:lstStyle/>
          <a:p>
            <a:pPr>
              <a:spcAft>
                <a:spcPts val="0"/>
              </a:spcAft>
            </a:pPr>
            <a:r>
              <a:rPr kumimoji="1" lang="zh-CN" altLang="en-US" dirty="0"/>
              <a:t>羚牛</a:t>
            </a:r>
            <a:endParaRPr kumimoji="1" lang="zh-CN" altLang="en-US" dirty="0"/>
          </a:p>
        </p:txBody>
      </p:sp>
      <p:sp>
        <p:nvSpPr>
          <p:cNvPr id="9" name="文本框 8"/>
          <p:cNvSpPr txBox="1"/>
          <p:nvPr/>
        </p:nvSpPr>
        <p:spPr>
          <a:xfrm>
            <a:off x="482321" y="804667"/>
            <a:ext cx="8350180" cy="583565"/>
          </a:xfrm>
          <a:prstGeom prst="rect">
            <a:avLst/>
          </a:prstGeom>
          <a:noFill/>
        </p:spPr>
        <p:txBody>
          <a:bodyPr wrap="square">
            <a:spAutoFit/>
          </a:bodyPr>
          <a:lstStyle/>
          <a:p>
            <a:pPr>
              <a:spcAft>
                <a:spcPts val="0"/>
              </a:spcAft>
            </a:pPr>
            <a:r>
              <a:rPr lang="en-GB" altLang="zh-CN" sz="1600" b="0" i="0" dirty="0">
                <a:solidFill>
                  <a:srgbClr val="262626"/>
                </a:solidFill>
                <a:effectLst/>
                <a:latin typeface="楷体" panose="02010609060101010101" charset="-122"/>
                <a:ea typeface="楷体" panose="02010609060101010101" charset="-122"/>
              </a:rPr>
              <a:t>Takin</a:t>
            </a:r>
            <a:r>
              <a:rPr lang="zh-CN" altLang="en-US" sz="1600" b="0" i="0" dirty="0">
                <a:solidFill>
                  <a:srgbClr val="262626"/>
                </a:solidFill>
                <a:effectLst/>
                <a:latin typeface="楷体" panose="02010609060101010101" charset="-122"/>
                <a:ea typeface="楷体" panose="02010609060101010101" charset="-122"/>
              </a:rPr>
              <a:t>是基于</a:t>
            </a:r>
            <a:r>
              <a:rPr lang="en-GB" altLang="zh-CN" sz="1600" b="0" i="0" dirty="0">
                <a:solidFill>
                  <a:srgbClr val="262626"/>
                </a:solidFill>
                <a:effectLst/>
                <a:latin typeface="楷体" panose="02010609060101010101" charset="-122"/>
                <a:ea typeface="楷体" panose="02010609060101010101" charset="-122"/>
              </a:rPr>
              <a:t>Java</a:t>
            </a:r>
            <a:r>
              <a:rPr lang="zh-CN" altLang="en-US" sz="1600" b="0" i="0" dirty="0">
                <a:solidFill>
                  <a:srgbClr val="262626"/>
                </a:solidFill>
                <a:effectLst/>
                <a:latin typeface="楷体" panose="02010609060101010101" charset="-122"/>
                <a:ea typeface="楷体" panose="02010609060101010101" charset="-122"/>
              </a:rPr>
              <a:t>语言开发的一套生产全链路压测的系统，可以在无业务代码侵入的情况下，嵌入到各个应用程序节点，实现生产环境的全链路性能测试，适用于复杂的微服务架构系统</a:t>
            </a:r>
            <a:endParaRPr lang="zh-CN" altLang="en-US" sz="1600" dirty="0">
              <a:latin typeface="楷体" panose="02010609060101010101" charset="-122"/>
              <a:ea typeface="楷体" panose="02010609060101010101" charset="-122"/>
            </a:endParaRPr>
          </a:p>
        </p:txBody>
      </p:sp>
      <p:sp>
        <p:nvSpPr>
          <p:cNvPr id="10" name="文本占位符 2"/>
          <p:cNvSpPr>
            <a:spLocks noGrp="1"/>
          </p:cNvSpPr>
          <p:nvPr>
            <p:ph type="body" sz="quarter" idx="10"/>
          </p:nvPr>
        </p:nvSpPr>
        <p:spPr>
          <a:xfrm>
            <a:off x="482321" y="1547447"/>
            <a:ext cx="5074417" cy="3104940"/>
          </a:xfrm>
        </p:spPr>
        <p:txBody>
          <a:bodyPr>
            <a:normAutofit fontScale="62500" lnSpcReduction="20000"/>
          </a:bodyPr>
          <a:lstStyle/>
          <a:p>
            <a:pPr algn="l">
              <a:spcAft>
                <a:spcPts val="0"/>
              </a:spcAft>
            </a:pPr>
            <a:r>
              <a:rPr lang="zh-CN" altLang="en-US" b="1" i="0" dirty="0">
                <a:solidFill>
                  <a:srgbClr val="262626"/>
                </a:solidFill>
                <a:effectLst/>
                <a:latin typeface="-apple-system"/>
              </a:rPr>
              <a:t>业务代码</a:t>
            </a:r>
            <a:r>
              <a:rPr lang="en-US" altLang="zh-CN" b="1" i="0" dirty="0">
                <a:solidFill>
                  <a:srgbClr val="262626"/>
                </a:solidFill>
                <a:effectLst/>
                <a:latin typeface="-apple-system"/>
              </a:rPr>
              <a:t>0</a:t>
            </a:r>
            <a:r>
              <a:rPr lang="zh-CN" altLang="en-US" b="1" i="0" dirty="0">
                <a:solidFill>
                  <a:srgbClr val="262626"/>
                </a:solidFill>
                <a:effectLst/>
                <a:latin typeface="-apple-system"/>
              </a:rPr>
              <a:t>侵入</a:t>
            </a:r>
            <a:r>
              <a:rPr lang="zh-CN" altLang="en-US" b="0" i="0" dirty="0">
                <a:solidFill>
                  <a:srgbClr val="262626"/>
                </a:solidFill>
                <a:effectLst/>
                <a:latin typeface="-apple-system"/>
              </a:rPr>
              <a:t>：在接入、采集和实现逻辑控制时，不需要修改任何业务代码；</a:t>
            </a:r>
            <a:endParaRPr lang="zh-CN" altLang="en-US" b="0" i="0" dirty="0">
              <a:solidFill>
                <a:srgbClr val="262626"/>
              </a:solidFill>
              <a:effectLst/>
              <a:latin typeface="-apple-system"/>
            </a:endParaRPr>
          </a:p>
          <a:p>
            <a:pPr algn="l">
              <a:spcBef>
                <a:spcPts val="750"/>
              </a:spcBef>
              <a:spcAft>
                <a:spcPts val="0"/>
              </a:spcAft>
            </a:pPr>
            <a:r>
              <a:rPr lang="zh-CN" altLang="en-US" b="1" dirty="0">
                <a:solidFill>
                  <a:srgbClr val="262626"/>
                </a:solidFill>
                <a:latin typeface="-apple-system"/>
              </a:rPr>
              <a:t>数据安全隔离</a:t>
            </a:r>
            <a:r>
              <a:rPr lang="zh-CN" altLang="en-US" b="0" i="0" dirty="0">
                <a:solidFill>
                  <a:srgbClr val="262626"/>
                </a:solidFill>
                <a:effectLst/>
                <a:latin typeface="-apple-system"/>
              </a:rPr>
              <a:t>：可以在不污染生产环境业务数据情况下进行全链路性能测试，可以在生产环境对写类型接口进行直接的性能测试</a:t>
            </a:r>
            <a:endParaRPr lang="zh-CN" altLang="en-US" b="0" i="0" dirty="0">
              <a:solidFill>
                <a:srgbClr val="262626"/>
              </a:solidFill>
              <a:effectLst/>
              <a:latin typeface="-apple-system"/>
            </a:endParaRPr>
          </a:p>
          <a:p>
            <a:pPr algn="l">
              <a:spcBef>
                <a:spcPts val="750"/>
              </a:spcBef>
              <a:spcAft>
                <a:spcPts val="0"/>
              </a:spcAft>
            </a:pPr>
            <a:r>
              <a:rPr lang="zh-CN" altLang="en-US" b="1" dirty="0">
                <a:solidFill>
                  <a:srgbClr val="262626"/>
                </a:solidFill>
                <a:latin typeface="-apple-system"/>
              </a:rPr>
              <a:t>安全性能压测</a:t>
            </a:r>
            <a:r>
              <a:rPr lang="zh-CN" altLang="en-US" b="0" i="0" dirty="0">
                <a:solidFill>
                  <a:srgbClr val="262626"/>
                </a:solidFill>
                <a:effectLst/>
                <a:latin typeface="-apple-system"/>
              </a:rPr>
              <a:t>：在生产环境进行性能压测，对业务不会造成影响</a:t>
            </a:r>
            <a:endParaRPr lang="zh-CN" altLang="en-US" b="0" i="0" dirty="0">
              <a:solidFill>
                <a:srgbClr val="262626"/>
              </a:solidFill>
              <a:effectLst/>
              <a:latin typeface="-apple-system"/>
            </a:endParaRPr>
          </a:p>
          <a:p>
            <a:pPr algn="l">
              <a:spcBef>
                <a:spcPts val="750"/>
              </a:spcBef>
            </a:pPr>
            <a:r>
              <a:rPr lang="zh-CN" altLang="en-US" b="1" dirty="0">
                <a:solidFill>
                  <a:srgbClr val="262626"/>
                </a:solidFill>
                <a:latin typeface="-apple-system"/>
              </a:rPr>
              <a:t>性能瓶颈快速定位</a:t>
            </a:r>
            <a:r>
              <a:rPr lang="zh-CN" altLang="en-US" b="0" i="0" dirty="0">
                <a:solidFill>
                  <a:srgbClr val="262626"/>
                </a:solidFill>
                <a:effectLst/>
                <a:latin typeface="-apple-system"/>
              </a:rPr>
              <a:t>：性能测试结果直接展现业务链路中性能瓶颈的节点</a:t>
            </a:r>
            <a:endParaRPr lang="zh-CN" altLang="en-US" b="0" i="0" dirty="0">
              <a:solidFill>
                <a:srgbClr val="262626"/>
              </a:solidFill>
              <a:effectLst/>
              <a:latin typeface="-apple-system"/>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Takin</a:t>
            </a:r>
            <a:r>
              <a:rPr kumimoji="1" lang="zh-CN" altLang="en-US" dirty="0"/>
              <a:t>架构</a:t>
            </a:r>
            <a:endParaRPr kumimoji="1" lang="zh-CN" altLang="en-US" dirty="0"/>
          </a:p>
        </p:txBody>
      </p:sp>
      <p:pic>
        <p:nvPicPr>
          <p:cNvPr id="4098" name="Picture 2" descr="性能利器Takin来了！首个生产环境全链路压测平台正式开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9144000" cy="375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Takin</a:t>
            </a:r>
            <a:r>
              <a:rPr kumimoji="1" lang="zh-CN" altLang="en-US" dirty="0"/>
              <a:t>界面截图</a:t>
            </a:r>
            <a:endParaRPr kumimoji="1" lang="zh-CN" altLang="en-US" dirty="0"/>
          </a:p>
        </p:txBody>
      </p:sp>
      <p:pic>
        <p:nvPicPr>
          <p:cNvPr id="5122" name="Picture 2" descr="性能利器Takin来了！首个生产环境全链路压测平台正式开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9144000" cy="382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Takin</a:t>
            </a:r>
            <a:r>
              <a:rPr kumimoji="1" lang="zh-CN" altLang="en-US" dirty="0"/>
              <a:t>开源介绍</a:t>
            </a:r>
            <a:endParaRPr kumimoji="1" lang="zh-CN" altLang="en-US" dirty="0"/>
          </a:p>
        </p:txBody>
      </p:sp>
      <p:pic>
        <p:nvPicPr>
          <p:cNvPr id="6146" name="Picture 2" descr="性能利器Takin来了！首个生产环境全链路压测平台正式开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9144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250831" y="4477626"/>
            <a:ext cx="4642338" cy="368300"/>
          </a:xfrm>
          <a:prstGeom prst="rect">
            <a:avLst/>
          </a:prstGeom>
          <a:noFill/>
        </p:spPr>
        <p:txBody>
          <a:bodyPr wrap="square">
            <a:spAutoFit/>
          </a:bodyPr>
          <a:lstStyle/>
          <a:p>
            <a:pPr>
              <a:spcAft>
                <a:spcPts val="0"/>
              </a:spcAft>
            </a:pPr>
            <a:r>
              <a:rPr lang="en-GB" altLang="zh-CN" b="1" i="0" dirty="0">
                <a:solidFill>
                  <a:srgbClr val="262626"/>
                </a:solidFill>
                <a:effectLst/>
                <a:latin typeface="-apple-system"/>
              </a:rPr>
              <a:t>Takin</a:t>
            </a:r>
            <a:r>
              <a:rPr lang="zh-CN" altLang="en-GB" b="1" i="0" dirty="0">
                <a:solidFill>
                  <a:srgbClr val="262626"/>
                </a:solidFill>
                <a:effectLst/>
                <a:latin typeface="-apple-system"/>
              </a:rPr>
              <a:t>：</a:t>
            </a:r>
            <a:r>
              <a:rPr lang="en-GB" altLang="zh-CN" b="0" i="0" u="none" strike="noStrike" dirty="0">
                <a:effectLst/>
                <a:latin typeface="-apple-system"/>
                <a:hlinkClick r:id="rId2"/>
              </a:rPr>
              <a:t>https://github.com/shulieTech/Takin</a:t>
            </a:r>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Takin</a:t>
            </a:r>
            <a:r>
              <a:rPr kumimoji="1" lang="zh-CN" altLang="en-US" dirty="0"/>
              <a:t>使用</a:t>
            </a:r>
            <a:endParaRPr kumimoji="1" lang="zh-CN" altLang="en-US" dirty="0"/>
          </a:p>
        </p:txBody>
      </p:sp>
      <p:sp>
        <p:nvSpPr>
          <p:cNvPr id="5" name="文本框 4"/>
          <p:cNvSpPr txBox="1"/>
          <p:nvPr/>
        </p:nvSpPr>
        <p:spPr>
          <a:xfrm>
            <a:off x="663191" y="4560483"/>
            <a:ext cx="6722347" cy="306705"/>
          </a:xfrm>
          <a:prstGeom prst="rect">
            <a:avLst/>
          </a:prstGeom>
          <a:noFill/>
        </p:spPr>
        <p:txBody>
          <a:bodyPr wrap="square">
            <a:spAutoFit/>
          </a:bodyPr>
          <a:lstStyle/>
          <a:p>
            <a:pPr>
              <a:spcAft>
                <a:spcPts val="0"/>
              </a:spcAft>
            </a:pPr>
            <a:r>
              <a:rPr lang="zh-CN" altLang="en-GB" sz="1400" dirty="0">
                <a:solidFill>
                  <a:schemeClr val="accent4">
                    <a:lumMod val="75000"/>
                  </a:schemeClr>
                </a:solidFill>
                <a:latin typeface="微软雅黑" panose="020B0503020204020204" pitchFamily="34" charset="-122"/>
                <a:ea typeface="微软雅黑" panose="020B0503020204020204" pitchFamily="34" charset="-122"/>
              </a:rPr>
              <a:t>详细</a:t>
            </a:r>
            <a:r>
              <a:rPr lang="zh-CN" altLang="en-US" sz="1400" dirty="0">
                <a:solidFill>
                  <a:schemeClr val="accent4">
                    <a:lumMod val="75000"/>
                  </a:schemeClr>
                </a:solidFill>
                <a:latin typeface="微软雅黑" panose="020B0503020204020204" pitchFamily="34" charset="-122"/>
                <a:ea typeface="微软雅黑" panose="020B0503020204020204" pitchFamily="34" charset="-122"/>
              </a:rPr>
              <a:t>可参考 </a:t>
            </a:r>
            <a:r>
              <a:rPr lang="en-GB" altLang="zh-CN" sz="1400" dirty="0">
                <a:solidFill>
                  <a:schemeClr val="accent4">
                    <a:lumMod val="75000"/>
                  </a:schemeClr>
                </a:solidFill>
                <a:latin typeface="微软雅黑" panose="020B0503020204020204" pitchFamily="34" charset="-122"/>
                <a:ea typeface="微软雅黑" panose="020B0503020204020204" pitchFamily="34" charset="-122"/>
              </a:rPr>
              <a:t>https://</a:t>
            </a:r>
            <a:r>
              <a:rPr lang="en-GB" altLang="zh-CN" sz="1400" dirty="0" err="1">
                <a:solidFill>
                  <a:schemeClr val="accent4">
                    <a:lumMod val="75000"/>
                  </a:schemeClr>
                </a:solidFill>
                <a:latin typeface="微软雅黑" panose="020B0503020204020204" pitchFamily="34" charset="-122"/>
                <a:ea typeface="微软雅黑" panose="020B0503020204020204" pitchFamily="34" charset="-122"/>
              </a:rPr>
              <a:t>news.shulie.io</a:t>
            </a:r>
            <a:r>
              <a:rPr lang="en-GB" altLang="zh-CN" sz="1400" dirty="0">
                <a:solidFill>
                  <a:schemeClr val="accent4">
                    <a:lumMod val="75000"/>
                  </a:schemeClr>
                </a:solidFill>
                <a:latin typeface="微软雅黑" panose="020B0503020204020204" pitchFamily="34" charset="-122"/>
                <a:ea typeface="微软雅黑" panose="020B0503020204020204" pitchFamily="34" charset="-122"/>
              </a:rPr>
              <a:t>/?p=2987</a:t>
            </a:r>
            <a:r>
              <a:rPr lang="zh-CN" altLang="en-US" sz="1400" dirty="0">
                <a:solidFill>
                  <a:schemeClr val="accent4">
                    <a:lumMod val="75000"/>
                  </a:schemeClr>
                </a:solidFill>
                <a:latin typeface="微软雅黑" panose="020B0503020204020204" pitchFamily="34" charset="-122"/>
                <a:ea typeface="微软雅黑" panose="020B0503020204020204" pitchFamily="34" charset="-122"/>
              </a:rPr>
              <a:t>、 https://news.shulie.io/?p=3661</a:t>
            </a:r>
            <a:endParaRPr lang="zh-CN" altLang="en-US" sz="1400"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6" name="文本占位符 2"/>
          <p:cNvSpPr>
            <a:spLocks noGrp="1"/>
          </p:cNvSpPr>
          <p:nvPr>
            <p:ph type="body" sz="quarter" idx="10"/>
          </p:nvPr>
        </p:nvSpPr>
        <p:spPr>
          <a:xfrm>
            <a:off x="582038" y="1278636"/>
            <a:ext cx="1729083" cy="2851237"/>
          </a:xfrm>
        </p:spPr>
        <p:txBody>
          <a:bodyPr>
            <a:normAutofit fontScale="92500" lnSpcReduction="20000"/>
          </a:bodyPr>
          <a:lstStyle/>
          <a:p>
            <a:pPr>
              <a:spcAft>
                <a:spcPts val="0"/>
              </a:spcAft>
            </a:pPr>
            <a:r>
              <a:rPr lang="zh-CN" altLang="en-US" sz="1600" i="0" dirty="0">
                <a:solidFill>
                  <a:srgbClr val="262626"/>
                </a:solidFill>
                <a:effectLst/>
                <a:latin typeface="-apple-system"/>
              </a:rPr>
              <a:t>应用配置</a:t>
            </a:r>
            <a:endParaRPr lang="en-US" altLang="zh-CN" sz="1600" i="0" dirty="0">
              <a:solidFill>
                <a:srgbClr val="262626"/>
              </a:solidFill>
              <a:effectLst/>
              <a:latin typeface="-apple-system"/>
            </a:endParaRPr>
          </a:p>
          <a:p>
            <a:pPr>
              <a:spcBef>
                <a:spcPts val="750"/>
              </a:spcBef>
              <a:spcAft>
                <a:spcPts val="0"/>
              </a:spcAft>
            </a:pPr>
            <a:r>
              <a:rPr lang="zh-CN" altLang="en-US" sz="1200" b="0" i="0" dirty="0">
                <a:solidFill>
                  <a:srgbClr val="262626"/>
                </a:solidFill>
                <a:effectLst/>
                <a:latin typeface="-apple-system"/>
              </a:rPr>
              <a:t> </a:t>
            </a:r>
            <a:r>
              <a:rPr lang="zh-CN" altLang="en-US" sz="1600" b="0" i="0" dirty="0">
                <a:solidFill>
                  <a:srgbClr val="262626"/>
                </a:solidFill>
                <a:effectLst/>
                <a:latin typeface="-apple-system"/>
              </a:rPr>
              <a:t>影子库表配置</a:t>
            </a:r>
            <a:endParaRPr lang="en-US" altLang="zh-CN" sz="1600" b="0" dirty="0">
              <a:solidFill>
                <a:srgbClr val="262626"/>
              </a:solidFill>
              <a:latin typeface="-apple-system"/>
            </a:endParaRPr>
          </a:p>
          <a:p>
            <a:pPr>
              <a:spcBef>
                <a:spcPts val="750"/>
              </a:spcBef>
              <a:spcAft>
                <a:spcPts val="0"/>
              </a:spcAft>
            </a:pPr>
            <a:r>
              <a:rPr lang="zh-CN" altLang="en-US" sz="1600" b="0" i="0" dirty="0">
                <a:solidFill>
                  <a:srgbClr val="262626"/>
                </a:solidFill>
                <a:effectLst/>
                <a:latin typeface="-apple-system"/>
              </a:rPr>
              <a:t>挡板配置</a:t>
            </a:r>
            <a:endParaRPr lang="en-US" altLang="zh-CN" sz="1600" b="0" i="0" dirty="0">
              <a:solidFill>
                <a:srgbClr val="262626"/>
              </a:solidFill>
              <a:effectLst/>
              <a:latin typeface="-apple-system"/>
            </a:endParaRPr>
          </a:p>
          <a:p>
            <a:pPr>
              <a:spcBef>
                <a:spcPts val="750"/>
              </a:spcBef>
              <a:spcAft>
                <a:spcPts val="0"/>
              </a:spcAft>
            </a:pPr>
            <a:r>
              <a:rPr lang="zh-CN" altLang="en-US" sz="1600" b="0" i="0" dirty="0">
                <a:solidFill>
                  <a:srgbClr val="262626"/>
                </a:solidFill>
                <a:effectLst/>
                <a:latin typeface="-apple-system"/>
              </a:rPr>
              <a:t>白名单配置</a:t>
            </a:r>
            <a:endParaRPr lang="en-US" altLang="zh-CN" sz="1600" dirty="0">
              <a:solidFill>
                <a:srgbClr val="262626"/>
              </a:solidFill>
              <a:latin typeface="-apple-system"/>
            </a:endParaRPr>
          </a:p>
          <a:p>
            <a:pPr>
              <a:spcBef>
                <a:spcPts val="750"/>
              </a:spcBef>
              <a:spcAft>
                <a:spcPts val="0"/>
              </a:spcAft>
            </a:pPr>
            <a:r>
              <a:rPr lang="zh-CN" altLang="en-US" sz="1600" i="0" dirty="0">
                <a:solidFill>
                  <a:srgbClr val="262626"/>
                </a:solidFill>
                <a:effectLst/>
                <a:latin typeface="-apple-system"/>
              </a:rPr>
              <a:t>链路梳理</a:t>
            </a:r>
            <a:endParaRPr lang="en-US" altLang="zh-CN" sz="1600" i="0" dirty="0">
              <a:solidFill>
                <a:srgbClr val="262626"/>
              </a:solidFill>
              <a:effectLst/>
              <a:latin typeface="-apple-system"/>
            </a:endParaRPr>
          </a:p>
          <a:p>
            <a:pPr>
              <a:spcBef>
                <a:spcPts val="750"/>
              </a:spcBef>
              <a:spcAft>
                <a:spcPts val="0"/>
              </a:spcAft>
            </a:pPr>
            <a:r>
              <a:rPr lang="zh-CN" altLang="en-US" sz="1600" i="0" dirty="0">
                <a:solidFill>
                  <a:srgbClr val="262626"/>
                </a:solidFill>
                <a:effectLst/>
                <a:latin typeface="-apple-system"/>
              </a:rPr>
              <a:t>脚本配置</a:t>
            </a:r>
            <a:endParaRPr lang="en-US" altLang="zh-CN" sz="1600" i="0" dirty="0">
              <a:solidFill>
                <a:srgbClr val="262626"/>
              </a:solidFill>
              <a:effectLst/>
              <a:latin typeface="-apple-system"/>
            </a:endParaRPr>
          </a:p>
          <a:p>
            <a:pPr>
              <a:spcBef>
                <a:spcPts val="750"/>
              </a:spcBef>
            </a:pPr>
            <a:r>
              <a:rPr lang="zh-CN" altLang="en-US" sz="1600" i="0" dirty="0">
                <a:solidFill>
                  <a:srgbClr val="262626"/>
                </a:solidFill>
                <a:effectLst/>
                <a:latin typeface="-apple-system"/>
              </a:rPr>
              <a:t>场景配置、</a:t>
            </a:r>
            <a:endParaRPr kumimoji="1" lang="zh-CN" altLang="en-US" sz="1600" dirty="0"/>
          </a:p>
        </p:txBody>
      </p:sp>
      <p:pic>
        <p:nvPicPr>
          <p:cNvPr id="7170" name="Picture 2" descr="Takin社区版使用文档"/>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9104" y="1081308"/>
            <a:ext cx="6404924" cy="31590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与</a:t>
            </a:r>
            <a:r>
              <a:rPr kumimoji="1" lang="en-US" altLang="zh-CN" dirty="0"/>
              <a:t>JMeter</a:t>
            </a:r>
            <a:r>
              <a:rPr kumimoji="1" lang="zh-CN" altLang="en-US" dirty="0"/>
              <a:t>集成 </a:t>
            </a:r>
            <a:r>
              <a:rPr kumimoji="1" lang="en-US" altLang="zh-CN" sz="2000" b="0" dirty="0"/>
              <a:t>-1</a:t>
            </a:r>
            <a:endParaRPr kumimoji="1" lang="zh-CN" altLang="en-US" sz="2000" b="0" dirty="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9144000" cy="1693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5927"/>
            <a:ext cx="9144000" cy="2608263"/>
          </a:xfrm>
          <a:prstGeom prst="rect">
            <a:avLst/>
          </a:prstGeom>
          <a:ln>
            <a:solidFill>
              <a:schemeClr val="accent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4108"/>
            <a:ext cx="9144000" cy="2768600"/>
          </a:xfrm>
          <a:prstGeom prst="rect">
            <a:avLst/>
          </a:prstGeom>
          <a:ln>
            <a:solidFill>
              <a:schemeClr val="accent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8"/>
                                        </p:tgtEl>
                                        <p:attrNameLst>
                                          <p:attrName>style.visibility</p:attrName>
                                        </p:attrNameLst>
                                      </p:cBhvr>
                                      <p:to>
                                        <p:strVal val="visible"/>
                                      </p:to>
                                    </p:set>
                                    <p:anim calcmode="lin" valueType="num">
                                      <p:cBhvr additive="base">
                                        <p:cTn id="13" dur="500" fill="hold"/>
                                        <p:tgtEl>
                                          <p:spTgt spid="8198"/>
                                        </p:tgtEl>
                                        <p:attrNameLst>
                                          <p:attrName>ppt_x</p:attrName>
                                        </p:attrNameLst>
                                      </p:cBhvr>
                                      <p:tavLst>
                                        <p:tav tm="0">
                                          <p:val>
                                            <p:strVal val="#ppt_x"/>
                                          </p:val>
                                        </p:tav>
                                        <p:tav tm="100000">
                                          <p:val>
                                            <p:strVal val="#ppt_x"/>
                                          </p:val>
                                        </p:tav>
                                      </p:tavLst>
                                    </p:anim>
                                    <p:anim calcmode="lin" valueType="num">
                                      <p:cBhvr additive="base">
                                        <p:cTn id="14"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与</a:t>
            </a:r>
            <a:r>
              <a:rPr kumimoji="1" lang="en-US" altLang="zh-CN" dirty="0"/>
              <a:t>JMeter</a:t>
            </a:r>
            <a:r>
              <a:rPr kumimoji="1" lang="zh-CN" altLang="en-US" dirty="0"/>
              <a:t>集成 </a:t>
            </a:r>
            <a:r>
              <a:rPr kumimoji="1" lang="en-US" altLang="zh-CN" sz="2000" b="0" dirty="0"/>
              <a:t>-2</a:t>
            </a:r>
            <a:endParaRPr kumimoji="1" lang="zh-CN" altLang="en-US"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126" y="839191"/>
            <a:ext cx="6420897" cy="3947573"/>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549" y="839191"/>
            <a:ext cx="5988817" cy="36597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21547" y="4776809"/>
            <a:ext cx="6420897" cy="306705"/>
          </a:xfrm>
          <a:prstGeom prst="rect">
            <a:avLst/>
          </a:prstGeom>
          <a:noFill/>
        </p:spPr>
        <p:txBody>
          <a:bodyPr wrap="square">
            <a:spAutoFit/>
          </a:bodyPr>
          <a:lstStyle/>
          <a:p>
            <a:pPr>
              <a:spcAft>
                <a:spcPts val="0"/>
              </a:spcAft>
            </a:pPr>
            <a:r>
              <a:rPr lang="zh-CN" altLang="en-US" sz="1400" dirty="0"/>
              <a:t>更多参考：https://github.com/shulieTech/Takin-jmeter/blob/main/README.md</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p:tgtEl>
                                          <p:spTgt spid="9220"/>
                                        </p:tgtEl>
                                        <p:attrNameLst>
                                          <p:attrName>ppt_x</p:attrName>
                                        </p:attrNameLst>
                                      </p:cBhvr>
                                      <p:tavLst>
                                        <p:tav tm="0">
                                          <p:val>
                                            <p:strVal val="#ppt_x-#ppt_w*1.125000"/>
                                          </p:val>
                                        </p:tav>
                                        <p:tav tm="100000">
                                          <p:val>
                                            <p:strVal val="#ppt_x"/>
                                          </p:val>
                                        </p:tav>
                                      </p:tavLst>
                                    </p:anim>
                                    <p:animEffect transition="in" filter="wipe(right)">
                                      <p:cBhvr>
                                        <p:cTn id="8"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压测结果展示</a:t>
            </a:r>
            <a:endParaRPr kumimoji="1" lang="zh-CN" altLang="en-US" dirty="0"/>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68375"/>
            <a:ext cx="9144000" cy="320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079" y="323661"/>
            <a:ext cx="5551877" cy="421481"/>
          </a:xfrm>
        </p:spPr>
        <p:txBody>
          <a:bodyPr>
            <a:no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示例：压力测试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6" name="图片 5" descr="屏幕快照 2015-05-03 上午11.29.4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3360" y="831687"/>
            <a:ext cx="6664759" cy="3884180"/>
          </a:xfrm>
          <a:prstGeom prst="rect">
            <a:avLst/>
          </a:prstGeom>
        </p:spPr>
      </p:pic>
    </p:spTree>
  </p:cSld>
  <p:clrMapOvr>
    <a:masterClrMapping/>
  </p:clrMapOvr>
  <p:transition spd="slow">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压测结果展示 </a:t>
            </a:r>
            <a:r>
              <a:rPr kumimoji="1" lang="en-US" altLang="zh-CN" sz="2000" b="0" dirty="0"/>
              <a:t>–</a:t>
            </a:r>
            <a:r>
              <a:rPr kumimoji="1" lang="zh-CN" altLang="en-US" sz="2000" b="0" dirty="0"/>
              <a:t> 续</a:t>
            </a:r>
            <a:endParaRPr kumimoji="1" lang="zh-CN" altLang="en-US" sz="2000" b="0" dirty="0"/>
          </a:p>
        </p:txBody>
      </p:sp>
      <p:grpSp>
        <p:nvGrpSpPr>
          <p:cNvPr id="5" name="组合 4"/>
          <p:cNvGrpSpPr/>
          <p:nvPr/>
        </p:nvGrpSpPr>
        <p:grpSpPr>
          <a:xfrm>
            <a:off x="883624" y="921755"/>
            <a:ext cx="6365125" cy="3940953"/>
            <a:chOff x="236642" y="921755"/>
            <a:chExt cx="6365125" cy="3940953"/>
          </a:xfrm>
        </p:grpSpPr>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642" y="921755"/>
              <a:ext cx="6365125" cy="394095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934496" y="921755"/>
              <a:ext cx="1107996" cy="369332"/>
            </a:xfrm>
            <a:prstGeom prst="rect">
              <a:avLst/>
            </a:prstGeom>
            <a:noFill/>
          </p:spPr>
          <p:txBody>
            <a:bodyPr wrap="none" rtlCol="0">
              <a:spAutoFit/>
            </a:bodyPr>
            <a:lstStyle/>
            <a:p>
              <a:r>
                <a:rPr kumimoji="1" lang="zh-CN" altLang="en-US" dirty="0">
                  <a:solidFill>
                    <a:schemeClr val="accent2">
                      <a:lumMod val="50000"/>
                    </a:schemeClr>
                  </a:solidFill>
                  <a:latin typeface="微软雅黑" panose="020B0503020204020204" pitchFamily="34" charset="-122"/>
                  <a:ea typeface="微软雅黑" panose="020B0503020204020204" pitchFamily="34" charset="-122"/>
                </a:rPr>
                <a:t>压测概览</a:t>
              </a:r>
              <a:endParaRPr kumimoji="1" lang="zh-CN" altLang="en-US" dirty="0">
                <a:solidFill>
                  <a:schemeClr val="accent2">
                    <a:lumMod val="50000"/>
                  </a:schemeClr>
                </a:solidFill>
                <a:latin typeface="微软雅黑" panose="020B0503020204020204" pitchFamily="34" charset="-122"/>
                <a:ea typeface="微软雅黑" panose="020B0503020204020204" pitchFamily="34" charset="-122"/>
              </a:endParaRPr>
            </a:p>
          </p:txBody>
        </p:sp>
      </p:gr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4667"/>
            <a:ext cx="9144000" cy="3822700"/>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linds(horizontal)">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微软雅黑" panose="020B0503020204020204" pitchFamily="34" charset="-122"/>
                <a:ea typeface="微软雅黑" panose="020B0503020204020204" pitchFamily="34" charset="-122"/>
              </a:rPr>
              <a:t>小结：压测平台特点</a:t>
            </a:r>
            <a:endParaRPr lang="zh-CN" altLang="en-US" dirty="0">
              <a:latin typeface="微软雅黑" panose="020B0503020204020204" pitchFamily="34" charset="-122"/>
              <a:ea typeface="微软雅黑" panose="020B0503020204020204" pitchFamily="34" charset="-122"/>
            </a:endParaRPr>
          </a:p>
        </p:txBody>
      </p:sp>
      <p:pic>
        <p:nvPicPr>
          <p:cNvPr id="4" name="图片 (1).png" descr="图片 (1).png"/>
          <p:cNvPicPr>
            <a:picLocks noChangeAspect="1"/>
          </p:cNvPicPr>
          <p:nvPr/>
        </p:nvPicPr>
        <p:blipFill>
          <a:blip r:embed="rId1"/>
          <a:stretch>
            <a:fillRect/>
          </a:stretch>
        </p:blipFill>
        <p:spPr>
          <a:xfrm>
            <a:off x="1983876" y="3223827"/>
            <a:ext cx="334866" cy="334866"/>
          </a:xfrm>
          <a:prstGeom prst="rect">
            <a:avLst/>
          </a:prstGeom>
          <a:ln w="12700">
            <a:miter lim="400000"/>
            <a:headEnd/>
            <a:tailEnd/>
          </a:ln>
        </p:spPr>
      </p:pic>
      <p:pic>
        <p:nvPicPr>
          <p:cNvPr id="5" name="图片 (1).png" descr="图片 (1).png"/>
          <p:cNvPicPr>
            <a:picLocks noChangeAspect="1"/>
          </p:cNvPicPr>
          <p:nvPr/>
        </p:nvPicPr>
        <p:blipFill>
          <a:blip r:embed="rId1"/>
          <a:stretch>
            <a:fillRect/>
          </a:stretch>
        </p:blipFill>
        <p:spPr>
          <a:xfrm>
            <a:off x="3572094" y="3223827"/>
            <a:ext cx="334866" cy="334866"/>
          </a:xfrm>
          <a:prstGeom prst="rect">
            <a:avLst/>
          </a:prstGeom>
          <a:ln w="12700">
            <a:miter lim="400000"/>
            <a:headEnd/>
            <a:tailEnd/>
          </a:ln>
        </p:spPr>
      </p:pic>
      <p:pic>
        <p:nvPicPr>
          <p:cNvPr id="6" name="图片 (1).png" descr="图片 (1).png"/>
          <p:cNvPicPr>
            <a:picLocks noChangeAspect="1"/>
          </p:cNvPicPr>
          <p:nvPr/>
        </p:nvPicPr>
        <p:blipFill>
          <a:blip r:embed="rId1"/>
          <a:stretch>
            <a:fillRect/>
          </a:stretch>
        </p:blipFill>
        <p:spPr>
          <a:xfrm>
            <a:off x="5283737" y="3223827"/>
            <a:ext cx="334866" cy="334866"/>
          </a:xfrm>
          <a:prstGeom prst="rect">
            <a:avLst/>
          </a:prstGeom>
          <a:ln w="12700">
            <a:miter lim="400000"/>
            <a:headEnd/>
            <a:tailEnd/>
          </a:ln>
        </p:spPr>
      </p:pic>
      <p:pic>
        <p:nvPicPr>
          <p:cNvPr id="7" name="图片 (1).png" descr="图片 (1).png"/>
          <p:cNvPicPr>
            <a:picLocks noChangeAspect="1"/>
          </p:cNvPicPr>
          <p:nvPr/>
        </p:nvPicPr>
        <p:blipFill>
          <a:blip r:embed="rId1"/>
          <a:stretch>
            <a:fillRect/>
          </a:stretch>
        </p:blipFill>
        <p:spPr>
          <a:xfrm>
            <a:off x="6856077" y="3223827"/>
            <a:ext cx="334866" cy="334866"/>
          </a:xfrm>
          <a:prstGeom prst="rect">
            <a:avLst/>
          </a:prstGeom>
          <a:ln w="12700">
            <a:miter lim="400000"/>
            <a:headEnd/>
            <a:tailEnd/>
          </a:ln>
        </p:spPr>
      </p:pic>
      <p:sp>
        <p:nvSpPr>
          <p:cNvPr id="8" name="New Product Release"/>
          <p:cNvSpPr txBox="1"/>
          <p:nvPr/>
        </p:nvSpPr>
        <p:spPr>
          <a:xfrm>
            <a:off x="1379026" y="4294422"/>
            <a:ext cx="1285978" cy="295910"/>
          </a:xfrm>
          <a:prstGeom prst="rect">
            <a:avLst/>
          </a:prstGeom>
          <a:ln w="12700">
            <a:miter lim="400000"/>
          </a:ln>
        </p:spPr>
        <p:txBody>
          <a:bodyPr wrap="square" lIns="19050" tIns="19050" rIns="19050" bIns="19050">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pPr>
              <a:spcAft>
                <a:spcPts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支持协议广泛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New Product Release"/>
          <p:cNvSpPr txBox="1"/>
          <p:nvPr/>
        </p:nvSpPr>
        <p:spPr>
          <a:xfrm>
            <a:off x="3096538" y="4294422"/>
            <a:ext cx="1285978" cy="295910"/>
          </a:xfrm>
          <a:prstGeom prst="rect">
            <a:avLst/>
          </a:prstGeom>
          <a:ln w="12700">
            <a:miter lim="400000"/>
          </a:ln>
        </p:spPr>
        <p:txBody>
          <a:bodyPr wrap="square" lIns="19050" tIns="19050" rIns="19050" bIns="19050">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pPr>
              <a:spcAft>
                <a:spcPts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多种发压模式</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New Product Release"/>
          <p:cNvSpPr txBox="1"/>
          <p:nvPr/>
        </p:nvSpPr>
        <p:spPr>
          <a:xfrm>
            <a:off x="4772710" y="4291919"/>
            <a:ext cx="1285978" cy="295910"/>
          </a:xfrm>
          <a:prstGeom prst="rect">
            <a:avLst/>
          </a:prstGeom>
          <a:ln w="12700">
            <a:miter lim="400000"/>
          </a:ln>
        </p:spPr>
        <p:txBody>
          <a:bodyPr wrap="square" lIns="19050" tIns="19050" rIns="19050" bIns="19050">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pPr>
              <a:spcAft>
                <a:spcPts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资源合理分配</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New Product Release"/>
          <p:cNvSpPr txBox="1"/>
          <p:nvPr/>
        </p:nvSpPr>
        <p:spPr>
          <a:xfrm>
            <a:off x="6406238" y="4286913"/>
            <a:ext cx="1285978" cy="295910"/>
          </a:xfrm>
          <a:prstGeom prst="rect">
            <a:avLst/>
          </a:prstGeom>
          <a:ln w="12700">
            <a:miter lim="400000"/>
          </a:ln>
        </p:spPr>
        <p:txBody>
          <a:bodyPr wrap="square" lIns="19050" tIns="19050" rIns="19050" bIns="19050">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pPr>
              <a:spcAft>
                <a:spcPts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多维度结果查看</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2" name="Picture 6" descr="c:\users\bjmaxin\documents\jddongdong\jimenterprise\bjmax\temp\jdonline201810310000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645" y="2606040"/>
            <a:ext cx="1501165" cy="15459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bjmaxin\documents\jddongdong\jimenterprise\bjmax\temp\jdonline201810310001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026" y="2606040"/>
            <a:ext cx="1501164" cy="15459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c:\users\bjmaxin\documents\jddongdong\jimenterprise\bjmax\temp\jdonline201810310002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105" y="2606041"/>
            <a:ext cx="1494278" cy="15459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c:\users\bjmaxin\documents\jddongdong\jimenterprise\bjmax\temp\jdonline2018103100305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6297" y="2606040"/>
            <a:ext cx="1501165" cy="154590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1198156" y="1075729"/>
            <a:ext cx="1222375" cy="1476375"/>
          </a:xfrm>
          <a:prstGeom prst="rect">
            <a:avLst/>
          </a:prstGeom>
          <a:noFill/>
        </p:spPr>
        <p:txBody>
          <a:bodyPr wrap="none" rtlCol="0">
            <a:spAutoFit/>
          </a:bodyPr>
          <a:lstStyle/>
          <a:p>
            <a:pPr marL="107315" indent="-107315">
              <a:lnSpc>
                <a:spcPct val="150000"/>
              </a:lnSpc>
              <a:spcAft>
                <a:spcPts val="0"/>
              </a:spcAft>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HTTP/HTTPS</a:t>
            </a:r>
            <a:endParaRPr lang="en-US" altLang="zh-CN" sz="1200" dirty="0">
              <a:latin typeface="微软雅黑" panose="020B0503020204020204" pitchFamily="34" charset="-122"/>
              <a:ea typeface="微软雅黑" panose="020B0503020204020204" pitchFamily="34" charset="-122"/>
            </a:endParaRPr>
          </a:p>
          <a:p>
            <a:pPr marL="107315" indent="-107315">
              <a:lnSpc>
                <a:spcPct val="150000"/>
              </a:lnSpc>
              <a:spcBef>
                <a:spcPts val="0"/>
              </a:spcBef>
              <a:spcAft>
                <a:spcPts val="0"/>
              </a:spcAft>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JSF</a:t>
            </a:r>
            <a:endParaRPr lang="en-US" altLang="zh-CN" sz="1200" dirty="0">
              <a:latin typeface="微软雅黑" panose="020B0503020204020204" pitchFamily="34" charset="-122"/>
              <a:ea typeface="微软雅黑" panose="020B0503020204020204" pitchFamily="34" charset="-122"/>
            </a:endParaRPr>
          </a:p>
          <a:p>
            <a:pPr marL="107315" indent="-107315">
              <a:lnSpc>
                <a:spcPct val="150000"/>
              </a:lnSpc>
              <a:spcBef>
                <a:spcPts val="0"/>
              </a:spcBef>
              <a:spcAft>
                <a:spcPts val="0"/>
              </a:spcAft>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HBASE</a:t>
            </a:r>
            <a:endParaRPr lang="en-US" altLang="zh-CN" sz="1200" dirty="0">
              <a:latin typeface="微软雅黑" panose="020B0503020204020204" pitchFamily="34" charset="-122"/>
              <a:ea typeface="微软雅黑" panose="020B0503020204020204" pitchFamily="34" charset="-122"/>
            </a:endParaRPr>
          </a:p>
          <a:p>
            <a:pPr marL="107315" indent="-107315">
              <a:lnSpc>
                <a:spcPct val="150000"/>
              </a:lnSpc>
              <a:spcBef>
                <a:spcPts val="0"/>
              </a:spcBef>
              <a:spcAft>
                <a:spcPts val="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数据库</a:t>
            </a:r>
            <a:endParaRPr lang="en-US" altLang="zh-CN" sz="1200" dirty="0">
              <a:latin typeface="微软雅黑" panose="020B0503020204020204" pitchFamily="34" charset="-122"/>
              <a:ea typeface="微软雅黑" panose="020B0503020204020204" pitchFamily="34" charset="-122"/>
            </a:endParaRPr>
          </a:p>
          <a:p>
            <a:pPr marL="107315" indent="-107315">
              <a:lnSpc>
                <a:spcPct val="150000"/>
              </a:lnSpc>
              <a:spcBef>
                <a:spcPts val="0"/>
              </a:spcBef>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中间件</a:t>
            </a:r>
            <a:endParaRPr lang="en-US" altLang="zh-CN" sz="12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3026105" y="1075731"/>
            <a:ext cx="1084580" cy="1476375"/>
          </a:xfrm>
          <a:prstGeom prst="rect">
            <a:avLst/>
          </a:prstGeom>
          <a:noFill/>
        </p:spPr>
        <p:txBody>
          <a:bodyPr wrap="non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gn="l">
              <a:lnSpc>
                <a:spcPct val="150000"/>
              </a:lnSpc>
              <a:buFont typeface="Arial" panose="020B0604020202020204" pitchFamily="34" charset="0"/>
              <a:buChar char="•"/>
              <a:defRPr sz="3200">
                <a:latin typeface="微软雅黑" panose="020B0503020204020204" pitchFamily="34" charset="-122"/>
                <a:ea typeface="微软雅黑" panose="020B0503020204020204" pitchFamily="34" charset="-122"/>
              </a:defRPr>
            </a:lvl1pPr>
          </a:lstStyle>
          <a:p>
            <a:pPr marL="139700" indent="-139700">
              <a:spcAft>
                <a:spcPts val="0"/>
              </a:spcAft>
            </a:pPr>
            <a:r>
              <a:rPr lang="zh-CN" altLang="en-US" sz="1200" dirty="0"/>
              <a:t>动态发压</a:t>
            </a:r>
            <a:endParaRPr lang="en-US" altLang="zh-CN" sz="1200" dirty="0"/>
          </a:p>
          <a:p>
            <a:pPr marL="139700" indent="-139700">
              <a:spcBef>
                <a:spcPts val="0"/>
              </a:spcBef>
              <a:spcAft>
                <a:spcPts val="0"/>
              </a:spcAft>
            </a:pPr>
            <a:r>
              <a:rPr lang="zh-CN" altLang="en-US" sz="1200" dirty="0"/>
              <a:t>智能寻点</a:t>
            </a:r>
            <a:endParaRPr lang="en-US" altLang="zh-CN" sz="1200" dirty="0"/>
          </a:p>
          <a:p>
            <a:pPr marL="139700" indent="-139700">
              <a:spcBef>
                <a:spcPts val="0"/>
              </a:spcBef>
              <a:spcAft>
                <a:spcPts val="0"/>
              </a:spcAft>
            </a:pPr>
            <a:r>
              <a:rPr lang="zh-CN" altLang="en-US" sz="1200" dirty="0"/>
              <a:t>标准模式</a:t>
            </a:r>
            <a:endParaRPr lang="en-US" altLang="zh-CN" sz="1200" dirty="0"/>
          </a:p>
          <a:p>
            <a:pPr marL="139700" indent="-139700">
              <a:spcBef>
                <a:spcPts val="0"/>
              </a:spcBef>
              <a:spcAft>
                <a:spcPts val="0"/>
              </a:spcAft>
            </a:pPr>
            <a:r>
              <a:rPr lang="zh-CN" altLang="en-US" sz="1200" dirty="0"/>
              <a:t>梯度模式</a:t>
            </a:r>
            <a:endParaRPr lang="en-US" altLang="zh-CN" sz="1200" dirty="0"/>
          </a:p>
          <a:p>
            <a:pPr marL="139700" indent="-139700">
              <a:spcBef>
                <a:spcPts val="0"/>
              </a:spcBef>
            </a:pPr>
            <a:r>
              <a:rPr lang="zh-CN" altLang="en-US" sz="1200" dirty="0"/>
              <a:t>集合点模式</a:t>
            </a:r>
            <a:endParaRPr lang="en-US" altLang="zh-CN" sz="1200" dirty="0"/>
          </a:p>
        </p:txBody>
      </p:sp>
      <p:sp>
        <p:nvSpPr>
          <p:cNvPr id="18" name="文本框 17"/>
          <p:cNvSpPr txBox="1"/>
          <p:nvPr/>
        </p:nvSpPr>
        <p:spPr>
          <a:xfrm>
            <a:off x="4572000" y="1075731"/>
            <a:ext cx="1595463" cy="1198880"/>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gn="l">
              <a:lnSpc>
                <a:spcPct val="150000"/>
              </a:lnSpc>
              <a:buFont typeface="Arial" panose="020B0604020202020204" pitchFamily="34" charset="0"/>
              <a:buChar char="•"/>
              <a:defRPr sz="3200">
                <a:latin typeface="微软雅黑" panose="020B0503020204020204" pitchFamily="34" charset="-122"/>
                <a:ea typeface="微软雅黑" panose="020B0503020204020204" pitchFamily="34" charset="-122"/>
              </a:defRPr>
            </a:lvl1pPr>
          </a:lstStyle>
          <a:p>
            <a:pPr marL="139700" indent="-139700">
              <a:spcAft>
                <a:spcPts val="0"/>
              </a:spcAft>
            </a:pPr>
            <a:r>
              <a:rPr lang="zh-CN" altLang="en-US" sz="1200" dirty="0"/>
              <a:t>资源灵活调度</a:t>
            </a:r>
            <a:endParaRPr lang="en-US" altLang="zh-CN" sz="1200" dirty="0"/>
          </a:p>
          <a:p>
            <a:pPr marL="139700" indent="-139700">
              <a:spcBef>
                <a:spcPts val="0"/>
              </a:spcBef>
              <a:spcAft>
                <a:spcPts val="0"/>
              </a:spcAft>
            </a:pPr>
            <a:r>
              <a:rPr lang="zh-CN" altLang="en-US" sz="1200" dirty="0"/>
              <a:t>资源重复使用，   减少拉取时间</a:t>
            </a:r>
            <a:endParaRPr lang="en-US" altLang="zh-CN" sz="1200" dirty="0"/>
          </a:p>
          <a:p>
            <a:pPr marL="139700" indent="-139700">
              <a:spcBef>
                <a:spcPts val="0"/>
              </a:spcBef>
            </a:pPr>
            <a:r>
              <a:rPr lang="zh-CN" altLang="en-US" sz="1200" dirty="0"/>
              <a:t>统筹压力机调度</a:t>
            </a:r>
            <a:endParaRPr lang="en-US" altLang="zh-CN" sz="1200" dirty="0"/>
          </a:p>
        </p:txBody>
      </p:sp>
      <p:sp>
        <p:nvSpPr>
          <p:cNvPr id="19" name="文本框 18"/>
          <p:cNvSpPr txBox="1"/>
          <p:nvPr/>
        </p:nvSpPr>
        <p:spPr>
          <a:xfrm>
            <a:off x="6298645" y="1075730"/>
            <a:ext cx="1760133" cy="147637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gn="l">
              <a:lnSpc>
                <a:spcPct val="150000"/>
              </a:lnSpc>
              <a:buFont typeface="Arial" panose="020B0604020202020204" pitchFamily="34" charset="0"/>
              <a:buChar char="•"/>
              <a:defRPr sz="3200">
                <a:latin typeface="微软雅黑" panose="020B0503020204020204" pitchFamily="34" charset="-122"/>
                <a:ea typeface="微软雅黑" panose="020B0503020204020204" pitchFamily="34" charset="-122"/>
              </a:defRPr>
            </a:lvl1pPr>
          </a:lstStyle>
          <a:p>
            <a:pPr marL="179705" indent="-179705">
              <a:spcAft>
                <a:spcPts val="0"/>
              </a:spcAft>
            </a:pPr>
            <a:r>
              <a:rPr lang="zh-CN" altLang="en-US" sz="1200" dirty="0"/>
              <a:t>压测数据秒级反馈</a:t>
            </a:r>
            <a:endParaRPr lang="en-US" altLang="zh-CN" sz="1200" dirty="0"/>
          </a:p>
          <a:p>
            <a:pPr marL="179705" indent="-179705">
              <a:spcBef>
                <a:spcPts val="0"/>
              </a:spcBef>
              <a:spcAft>
                <a:spcPts val="0"/>
              </a:spcAft>
            </a:pPr>
            <a:r>
              <a:rPr lang="zh-CN" altLang="en-US" sz="1200" dirty="0"/>
              <a:t>动态增减压结果   自动分段展示</a:t>
            </a:r>
            <a:endParaRPr lang="en-US" altLang="zh-CN" sz="1200" dirty="0"/>
          </a:p>
          <a:p>
            <a:pPr marL="179705" indent="-179705">
              <a:spcBef>
                <a:spcPts val="0"/>
              </a:spcBef>
              <a:spcAft>
                <a:spcPts val="0"/>
              </a:spcAft>
            </a:pPr>
            <a:r>
              <a:rPr lang="zh-CN" altLang="en-US" sz="1200" dirty="0"/>
              <a:t>结果区间计算</a:t>
            </a:r>
            <a:endParaRPr lang="en-US" altLang="zh-CN" sz="1200" dirty="0"/>
          </a:p>
          <a:p>
            <a:pPr marL="179705" indent="-179705">
              <a:spcBef>
                <a:spcPts val="0"/>
              </a:spcBef>
            </a:pPr>
            <a:r>
              <a:rPr lang="zh-CN" altLang="en-US" sz="1200" dirty="0"/>
              <a:t>应用监控结果采集</a:t>
            </a:r>
            <a:endParaRPr lang="en-US" altLang="zh-CN" sz="12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zh-CN" altLang="en-US" sz="4500" b="1" dirty="0">
                <a:ln w="19050">
                  <a:noFill/>
                </a:ln>
                <a:solidFill>
                  <a:srgbClr val="FFFFFF"/>
                </a:solidFill>
                <a:latin typeface="微软雅黑" panose="020B0503020204020204" pitchFamily="34" charset="-122"/>
                <a:ea typeface="微软雅黑" panose="020B0503020204020204" pitchFamily="34" charset="-122"/>
              </a:rPr>
              <a:t>混沌工程</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从复杂到混沌</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512"/>
            <a:ext cx="916988" cy="304800"/>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spcAft>
                <a:spcPts val="0"/>
              </a:spcAft>
            </a:pPr>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81" y="1244004"/>
            <a:ext cx="6059156" cy="327190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4929667" y="1926188"/>
            <a:ext cx="4214333" cy="2063008"/>
            <a:chOff x="2260600" y="8305800"/>
            <a:chExt cx="6210300" cy="2628900"/>
          </a:xfrm>
        </p:grpSpPr>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0" y="8305800"/>
              <a:ext cx="62103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5199269" y="10736384"/>
              <a:ext cx="3271631" cy="1504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algn="ctr" defTabSz="374650" eaLnBrk="0" fontAlgn="base" hangingPunct="0">
                <a:spcBef>
                  <a:spcPct val="0"/>
                </a:spcBef>
                <a:spcAft>
                  <a:spcPct val="0"/>
                </a:spcAft>
              </a:pPr>
              <a:r>
                <a:rPr lang="zh-CN" altLang="zh-CN" sz="655">
                  <a:solidFill>
                    <a:srgbClr val="727272"/>
                  </a:solidFill>
                  <a:latin typeface="Arial" panose="020B0604020202020204" pitchFamily="34" charset="0"/>
                  <a:ea typeface="Open Sans" panose="020B0606030504020204" pitchFamily="34" charset="0"/>
                </a:rPr>
                <a:t>Source: </a:t>
              </a:r>
              <a:r>
                <a:rPr lang="zh-CN" altLang="zh-CN" sz="655">
                  <a:solidFill>
                    <a:srgbClr val="DEA900"/>
                  </a:solidFill>
                  <a:latin typeface="Arial" panose="020B0604020202020204" pitchFamily="34" charset="0"/>
                  <a:ea typeface="Open Sans" panose="020B0606030504020204" pitchFamily="34" charset="0"/>
                  <a:hlinkClick r:id="rId3"/>
                </a:rPr>
                <a:t>Data Center Knowledge</a:t>
              </a:r>
              <a:endParaRPr lang="zh-CN" altLang="zh-CN" sz="655">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lang="zh-CN" altLang="en-GB" dirty="0"/>
              <a:t>企业</a:t>
            </a:r>
            <a:r>
              <a:rPr lang="zh-CN" altLang="en-US" dirty="0"/>
              <a:t>服务中断</a:t>
            </a:r>
            <a:r>
              <a:rPr lang="en-US" altLang="zh-CN" dirty="0"/>
              <a:t>1</a:t>
            </a:r>
            <a:r>
              <a:rPr lang="zh-CN" altLang="en-US" dirty="0"/>
              <a:t>小时所带来的损失</a:t>
            </a:r>
            <a:endParaRPr kumimoji="1"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3850719" y="1157760"/>
            <a:ext cx="5381317" cy="3436724"/>
            <a:chOff x="9399497" y="2668301"/>
            <a:chExt cx="13135646" cy="8388947"/>
          </a:xfrm>
        </p:grpSpPr>
        <p:pic>
          <p:nvPicPr>
            <p:cNvPr id="4" name="图片 3"/>
            <p:cNvPicPr>
              <a:picLocks noChangeAspect="1"/>
            </p:cNvPicPr>
            <p:nvPr/>
          </p:nvPicPr>
          <p:blipFill>
            <a:blip r:embed="rId1"/>
            <a:stretch>
              <a:fillRect/>
            </a:stretch>
          </p:blipFill>
          <p:spPr>
            <a:xfrm>
              <a:off x="9399497" y="2668301"/>
              <a:ext cx="12920753" cy="8184077"/>
            </a:xfrm>
            <a:prstGeom prst="rect">
              <a:avLst/>
            </a:prstGeom>
          </p:spPr>
        </p:pic>
        <p:sp>
          <p:nvSpPr>
            <p:cNvPr id="5" name="文本框 4"/>
            <p:cNvSpPr txBox="1"/>
            <p:nvPr/>
          </p:nvSpPr>
          <p:spPr>
            <a:xfrm>
              <a:off x="19273425" y="10554989"/>
              <a:ext cx="3261718" cy="502259"/>
            </a:xfrm>
            <a:prstGeom prst="rect">
              <a:avLst/>
            </a:prstGeom>
            <a:noFill/>
          </p:spPr>
          <p:txBody>
            <a:bodyPr wrap="square">
              <a:spAutoFit/>
            </a:bodyPr>
            <a:lstStyle/>
            <a:p>
              <a:r>
                <a:rPr lang="en-GB" altLang="zh-CN" sz="735" dirty="0">
                  <a:solidFill>
                    <a:srgbClr val="455F7C"/>
                  </a:solidFill>
                  <a:latin typeface="Open Sans" panose="020B0606030504020204" pitchFamily="34" charset="0"/>
                </a:rPr>
                <a:t>© Statista 2022</a:t>
              </a:r>
              <a:endParaRPr lang="zh-CN" altLang="en-US" sz="735" dirty="0"/>
            </a:p>
          </p:txBody>
        </p:sp>
      </p:grpSp>
      <p:pic>
        <p:nvPicPr>
          <p:cNvPr id="6" name="图片 5"/>
          <p:cNvPicPr>
            <a:picLocks noChangeAspect="1"/>
          </p:cNvPicPr>
          <p:nvPr/>
        </p:nvPicPr>
        <p:blipFill>
          <a:blip r:embed="rId2"/>
          <a:stretch>
            <a:fillRect/>
          </a:stretch>
        </p:blipFill>
        <p:spPr>
          <a:xfrm>
            <a:off x="156699" y="1157760"/>
            <a:ext cx="3605984" cy="3291368"/>
          </a:xfrm>
          <a:prstGeom prst="rect">
            <a:avLst/>
          </a:prstGeom>
        </p:spPr>
      </p:pic>
      <p:sp>
        <p:nvSpPr>
          <p:cNvPr id="7" name="文本框 6"/>
          <p:cNvSpPr txBox="1"/>
          <p:nvPr/>
        </p:nvSpPr>
        <p:spPr>
          <a:xfrm>
            <a:off x="2741372" y="4612687"/>
            <a:ext cx="1122680" cy="204470"/>
          </a:xfrm>
          <a:prstGeom prst="rect">
            <a:avLst/>
          </a:prstGeom>
          <a:noFill/>
        </p:spPr>
        <p:txBody>
          <a:bodyPr wrap="none" rtlCol="0">
            <a:spAutoFit/>
          </a:bodyPr>
          <a:lstStyle/>
          <a:p>
            <a:pPr algn="l">
              <a:spcAft>
                <a:spcPts val="0"/>
              </a:spcAft>
            </a:pPr>
            <a:r>
              <a:rPr kumimoji="1" lang="zh-CN" altLang="en-US" sz="735" dirty="0">
                <a:solidFill>
                  <a:schemeClr val="accent2">
                    <a:lumMod val="75000"/>
                  </a:schemeClr>
                </a:solidFill>
                <a:latin typeface="微软雅黑" panose="020B0503020204020204" pitchFamily="34" charset="-122"/>
                <a:ea typeface="微软雅黑" panose="020B0503020204020204" pitchFamily="34" charset="-122"/>
              </a:rPr>
              <a:t>来源：混沌工程实验室</a:t>
            </a:r>
            <a:endParaRPr kumimoji="1" lang="zh-CN" altLang="en-US" sz="735"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94578" y="4496139"/>
            <a:ext cx="1467202" cy="204470"/>
          </a:xfrm>
          <a:prstGeom prst="rect">
            <a:avLst/>
          </a:prstGeom>
          <a:noFill/>
        </p:spPr>
        <p:txBody>
          <a:bodyPr wrap="square">
            <a:spAutoFit/>
          </a:bodyPr>
          <a:lstStyle/>
          <a:p>
            <a:pPr algn="ctr">
              <a:spcAft>
                <a:spcPts val="0"/>
              </a:spcAft>
            </a:pPr>
            <a:r>
              <a:rPr lang="zh-CN" altLang="en-US" sz="735" dirty="0">
                <a:latin typeface="微软雅黑" panose="020B0503020204020204" pitchFamily="34" charset="-122"/>
                <a:ea typeface="微软雅黑" panose="020B0503020204020204" pitchFamily="34" charset="-122"/>
              </a:rPr>
              <a:t>公司产品可用性</a:t>
            </a:r>
            <a:endParaRPr lang="zh-CN" altLang="en-US" sz="735"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899746" y="1950141"/>
            <a:ext cx="779145" cy="243205"/>
          </a:xfrm>
          <a:prstGeom prst="rect">
            <a:avLst/>
          </a:prstGeom>
          <a:noFill/>
        </p:spPr>
        <p:txBody>
          <a:bodyPr wrap="none" rtlCol="0">
            <a:spAutoFit/>
          </a:bodyPr>
          <a:lstStyle/>
          <a:p>
            <a:pPr algn="l">
              <a:spcAft>
                <a:spcPts val="0"/>
              </a:spcAft>
            </a:pPr>
            <a:r>
              <a:rPr kumimoji="1" lang="en-US" altLang="zh-CN" sz="985" dirty="0">
                <a:solidFill>
                  <a:srgbClr val="FF0000"/>
                </a:solidFill>
                <a:latin typeface="微软雅黑" panose="020B0503020204020204" pitchFamily="34" charset="-122"/>
                <a:ea typeface="微软雅黑" panose="020B0503020204020204" pitchFamily="34" charset="-122"/>
              </a:rPr>
              <a:t>&gt;87.6</a:t>
            </a:r>
            <a:r>
              <a:rPr kumimoji="1" lang="zh-CN" altLang="en-US" sz="985" dirty="0">
                <a:solidFill>
                  <a:srgbClr val="FF0000"/>
                </a:solidFill>
                <a:latin typeface="微软雅黑" panose="020B0503020204020204" pitchFamily="34" charset="-122"/>
                <a:ea typeface="微软雅黑" panose="020B0503020204020204" pitchFamily="34" charset="-122"/>
              </a:rPr>
              <a:t>小时</a:t>
            </a:r>
            <a:endParaRPr kumimoji="1" lang="zh-CN" altLang="en-US" sz="985"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65143" y="4388722"/>
            <a:ext cx="675005" cy="243205"/>
          </a:xfrm>
          <a:prstGeom prst="rect">
            <a:avLst/>
          </a:prstGeom>
          <a:noFill/>
        </p:spPr>
        <p:txBody>
          <a:bodyPr wrap="none" rtlCol="0">
            <a:spAutoFit/>
          </a:bodyPr>
          <a:lstStyle/>
          <a:p>
            <a:pPr algn="l">
              <a:spcAft>
                <a:spcPts val="0"/>
              </a:spcAft>
            </a:pPr>
            <a:r>
              <a:rPr kumimoji="1" lang="en-US" altLang="zh-CN" sz="985" dirty="0">
                <a:solidFill>
                  <a:srgbClr val="FF0000"/>
                </a:solidFill>
                <a:latin typeface="微软雅黑" panose="020B0503020204020204" pitchFamily="34" charset="-122"/>
                <a:ea typeface="微软雅黑" panose="020B0503020204020204" pitchFamily="34" charset="-122"/>
              </a:rPr>
              <a:t>&gt;52</a:t>
            </a:r>
            <a:r>
              <a:rPr kumimoji="1" lang="zh-CN" altLang="en-US" sz="985" dirty="0">
                <a:solidFill>
                  <a:srgbClr val="FF0000"/>
                </a:solidFill>
                <a:latin typeface="微软雅黑" panose="020B0503020204020204" pitchFamily="34" charset="-122"/>
                <a:ea typeface="微软雅黑" panose="020B0503020204020204" pitchFamily="34" charset="-122"/>
              </a:rPr>
              <a:t>分钟</a:t>
            </a:r>
            <a:endParaRPr kumimoji="1" lang="zh-CN" altLang="en-US" sz="985"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936615" y="3863943"/>
            <a:ext cx="705485" cy="243205"/>
          </a:xfrm>
          <a:prstGeom prst="rect">
            <a:avLst/>
          </a:prstGeom>
          <a:noFill/>
        </p:spPr>
        <p:txBody>
          <a:bodyPr wrap="none" rtlCol="0">
            <a:spAutoFit/>
          </a:bodyPr>
          <a:lstStyle/>
          <a:p>
            <a:pPr algn="l">
              <a:spcAft>
                <a:spcPts val="0"/>
              </a:spcAft>
            </a:pPr>
            <a:r>
              <a:rPr kumimoji="1" lang="en-US" altLang="zh-CN" sz="985" dirty="0">
                <a:solidFill>
                  <a:srgbClr val="FF0000"/>
                </a:solidFill>
                <a:latin typeface="微软雅黑" panose="020B0503020204020204" pitchFamily="34" charset="-122"/>
                <a:ea typeface="微软雅黑" panose="020B0503020204020204" pitchFamily="34" charset="-122"/>
              </a:rPr>
              <a:t>&gt;8.7</a:t>
            </a:r>
            <a:r>
              <a:rPr kumimoji="1" lang="zh-CN" altLang="en-US" sz="985" dirty="0">
                <a:solidFill>
                  <a:srgbClr val="FF0000"/>
                </a:solidFill>
                <a:latin typeface="微软雅黑" panose="020B0503020204020204" pitchFamily="34" charset="-122"/>
                <a:ea typeface="微软雅黑" panose="020B0503020204020204" pitchFamily="34" charset="-122"/>
              </a:rPr>
              <a:t>小时</a:t>
            </a:r>
            <a:endParaRPr kumimoji="1" lang="zh-CN" altLang="en-US" sz="985"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8663" y="2071937"/>
            <a:ext cx="601345" cy="243205"/>
          </a:xfrm>
          <a:prstGeom prst="rect">
            <a:avLst/>
          </a:prstGeom>
          <a:noFill/>
        </p:spPr>
        <p:txBody>
          <a:bodyPr wrap="none" rtlCol="0">
            <a:spAutoFit/>
          </a:bodyPr>
          <a:lstStyle/>
          <a:p>
            <a:pPr algn="l">
              <a:spcAft>
                <a:spcPts val="0"/>
              </a:spcAft>
            </a:pPr>
            <a:r>
              <a:rPr kumimoji="1" lang="en-US" altLang="zh-CN" sz="985" dirty="0">
                <a:solidFill>
                  <a:srgbClr val="FF0000"/>
                </a:solidFill>
                <a:latin typeface="微软雅黑" panose="020B0503020204020204" pitchFamily="34" charset="-122"/>
                <a:ea typeface="微软雅黑" panose="020B0503020204020204" pitchFamily="34" charset="-122"/>
              </a:rPr>
              <a:t>&lt;5</a:t>
            </a:r>
            <a:r>
              <a:rPr kumimoji="1" lang="zh-CN" altLang="en-US" sz="985" dirty="0">
                <a:solidFill>
                  <a:srgbClr val="FF0000"/>
                </a:solidFill>
                <a:latin typeface="微软雅黑" panose="020B0503020204020204" pitchFamily="34" charset="-122"/>
                <a:ea typeface="微软雅黑" panose="020B0503020204020204" pitchFamily="34" charset="-122"/>
              </a:rPr>
              <a:t>分钟</a:t>
            </a:r>
            <a:endParaRPr kumimoji="1" lang="zh-CN" altLang="en-US" sz="985"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微软雅黑" panose="020B0503020204020204" pitchFamily="34" charset="-122"/>
                <a:ea typeface="微软雅黑" panose="020B0503020204020204" pitchFamily="34" charset="-122"/>
                <a:sym typeface="Arial" panose="020B0604020202020204" pitchFamily="34" charset="0"/>
              </a:rPr>
              <a:t>稳定性风险集中治理 </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 故障画像</a:t>
            </a:r>
            <a:endParaRPr kumimoji="1" lang="zh-CN" altLang="en-US" dirty="0"/>
          </a:p>
        </p:txBody>
      </p:sp>
      <p:sp>
        <p:nvSpPr>
          <p:cNvPr id="4" name="矩形 3"/>
          <p:cNvSpPr/>
          <p:nvPr/>
        </p:nvSpPr>
        <p:spPr>
          <a:xfrm>
            <a:off x="750944" y="859058"/>
            <a:ext cx="1828565" cy="419182"/>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异常场景类</a:t>
            </a:r>
            <a:endParaRPr lang="zh-CN" altLang="en-US" sz="15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49563" y="1309308"/>
            <a:ext cx="2011680" cy="460375"/>
          </a:xfrm>
          <a:prstGeom prst="rect">
            <a:avLst/>
          </a:prstGeom>
          <a:noFill/>
        </p:spPr>
        <p:txBody>
          <a:bodyPr wrap="none" rtlCol="0">
            <a:spAutoFit/>
          </a:bodyPr>
          <a:lstStyle/>
          <a:p>
            <a:pPr>
              <a:spcAft>
                <a:spcPts val="0"/>
              </a:spcAft>
            </a:pPr>
            <a:r>
              <a:rPr kumimoji="1" lang="zh-CN" altLang="en-US" sz="1200" dirty="0">
                <a:latin typeface="微软雅黑" panose="020B0503020204020204" pitchFamily="34" charset="-122"/>
                <a:ea typeface="微软雅黑" panose="020B0503020204020204" pitchFamily="34" charset="-122"/>
              </a:rPr>
              <a:t>节点异常状态下的表现</a:t>
            </a:r>
            <a:endParaRPr kumimoji="1" lang="en-US" altLang="zh-CN" sz="1200" dirty="0">
              <a:latin typeface="微软雅黑" panose="020B0503020204020204" pitchFamily="34" charset="-122"/>
              <a:ea typeface="微软雅黑" panose="020B0503020204020204" pitchFamily="34" charset="-122"/>
            </a:endParaRPr>
          </a:p>
          <a:p>
            <a:pPr>
              <a:spcBef>
                <a:spcPts val="0"/>
              </a:spcBef>
            </a:pPr>
            <a:r>
              <a:rPr kumimoji="1" lang="zh-CN" altLang="en-US" sz="1200" dirty="0">
                <a:latin typeface="微软雅黑" panose="020B0503020204020204" pitchFamily="34" charset="-122"/>
                <a:ea typeface="微软雅黑" panose="020B0503020204020204" pitchFamily="34" charset="-122"/>
              </a:rPr>
              <a:t>异常场景下的预案是否完善</a:t>
            </a:r>
            <a:endParaRPr kumimoji="1" lang="en-US" altLang="zh-CN" sz="1200" dirty="0">
              <a:latin typeface="微软雅黑" panose="020B0503020204020204" pitchFamily="34" charset="-122"/>
              <a:ea typeface="微软雅黑" panose="020B0503020204020204" pitchFamily="34" charset="-122"/>
            </a:endParaRPr>
          </a:p>
        </p:txBody>
      </p:sp>
      <p:sp>
        <p:nvSpPr>
          <p:cNvPr id="6" name="矩形 5"/>
          <p:cNvSpPr/>
          <p:nvPr/>
        </p:nvSpPr>
        <p:spPr>
          <a:xfrm>
            <a:off x="3385353" y="859056"/>
            <a:ext cx="1828565" cy="419183"/>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链路设计类</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232260" y="1309308"/>
            <a:ext cx="2585817" cy="460375"/>
          </a:xfrm>
          <a:prstGeom prst="rect">
            <a:avLst/>
          </a:prstGeom>
          <a:noFill/>
        </p:spPr>
        <p:txBody>
          <a:bodyPr wrap="square" rtlCol="0">
            <a:spAutoFit/>
          </a:bodyPr>
          <a:lstStyle/>
          <a:p>
            <a:pPr>
              <a:spcAft>
                <a:spcPts val="0"/>
              </a:spcAft>
            </a:pPr>
            <a:r>
              <a:rPr kumimoji="1" lang="zh-CN" altLang="en-US" sz="1200" dirty="0">
                <a:latin typeface="微软雅黑" panose="020B0503020204020204" pitchFamily="34" charset="-122"/>
                <a:ea typeface="微软雅黑" panose="020B0503020204020204" pitchFamily="34" charset="-122"/>
              </a:rPr>
              <a:t>各类链路异常预案的正确性、有效性问题，预案验证的常态化问题</a:t>
            </a:r>
            <a:endParaRPr kumimoji="1" lang="en-US" altLang="zh-CN" sz="1200" dirty="0">
              <a:latin typeface="微软雅黑" panose="020B0503020204020204" pitchFamily="34" charset="-122"/>
              <a:ea typeface="微软雅黑" panose="020B0503020204020204" pitchFamily="34" charset="-122"/>
            </a:endParaRPr>
          </a:p>
        </p:txBody>
      </p:sp>
      <p:sp>
        <p:nvSpPr>
          <p:cNvPr id="8" name="矩形 7"/>
          <p:cNvSpPr/>
          <p:nvPr/>
        </p:nvSpPr>
        <p:spPr>
          <a:xfrm>
            <a:off x="6019762" y="859056"/>
            <a:ext cx="1828565" cy="419184"/>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预案设计类</a:t>
            </a:r>
            <a:endParaRPr lang="zh-CN" altLang="en-US" sz="15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019762" y="1305753"/>
            <a:ext cx="2585817" cy="460375"/>
          </a:xfrm>
          <a:prstGeom prst="rect">
            <a:avLst/>
          </a:prstGeom>
          <a:noFill/>
        </p:spPr>
        <p:txBody>
          <a:bodyPr wrap="square" rtlCol="0">
            <a:spAutoFit/>
          </a:bodyPr>
          <a:lstStyle/>
          <a:p>
            <a:pPr>
              <a:spcAft>
                <a:spcPts val="0"/>
              </a:spcAft>
            </a:pPr>
            <a:r>
              <a:rPr lang="zh-CN" altLang="en-US" sz="1200" dirty="0">
                <a:latin typeface="微软雅黑" panose="020B0503020204020204" pitchFamily="34" charset="-122"/>
                <a:ea typeface="微软雅黑" panose="020B0503020204020204" pitchFamily="34" charset="-122"/>
              </a:rPr>
              <a:t>故障发生缺乏标准化流程</a:t>
            </a:r>
            <a:endParaRPr lang="en-US" altLang="zh-CN" sz="1200" dirty="0">
              <a:latin typeface="微软雅黑" panose="020B0503020204020204" pitchFamily="34" charset="-122"/>
              <a:ea typeface="微软雅黑" panose="020B0503020204020204" pitchFamily="34" charset="-122"/>
            </a:endParaRPr>
          </a:p>
          <a:p>
            <a:pPr>
              <a:spcBef>
                <a:spcPts val="0"/>
              </a:spcBef>
            </a:pPr>
            <a:r>
              <a:rPr lang="zh-CN" altLang="en-US" sz="1200" dirty="0">
                <a:latin typeface="微软雅黑" panose="020B0503020204020204" pitchFamily="34" charset="-122"/>
                <a:ea typeface="微软雅黑" panose="020B0503020204020204" pitchFamily="34" charset="-122"/>
              </a:rPr>
              <a:t>快速恢复止损优于问题排查</a:t>
            </a:r>
            <a:endParaRPr lang="en-US" altLang="zh-CN" sz="1200" dirty="0">
              <a:latin typeface="微软雅黑" panose="020B0503020204020204" pitchFamily="34" charset="-122"/>
              <a:ea typeface="微软雅黑" panose="020B0503020204020204" pitchFamily="34" charset="-122"/>
            </a:endParaRPr>
          </a:p>
        </p:txBody>
      </p:sp>
      <p:sp>
        <p:nvSpPr>
          <p:cNvPr id="10" name="矩形 9"/>
          <p:cNvSpPr/>
          <p:nvPr/>
        </p:nvSpPr>
        <p:spPr>
          <a:xfrm>
            <a:off x="772478" y="3100761"/>
            <a:ext cx="849288"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稳定性风险</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2486979" y="192505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应用问题</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2486979" y="275144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组件问题</a:t>
            </a:r>
            <a:endParaRPr lang="zh-CN" altLang="en-US" sz="1350" dirty="0">
              <a:latin typeface="微软雅黑" panose="020B0503020204020204" pitchFamily="34" charset="-122"/>
              <a:ea typeface="微软雅黑" panose="020B0503020204020204" pitchFamily="34" charset="-122"/>
            </a:endParaRPr>
          </a:p>
        </p:txBody>
      </p:sp>
      <p:sp>
        <p:nvSpPr>
          <p:cNvPr id="13" name="矩形 12"/>
          <p:cNvSpPr/>
          <p:nvPr/>
        </p:nvSpPr>
        <p:spPr>
          <a:xfrm>
            <a:off x="2486979" y="357783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网络问题</a:t>
            </a:r>
            <a:endParaRPr lang="zh-CN" altLang="en-US" sz="1350" dirty="0">
              <a:latin typeface="微软雅黑" panose="020B0503020204020204" pitchFamily="34" charset="-122"/>
              <a:ea typeface="微软雅黑" panose="020B0503020204020204" pitchFamily="34" charset="-122"/>
            </a:endParaRPr>
          </a:p>
        </p:txBody>
      </p:sp>
      <p:cxnSp>
        <p:nvCxnSpPr>
          <p:cNvPr id="14" name="直线箭头连接符 13"/>
          <p:cNvCxnSpPr>
            <a:stCxn id="10" idx="3"/>
            <a:endCxn id="11" idx="1"/>
          </p:cNvCxnSpPr>
          <p:nvPr/>
        </p:nvCxnSpPr>
        <p:spPr>
          <a:xfrm flipV="1">
            <a:off x="1621766" y="2163587"/>
            <a:ext cx="865213" cy="1175710"/>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5" name="直线箭头连接符 14"/>
          <p:cNvCxnSpPr>
            <a:stCxn id="10" idx="3"/>
            <a:endCxn id="12" idx="1"/>
          </p:cNvCxnSpPr>
          <p:nvPr/>
        </p:nvCxnSpPr>
        <p:spPr>
          <a:xfrm flipV="1">
            <a:off x="1621766" y="2989977"/>
            <a:ext cx="865213" cy="349320"/>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6" name="直线箭头连接符 15"/>
          <p:cNvCxnSpPr>
            <a:stCxn id="10" idx="3"/>
            <a:endCxn id="13" idx="1"/>
          </p:cNvCxnSpPr>
          <p:nvPr/>
        </p:nvCxnSpPr>
        <p:spPr>
          <a:xfrm>
            <a:off x="1621766" y="3339297"/>
            <a:ext cx="865213" cy="477070"/>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7" name="矩形 16"/>
          <p:cNvSpPr/>
          <p:nvPr/>
        </p:nvSpPr>
        <p:spPr>
          <a:xfrm>
            <a:off x="3911091" y="192505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进程僵死</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2486979" y="4349849"/>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系统问题</a:t>
            </a:r>
            <a:endParaRPr lang="zh-CN" altLang="en-US" sz="1350" dirty="0">
              <a:latin typeface="微软雅黑" panose="020B0503020204020204" pitchFamily="34" charset="-122"/>
              <a:ea typeface="微软雅黑" panose="020B0503020204020204" pitchFamily="34" charset="-122"/>
            </a:endParaRPr>
          </a:p>
        </p:txBody>
      </p:sp>
      <p:cxnSp>
        <p:nvCxnSpPr>
          <p:cNvPr id="19" name="直线箭头连接符 18"/>
          <p:cNvCxnSpPr>
            <a:stCxn id="10" idx="3"/>
            <a:endCxn id="18" idx="1"/>
          </p:cNvCxnSpPr>
          <p:nvPr/>
        </p:nvCxnSpPr>
        <p:spPr>
          <a:xfrm>
            <a:off x="1621766" y="3339297"/>
            <a:ext cx="865213" cy="1249088"/>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0" name="矩形 19"/>
          <p:cNvSpPr/>
          <p:nvPr/>
        </p:nvSpPr>
        <p:spPr>
          <a:xfrm>
            <a:off x="4613982" y="192483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线程池满</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5316873" y="192483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连接池满</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019764" y="192483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依赖超时</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722654" y="1913859"/>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依赖异常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7425544" y="1913859"/>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内存泄漏</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3911091" y="275165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慢查询</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4613982" y="275144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异步阻塞</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5316872" y="275144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缓存异常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019762" y="275144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热点问题</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22653" y="2740464"/>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同步问题</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3911091" y="357804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网络抖动</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613982" y="357783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延时</a:t>
            </a:r>
            <a:endParaRPr lang="en-US" altLang="zh-CN" sz="1350" dirty="0">
              <a:solidFill>
                <a:schemeClr val="accent2">
                  <a:lumMod val="75000"/>
                </a:schemeClr>
              </a:solidFill>
              <a:latin typeface="微软雅黑" panose="020B0503020204020204" pitchFamily="34" charset="-122"/>
              <a:ea typeface="微软雅黑" panose="020B0503020204020204" pitchFamily="34" charset="-122"/>
            </a:endParaRPr>
          </a:p>
          <a:p>
            <a:pPr algn="ctr">
              <a:spcBef>
                <a:spcPts val="0"/>
              </a:spcBef>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丢包</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5316872" y="357783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rPr>
              <a:t>重试风暴</a:t>
            </a:r>
            <a:endParaRPr lang="zh-CN" altLang="en-US" sz="1350" dirty="0">
              <a:solidFill>
                <a:schemeClr val="accent2">
                  <a:lumMod val="75000"/>
                </a:schemeClr>
              </a:solidFill>
              <a:latin typeface="微软雅黑" panose="020B0503020204020204" pitchFamily="34" charset="-122"/>
            </a:endParaRPr>
          </a:p>
        </p:txBody>
      </p:sp>
      <p:sp>
        <p:nvSpPr>
          <p:cNvPr id="33" name="矩形 32"/>
          <p:cNvSpPr/>
          <p:nvPr/>
        </p:nvSpPr>
        <p:spPr>
          <a:xfrm>
            <a:off x="6019762" y="357783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rPr>
              <a:t>带宽问题</a:t>
            </a:r>
            <a:endParaRPr lang="zh-CN" altLang="en-US" sz="1350" dirty="0">
              <a:solidFill>
                <a:schemeClr val="accent2">
                  <a:lumMod val="75000"/>
                </a:schemeClr>
              </a:solidFill>
              <a:latin typeface="微软雅黑" panose="020B0503020204020204" pitchFamily="34" charset="-122"/>
            </a:endParaRPr>
          </a:p>
        </p:txBody>
      </p:sp>
      <p:sp>
        <p:nvSpPr>
          <p:cNvPr id="34" name="矩形 33"/>
          <p:cNvSpPr/>
          <p:nvPr/>
        </p:nvSpPr>
        <p:spPr>
          <a:xfrm>
            <a:off x="6722653" y="3566854"/>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网卡问题</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7425543" y="3566854"/>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跨机房</a:t>
            </a:r>
            <a:endParaRPr lang="en-US" altLang="zh-CN"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3911091" y="4348435"/>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350" dirty="0">
                <a:solidFill>
                  <a:schemeClr val="accent2">
                    <a:lumMod val="75000"/>
                  </a:schemeClr>
                </a:solidFill>
                <a:latin typeface="微软雅黑" panose="020B0503020204020204" pitchFamily="34" charset="-122"/>
                <a:ea typeface="微软雅黑" panose="020B0503020204020204" pitchFamily="34" charset="-122"/>
              </a:rPr>
              <a:t>CPU</a:t>
            </a: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争抢</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4613982"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内存争抢</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5316872"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1350" dirty="0">
                <a:solidFill>
                  <a:schemeClr val="accent2">
                    <a:lumMod val="75000"/>
                  </a:schemeClr>
                </a:solidFill>
                <a:latin typeface="微软雅黑" panose="020B0503020204020204" pitchFamily="34" charset="-122"/>
                <a:ea typeface="微软雅黑" panose="020B0503020204020204" pitchFamily="34" charset="-122"/>
              </a:rPr>
              <a:t>IO</a:t>
            </a: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6019762"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宕机</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6722110"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节点异常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7425001"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集群异常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right)">
                                      <p:cBhvr>
                                        <p:cTn id="12" dur="500"/>
                                        <p:tgtEl>
                                          <p:spTgt spid="11"/>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ppt_x</p:attrName>
                                        </p:attrNameLst>
                                      </p:cBhvr>
                                      <p:tavLst>
                                        <p:tav tm="0">
                                          <p:val>
                                            <p:strVal val="#ppt_x-#ppt_w*1.125000"/>
                                          </p:val>
                                        </p:tav>
                                        <p:tav tm="100000">
                                          <p:val>
                                            <p:strVal val="#ppt_x"/>
                                          </p:val>
                                        </p:tav>
                                      </p:tavLst>
                                    </p:anim>
                                    <p:animEffect transition="in" filter="wipe(right)">
                                      <p:cBhvr>
                                        <p:cTn id="16" dur="500"/>
                                        <p:tgtEl>
                                          <p:spTgt spid="12"/>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right)">
                                      <p:cBhvr>
                                        <p:cTn id="20" dur="500"/>
                                        <p:tgtEl>
                                          <p:spTgt spid="13"/>
                                        </p:tgtEl>
                                      </p:cBhvr>
                                    </p:animEffect>
                                  </p:childTnLst>
                                </p:cTn>
                              </p:par>
                              <p:par>
                                <p:cTn id="21" presetID="1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par>
                                <p:cTn id="25" presetID="1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ppt_x</p:attrName>
                                        </p:attrNameLst>
                                      </p:cBhvr>
                                      <p:tavLst>
                                        <p:tav tm="0">
                                          <p:val>
                                            <p:strVal val="#ppt_x-#ppt_w*1.125000"/>
                                          </p:val>
                                        </p:tav>
                                        <p:tav tm="100000">
                                          <p:val>
                                            <p:strVal val="#ppt_x"/>
                                          </p:val>
                                        </p:tav>
                                      </p:tavLst>
                                    </p:anim>
                                    <p:animEffect transition="in" filter="wipe(right)">
                                      <p:cBhvr>
                                        <p:cTn id="28" dur="500"/>
                                        <p:tgtEl>
                                          <p:spTgt spid="15"/>
                                        </p:tgtEl>
                                      </p:cBhvr>
                                    </p:animEffect>
                                  </p:childTnLst>
                                </p:cTn>
                              </p:par>
                              <p:par>
                                <p:cTn id="29" presetID="1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ppt_x</p:attrName>
                                        </p:attrNameLst>
                                      </p:cBhvr>
                                      <p:tavLst>
                                        <p:tav tm="0">
                                          <p:val>
                                            <p:strVal val="#ppt_x-#ppt_w*1.125000"/>
                                          </p:val>
                                        </p:tav>
                                        <p:tav tm="100000">
                                          <p:val>
                                            <p:strVal val="#ppt_x"/>
                                          </p:val>
                                        </p:tav>
                                      </p:tavLst>
                                    </p:anim>
                                    <p:animEffect transition="in" filter="wipe(right)">
                                      <p:cBhvr>
                                        <p:cTn id="32" dur="500"/>
                                        <p:tgtEl>
                                          <p:spTgt spid="16"/>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ppt_x</p:attrName>
                                        </p:attrNameLst>
                                      </p:cBhvr>
                                      <p:tavLst>
                                        <p:tav tm="0">
                                          <p:val>
                                            <p:strVal val="#ppt_x-#ppt_w*1.125000"/>
                                          </p:val>
                                        </p:tav>
                                        <p:tav tm="100000">
                                          <p:val>
                                            <p:strVal val="#ppt_x"/>
                                          </p:val>
                                        </p:tav>
                                      </p:tavLst>
                                    </p:anim>
                                    <p:animEffect transition="in" filter="wipe(right)">
                                      <p:cBhvr>
                                        <p:cTn id="36" dur="500"/>
                                        <p:tgtEl>
                                          <p:spTgt spid="18"/>
                                        </p:tgtEl>
                                      </p:cBhvr>
                                    </p:animEffect>
                                  </p:childTnLst>
                                </p:cTn>
                              </p:par>
                              <p:par>
                                <p:cTn id="37" presetID="1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p:tgtEl>
                                          <p:spTgt spid="19"/>
                                        </p:tgtEl>
                                        <p:attrNameLst>
                                          <p:attrName>ppt_x</p:attrName>
                                        </p:attrNameLst>
                                      </p:cBhvr>
                                      <p:tavLst>
                                        <p:tav tm="0">
                                          <p:val>
                                            <p:strVal val="#ppt_x-#ppt_w*1.125000"/>
                                          </p:val>
                                        </p:tav>
                                        <p:tav tm="100000">
                                          <p:val>
                                            <p:strVal val="#ppt_x"/>
                                          </p:val>
                                        </p:tav>
                                      </p:tavLst>
                                    </p:anim>
                                    <p:animEffect transition="in" filter="wipe(righ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p:tgtEl>
                                          <p:spTgt spid="17"/>
                                        </p:tgtEl>
                                        <p:attrNameLst>
                                          <p:attrName>ppt_y</p:attrName>
                                        </p:attrNameLst>
                                      </p:cBhvr>
                                      <p:tavLst>
                                        <p:tav tm="0">
                                          <p:val>
                                            <p:strVal val="#ppt_y+#ppt_h*1.125000"/>
                                          </p:val>
                                        </p:tav>
                                        <p:tav tm="100000">
                                          <p:val>
                                            <p:strVal val="#ppt_y"/>
                                          </p:val>
                                        </p:tav>
                                      </p:tavLst>
                                    </p:anim>
                                    <p:animEffect transition="in" filter="wipe(up)">
                                      <p:cBhvr>
                                        <p:cTn id="46" dur="500"/>
                                        <p:tgtEl>
                                          <p:spTgt spid="17"/>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p:tgtEl>
                                          <p:spTgt spid="20"/>
                                        </p:tgtEl>
                                        <p:attrNameLst>
                                          <p:attrName>ppt_y</p:attrName>
                                        </p:attrNameLst>
                                      </p:cBhvr>
                                      <p:tavLst>
                                        <p:tav tm="0">
                                          <p:val>
                                            <p:strVal val="#ppt_y+#ppt_h*1.125000"/>
                                          </p:val>
                                        </p:tav>
                                        <p:tav tm="100000">
                                          <p:val>
                                            <p:strVal val="#ppt_y"/>
                                          </p:val>
                                        </p:tav>
                                      </p:tavLst>
                                    </p:anim>
                                    <p:animEffect transition="in" filter="wipe(up)">
                                      <p:cBhvr>
                                        <p:cTn id="50" dur="500"/>
                                        <p:tgtEl>
                                          <p:spTgt spid="2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ppt_y</p:attrName>
                                        </p:attrNameLst>
                                      </p:cBhvr>
                                      <p:tavLst>
                                        <p:tav tm="0">
                                          <p:val>
                                            <p:strVal val="#ppt_y+#ppt_h*1.125000"/>
                                          </p:val>
                                        </p:tav>
                                        <p:tav tm="100000">
                                          <p:val>
                                            <p:strVal val="#ppt_y"/>
                                          </p:val>
                                        </p:tav>
                                      </p:tavLst>
                                    </p:anim>
                                    <p:animEffect transition="in" filter="wipe(up)">
                                      <p:cBhvr>
                                        <p:cTn id="54" dur="500"/>
                                        <p:tgtEl>
                                          <p:spTgt spid="21"/>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p:tgtEl>
                                          <p:spTgt spid="22"/>
                                        </p:tgtEl>
                                        <p:attrNameLst>
                                          <p:attrName>ppt_y</p:attrName>
                                        </p:attrNameLst>
                                      </p:cBhvr>
                                      <p:tavLst>
                                        <p:tav tm="0">
                                          <p:val>
                                            <p:strVal val="#ppt_y+#ppt_h*1.125000"/>
                                          </p:val>
                                        </p:tav>
                                        <p:tav tm="100000">
                                          <p:val>
                                            <p:strVal val="#ppt_y"/>
                                          </p:val>
                                        </p:tav>
                                      </p:tavLst>
                                    </p:anim>
                                    <p:animEffect transition="in" filter="wipe(up)">
                                      <p:cBhvr>
                                        <p:cTn id="58" dur="500"/>
                                        <p:tgtEl>
                                          <p:spTgt spid="22"/>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ppt_y</p:attrName>
                                        </p:attrNameLst>
                                      </p:cBhvr>
                                      <p:tavLst>
                                        <p:tav tm="0">
                                          <p:val>
                                            <p:strVal val="#ppt_y+#ppt_h*1.125000"/>
                                          </p:val>
                                        </p:tav>
                                        <p:tav tm="100000">
                                          <p:val>
                                            <p:strVal val="#ppt_y"/>
                                          </p:val>
                                        </p:tav>
                                      </p:tavLst>
                                    </p:anim>
                                    <p:animEffect transition="in" filter="wipe(up)">
                                      <p:cBhvr>
                                        <p:cTn id="62" dur="500"/>
                                        <p:tgtEl>
                                          <p:spTgt spid="23"/>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ppt_y</p:attrName>
                                        </p:attrNameLst>
                                      </p:cBhvr>
                                      <p:tavLst>
                                        <p:tav tm="0">
                                          <p:val>
                                            <p:strVal val="#ppt_y+#ppt_h*1.125000"/>
                                          </p:val>
                                        </p:tav>
                                        <p:tav tm="100000">
                                          <p:val>
                                            <p:strVal val="#ppt_y"/>
                                          </p:val>
                                        </p:tav>
                                      </p:tavLst>
                                    </p:anim>
                                    <p:animEffect transition="in" filter="wipe(up)">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p:tgtEl>
                                          <p:spTgt spid="25"/>
                                        </p:tgtEl>
                                        <p:attrNameLst>
                                          <p:attrName>ppt_y</p:attrName>
                                        </p:attrNameLst>
                                      </p:cBhvr>
                                      <p:tavLst>
                                        <p:tav tm="0">
                                          <p:val>
                                            <p:strVal val="#ppt_y+#ppt_h*1.125000"/>
                                          </p:val>
                                        </p:tav>
                                        <p:tav tm="100000">
                                          <p:val>
                                            <p:strVal val="#ppt_y"/>
                                          </p:val>
                                        </p:tav>
                                      </p:tavLst>
                                    </p:anim>
                                    <p:animEffect transition="in" filter="wipe(up)">
                                      <p:cBhvr>
                                        <p:cTn id="72" dur="500"/>
                                        <p:tgtEl>
                                          <p:spTgt spid="25"/>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p:tgtEl>
                                          <p:spTgt spid="26"/>
                                        </p:tgtEl>
                                        <p:attrNameLst>
                                          <p:attrName>ppt_y</p:attrName>
                                        </p:attrNameLst>
                                      </p:cBhvr>
                                      <p:tavLst>
                                        <p:tav tm="0">
                                          <p:val>
                                            <p:strVal val="#ppt_y+#ppt_h*1.125000"/>
                                          </p:val>
                                        </p:tav>
                                        <p:tav tm="100000">
                                          <p:val>
                                            <p:strVal val="#ppt_y"/>
                                          </p:val>
                                        </p:tav>
                                      </p:tavLst>
                                    </p:anim>
                                    <p:animEffect transition="in" filter="wipe(up)">
                                      <p:cBhvr>
                                        <p:cTn id="76" dur="500"/>
                                        <p:tgtEl>
                                          <p:spTgt spid="26"/>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p:tgtEl>
                                          <p:spTgt spid="27"/>
                                        </p:tgtEl>
                                        <p:attrNameLst>
                                          <p:attrName>ppt_y</p:attrName>
                                        </p:attrNameLst>
                                      </p:cBhvr>
                                      <p:tavLst>
                                        <p:tav tm="0">
                                          <p:val>
                                            <p:strVal val="#ppt_y+#ppt_h*1.125000"/>
                                          </p:val>
                                        </p:tav>
                                        <p:tav tm="100000">
                                          <p:val>
                                            <p:strVal val="#ppt_y"/>
                                          </p:val>
                                        </p:tav>
                                      </p:tavLst>
                                    </p:anim>
                                    <p:animEffect transition="in" filter="wipe(up)">
                                      <p:cBhvr>
                                        <p:cTn id="80" dur="500"/>
                                        <p:tgtEl>
                                          <p:spTgt spid="27"/>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p:tgtEl>
                                          <p:spTgt spid="28"/>
                                        </p:tgtEl>
                                        <p:attrNameLst>
                                          <p:attrName>ppt_y</p:attrName>
                                        </p:attrNameLst>
                                      </p:cBhvr>
                                      <p:tavLst>
                                        <p:tav tm="0">
                                          <p:val>
                                            <p:strVal val="#ppt_y+#ppt_h*1.125000"/>
                                          </p:val>
                                        </p:tav>
                                        <p:tav tm="100000">
                                          <p:val>
                                            <p:strVal val="#ppt_y"/>
                                          </p:val>
                                        </p:tav>
                                      </p:tavLst>
                                    </p:anim>
                                    <p:animEffect transition="in" filter="wipe(up)">
                                      <p:cBhvr>
                                        <p:cTn id="84" dur="500"/>
                                        <p:tgtEl>
                                          <p:spTgt spid="28"/>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p:tgtEl>
                                          <p:spTgt spid="29"/>
                                        </p:tgtEl>
                                        <p:attrNameLst>
                                          <p:attrName>ppt_y</p:attrName>
                                        </p:attrNameLst>
                                      </p:cBhvr>
                                      <p:tavLst>
                                        <p:tav tm="0">
                                          <p:val>
                                            <p:strVal val="#ppt_y+#ppt_h*1.125000"/>
                                          </p:val>
                                        </p:tav>
                                        <p:tav tm="100000">
                                          <p:val>
                                            <p:strVal val="#ppt_y"/>
                                          </p:val>
                                        </p:tav>
                                      </p:tavLst>
                                    </p:anim>
                                    <p:animEffect transition="in" filter="wipe(up)">
                                      <p:cBhvr>
                                        <p:cTn id="88" dur="500"/>
                                        <p:tgtEl>
                                          <p:spTgt spid="29"/>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p:tgtEl>
                                          <p:spTgt spid="30"/>
                                        </p:tgtEl>
                                        <p:attrNameLst>
                                          <p:attrName>ppt_y</p:attrName>
                                        </p:attrNameLst>
                                      </p:cBhvr>
                                      <p:tavLst>
                                        <p:tav tm="0">
                                          <p:val>
                                            <p:strVal val="#ppt_y+#ppt_h*1.125000"/>
                                          </p:val>
                                        </p:tav>
                                        <p:tav tm="100000">
                                          <p:val>
                                            <p:strVal val="#ppt_y"/>
                                          </p:val>
                                        </p:tav>
                                      </p:tavLst>
                                    </p:anim>
                                    <p:animEffect transition="in" filter="wipe(up)">
                                      <p:cBhvr>
                                        <p:cTn id="94" dur="500"/>
                                        <p:tgtEl>
                                          <p:spTgt spid="30"/>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additive="base">
                                        <p:cTn id="97" dur="500"/>
                                        <p:tgtEl>
                                          <p:spTgt spid="31"/>
                                        </p:tgtEl>
                                        <p:attrNameLst>
                                          <p:attrName>ppt_y</p:attrName>
                                        </p:attrNameLst>
                                      </p:cBhvr>
                                      <p:tavLst>
                                        <p:tav tm="0">
                                          <p:val>
                                            <p:strVal val="#ppt_y+#ppt_h*1.125000"/>
                                          </p:val>
                                        </p:tav>
                                        <p:tav tm="100000">
                                          <p:val>
                                            <p:strVal val="#ppt_y"/>
                                          </p:val>
                                        </p:tav>
                                      </p:tavLst>
                                    </p:anim>
                                    <p:animEffect transition="in" filter="wipe(up)">
                                      <p:cBhvr>
                                        <p:cTn id="98" dur="500"/>
                                        <p:tgtEl>
                                          <p:spTgt spid="31"/>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cBhvr additive="base">
                                        <p:cTn id="101" dur="500"/>
                                        <p:tgtEl>
                                          <p:spTgt spid="32"/>
                                        </p:tgtEl>
                                        <p:attrNameLst>
                                          <p:attrName>ppt_y</p:attrName>
                                        </p:attrNameLst>
                                      </p:cBhvr>
                                      <p:tavLst>
                                        <p:tav tm="0">
                                          <p:val>
                                            <p:strVal val="#ppt_y+#ppt_h*1.125000"/>
                                          </p:val>
                                        </p:tav>
                                        <p:tav tm="100000">
                                          <p:val>
                                            <p:strVal val="#ppt_y"/>
                                          </p:val>
                                        </p:tav>
                                      </p:tavLst>
                                    </p:anim>
                                    <p:animEffect transition="in" filter="wipe(up)">
                                      <p:cBhvr>
                                        <p:cTn id="102" dur="500"/>
                                        <p:tgtEl>
                                          <p:spTgt spid="32"/>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p:tgtEl>
                                          <p:spTgt spid="33"/>
                                        </p:tgtEl>
                                        <p:attrNameLst>
                                          <p:attrName>ppt_y</p:attrName>
                                        </p:attrNameLst>
                                      </p:cBhvr>
                                      <p:tavLst>
                                        <p:tav tm="0">
                                          <p:val>
                                            <p:strVal val="#ppt_y+#ppt_h*1.125000"/>
                                          </p:val>
                                        </p:tav>
                                        <p:tav tm="100000">
                                          <p:val>
                                            <p:strVal val="#ppt_y"/>
                                          </p:val>
                                        </p:tav>
                                      </p:tavLst>
                                    </p:anim>
                                    <p:animEffect transition="in" filter="wipe(up)">
                                      <p:cBhvr>
                                        <p:cTn id="106" dur="500"/>
                                        <p:tgtEl>
                                          <p:spTgt spid="33"/>
                                        </p:tgtEl>
                                      </p:cBhvr>
                                    </p:animEffect>
                                  </p:childTnLst>
                                </p:cTn>
                              </p:par>
                              <p:par>
                                <p:cTn id="107" presetID="12" presetClass="entr" presetSubtype="4"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p:tgtEl>
                                          <p:spTgt spid="34"/>
                                        </p:tgtEl>
                                        <p:attrNameLst>
                                          <p:attrName>ppt_y</p:attrName>
                                        </p:attrNameLst>
                                      </p:cBhvr>
                                      <p:tavLst>
                                        <p:tav tm="0">
                                          <p:val>
                                            <p:strVal val="#ppt_y+#ppt_h*1.125000"/>
                                          </p:val>
                                        </p:tav>
                                        <p:tav tm="100000">
                                          <p:val>
                                            <p:strVal val="#ppt_y"/>
                                          </p:val>
                                        </p:tav>
                                      </p:tavLst>
                                    </p:anim>
                                    <p:animEffect transition="in" filter="wipe(up)">
                                      <p:cBhvr>
                                        <p:cTn id="110" dur="500"/>
                                        <p:tgtEl>
                                          <p:spTgt spid="34"/>
                                        </p:tgtEl>
                                      </p:cBhvr>
                                    </p:animEffect>
                                  </p:childTnLst>
                                </p:cTn>
                              </p:par>
                              <p:par>
                                <p:cTn id="111" presetID="12" presetClass="entr" presetSubtype="4"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 calcmode="lin" valueType="num">
                                      <p:cBhvr additive="base">
                                        <p:cTn id="113" dur="500"/>
                                        <p:tgtEl>
                                          <p:spTgt spid="35"/>
                                        </p:tgtEl>
                                        <p:attrNameLst>
                                          <p:attrName>ppt_y</p:attrName>
                                        </p:attrNameLst>
                                      </p:cBhvr>
                                      <p:tavLst>
                                        <p:tav tm="0">
                                          <p:val>
                                            <p:strVal val="#ppt_y+#ppt_h*1.125000"/>
                                          </p:val>
                                        </p:tav>
                                        <p:tav tm="100000">
                                          <p:val>
                                            <p:strVal val="#ppt_y"/>
                                          </p:val>
                                        </p:tav>
                                      </p:tavLst>
                                    </p:anim>
                                    <p:animEffect transition="in" filter="wipe(up)">
                                      <p:cBhvr>
                                        <p:cTn id="114" dur="500"/>
                                        <p:tgtEl>
                                          <p:spTgt spid="35"/>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4"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additive="base">
                                        <p:cTn id="119" dur="500"/>
                                        <p:tgtEl>
                                          <p:spTgt spid="36"/>
                                        </p:tgtEl>
                                        <p:attrNameLst>
                                          <p:attrName>ppt_y</p:attrName>
                                        </p:attrNameLst>
                                      </p:cBhvr>
                                      <p:tavLst>
                                        <p:tav tm="0">
                                          <p:val>
                                            <p:strVal val="#ppt_y+#ppt_h*1.125000"/>
                                          </p:val>
                                        </p:tav>
                                        <p:tav tm="100000">
                                          <p:val>
                                            <p:strVal val="#ppt_y"/>
                                          </p:val>
                                        </p:tav>
                                      </p:tavLst>
                                    </p:anim>
                                    <p:animEffect transition="in" filter="wipe(up)">
                                      <p:cBhvr>
                                        <p:cTn id="120" dur="500"/>
                                        <p:tgtEl>
                                          <p:spTgt spid="36"/>
                                        </p:tgtEl>
                                      </p:cBhvr>
                                    </p:animEffect>
                                  </p:childTnLst>
                                </p:cTn>
                              </p:par>
                              <p:par>
                                <p:cTn id="121" presetID="12" presetClass="entr" presetSubtype="4" fill="hold" grpId="0" nodeType="withEffect">
                                  <p:stCondLst>
                                    <p:cond delay="0"/>
                                  </p:stCondLst>
                                  <p:childTnLst>
                                    <p:set>
                                      <p:cBhvr>
                                        <p:cTn id="122" dur="1" fill="hold">
                                          <p:stCondLst>
                                            <p:cond delay="0"/>
                                          </p:stCondLst>
                                        </p:cTn>
                                        <p:tgtEl>
                                          <p:spTgt spid="37"/>
                                        </p:tgtEl>
                                        <p:attrNameLst>
                                          <p:attrName>style.visibility</p:attrName>
                                        </p:attrNameLst>
                                      </p:cBhvr>
                                      <p:to>
                                        <p:strVal val="visible"/>
                                      </p:to>
                                    </p:set>
                                    <p:anim calcmode="lin" valueType="num">
                                      <p:cBhvr additive="base">
                                        <p:cTn id="123" dur="500"/>
                                        <p:tgtEl>
                                          <p:spTgt spid="37"/>
                                        </p:tgtEl>
                                        <p:attrNameLst>
                                          <p:attrName>ppt_y</p:attrName>
                                        </p:attrNameLst>
                                      </p:cBhvr>
                                      <p:tavLst>
                                        <p:tav tm="0">
                                          <p:val>
                                            <p:strVal val="#ppt_y+#ppt_h*1.125000"/>
                                          </p:val>
                                        </p:tav>
                                        <p:tav tm="100000">
                                          <p:val>
                                            <p:strVal val="#ppt_y"/>
                                          </p:val>
                                        </p:tav>
                                      </p:tavLst>
                                    </p:anim>
                                    <p:animEffect transition="in" filter="wipe(up)">
                                      <p:cBhvr>
                                        <p:cTn id="124" dur="500"/>
                                        <p:tgtEl>
                                          <p:spTgt spid="37"/>
                                        </p:tgtEl>
                                      </p:cBhvr>
                                    </p:animEffect>
                                  </p:childTnLst>
                                </p:cTn>
                              </p:par>
                              <p:par>
                                <p:cTn id="125" presetID="12" presetClass="entr" presetSubtype="4"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 calcmode="lin" valueType="num">
                                      <p:cBhvr additive="base">
                                        <p:cTn id="127" dur="500"/>
                                        <p:tgtEl>
                                          <p:spTgt spid="38"/>
                                        </p:tgtEl>
                                        <p:attrNameLst>
                                          <p:attrName>ppt_y</p:attrName>
                                        </p:attrNameLst>
                                      </p:cBhvr>
                                      <p:tavLst>
                                        <p:tav tm="0">
                                          <p:val>
                                            <p:strVal val="#ppt_y+#ppt_h*1.125000"/>
                                          </p:val>
                                        </p:tav>
                                        <p:tav tm="100000">
                                          <p:val>
                                            <p:strVal val="#ppt_y"/>
                                          </p:val>
                                        </p:tav>
                                      </p:tavLst>
                                    </p:anim>
                                    <p:animEffect transition="in" filter="wipe(up)">
                                      <p:cBhvr>
                                        <p:cTn id="128" dur="500"/>
                                        <p:tgtEl>
                                          <p:spTgt spid="38"/>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 calcmode="lin" valueType="num">
                                      <p:cBhvr additive="base">
                                        <p:cTn id="131" dur="500"/>
                                        <p:tgtEl>
                                          <p:spTgt spid="39"/>
                                        </p:tgtEl>
                                        <p:attrNameLst>
                                          <p:attrName>ppt_y</p:attrName>
                                        </p:attrNameLst>
                                      </p:cBhvr>
                                      <p:tavLst>
                                        <p:tav tm="0">
                                          <p:val>
                                            <p:strVal val="#ppt_y+#ppt_h*1.125000"/>
                                          </p:val>
                                        </p:tav>
                                        <p:tav tm="100000">
                                          <p:val>
                                            <p:strVal val="#ppt_y"/>
                                          </p:val>
                                        </p:tav>
                                      </p:tavLst>
                                    </p:anim>
                                    <p:animEffect transition="in" filter="wipe(up)">
                                      <p:cBhvr>
                                        <p:cTn id="132" dur="500"/>
                                        <p:tgtEl>
                                          <p:spTgt spid="39"/>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40"/>
                                        </p:tgtEl>
                                        <p:attrNameLst>
                                          <p:attrName>style.visibility</p:attrName>
                                        </p:attrNameLst>
                                      </p:cBhvr>
                                      <p:to>
                                        <p:strVal val="visible"/>
                                      </p:to>
                                    </p:set>
                                    <p:anim calcmode="lin" valueType="num">
                                      <p:cBhvr additive="base">
                                        <p:cTn id="135" dur="500"/>
                                        <p:tgtEl>
                                          <p:spTgt spid="40"/>
                                        </p:tgtEl>
                                        <p:attrNameLst>
                                          <p:attrName>ppt_y</p:attrName>
                                        </p:attrNameLst>
                                      </p:cBhvr>
                                      <p:tavLst>
                                        <p:tav tm="0">
                                          <p:val>
                                            <p:strVal val="#ppt_y+#ppt_h*1.125000"/>
                                          </p:val>
                                        </p:tav>
                                        <p:tav tm="100000">
                                          <p:val>
                                            <p:strVal val="#ppt_y"/>
                                          </p:val>
                                        </p:tav>
                                      </p:tavLst>
                                    </p:anim>
                                    <p:animEffect transition="in" filter="wipe(up)">
                                      <p:cBhvr>
                                        <p:cTn id="136" dur="500"/>
                                        <p:tgtEl>
                                          <p:spTgt spid="40"/>
                                        </p:tgtEl>
                                      </p:cBhvr>
                                    </p:animEffect>
                                  </p:childTnLst>
                                </p:cTn>
                              </p:par>
                              <p:par>
                                <p:cTn id="137" presetID="12" presetClass="entr" presetSubtype="4" fill="hold" grpId="0" nodeType="withEffect">
                                  <p:stCondLst>
                                    <p:cond delay="0"/>
                                  </p:stCondLst>
                                  <p:childTnLst>
                                    <p:set>
                                      <p:cBhvr>
                                        <p:cTn id="138" dur="1" fill="hold">
                                          <p:stCondLst>
                                            <p:cond delay="0"/>
                                          </p:stCondLst>
                                        </p:cTn>
                                        <p:tgtEl>
                                          <p:spTgt spid="41"/>
                                        </p:tgtEl>
                                        <p:attrNameLst>
                                          <p:attrName>style.visibility</p:attrName>
                                        </p:attrNameLst>
                                      </p:cBhvr>
                                      <p:to>
                                        <p:strVal val="visible"/>
                                      </p:to>
                                    </p:set>
                                    <p:anim calcmode="lin" valueType="num">
                                      <p:cBhvr additive="base">
                                        <p:cTn id="139" dur="500"/>
                                        <p:tgtEl>
                                          <p:spTgt spid="41"/>
                                        </p:tgtEl>
                                        <p:attrNameLst>
                                          <p:attrName>ppt_y</p:attrName>
                                        </p:attrNameLst>
                                      </p:cBhvr>
                                      <p:tavLst>
                                        <p:tav tm="0">
                                          <p:val>
                                            <p:strVal val="#ppt_y+#ppt_h*1.125000"/>
                                          </p:val>
                                        </p:tav>
                                        <p:tav tm="100000">
                                          <p:val>
                                            <p:strVal val="#ppt_y"/>
                                          </p:val>
                                        </p:tav>
                                      </p:tavLst>
                                    </p:anim>
                                    <p:animEffect transition="in" filter="wipe(up)">
                                      <p:cBhvr>
                                        <p:cTn id="14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t>混沌工程出现：以毒攻毒</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512"/>
            <a:ext cx="916988" cy="304800"/>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spcAft>
                <a:spcPts val="0"/>
              </a:spcAft>
            </a:pPr>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rotWithShape="1">
          <a:blip r:embed="rId1"/>
          <a:srcRect l="7849" t="14003" r="3138" b="5268"/>
          <a:stretch>
            <a:fillRect/>
          </a:stretch>
        </p:blipFill>
        <p:spPr>
          <a:xfrm>
            <a:off x="0" y="1680449"/>
            <a:ext cx="5044678" cy="2917352"/>
          </a:xfrm>
          <a:prstGeom prst="rect">
            <a:avLst/>
          </a:prstGeom>
        </p:spPr>
      </p:pic>
      <p:pic>
        <p:nvPicPr>
          <p:cNvPr id="41" name="图片 40"/>
          <p:cNvPicPr>
            <a:picLocks noChangeAspect="1"/>
          </p:cNvPicPr>
          <p:nvPr/>
        </p:nvPicPr>
        <p:blipFill>
          <a:blip r:embed="rId2"/>
          <a:stretch>
            <a:fillRect/>
          </a:stretch>
        </p:blipFill>
        <p:spPr>
          <a:xfrm>
            <a:off x="5016391" y="1680449"/>
            <a:ext cx="4108822" cy="2917352"/>
          </a:xfrm>
          <a:prstGeom prst="rect">
            <a:avLst/>
          </a:prstGeom>
        </p:spPr>
      </p:pic>
      <p:sp>
        <p:nvSpPr>
          <p:cNvPr id="42" name="文本框 41"/>
          <p:cNvSpPr txBox="1"/>
          <p:nvPr/>
        </p:nvSpPr>
        <p:spPr>
          <a:xfrm>
            <a:off x="5103798" y="1802774"/>
            <a:ext cx="2160221" cy="546100"/>
          </a:xfrm>
          <a:prstGeom prst="rect">
            <a:avLst/>
          </a:prstGeom>
          <a:noFill/>
        </p:spPr>
        <p:txBody>
          <a:bodyPr wrap="square" rtlCol="0">
            <a:spAutoFit/>
          </a:bodyPr>
          <a:lstStyle/>
          <a:p>
            <a:pPr>
              <a:spcAft>
                <a:spcPts val="0"/>
              </a:spcAft>
            </a:pPr>
            <a:r>
              <a:rPr kumimoji="1" lang="en-US" altLang="zh-CN" sz="1475" dirty="0">
                <a:solidFill>
                  <a:schemeClr val="bg1">
                    <a:lumMod val="95000"/>
                  </a:schemeClr>
                </a:solidFill>
                <a:latin typeface="微软雅黑" panose="020B0503020204020204" pitchFamily="34" charset="-122"/>
                <a:ea typeface="微软雅黑" panose="020B0503020204020204" pitchFamily="34" charset="-122"/>
              </a:rPr>
              <a:t>Google</a:t>
            </a:r>
            <a:r>
              <a:rPr kumimoji="1" lang="zh-CN" altLang="en-US" sz="1475" dirty="0">
                <a:solidFill>
                  <a:schemeClr val="bg1">
                    <a:lumMod val="95000"/>
                  </a:schemeClr>
                </a:solidFill>
                <a:latin typeface="微软雅黑" panose="020B0503020204020204" pitchFamily="34" charset="-122"/>
                <a:ea typeface="微软雅黑" panose="020B0503020204020204" pitchFamily="34" charset="-122"/>
              </a:rPr>
              <a:t> </a:t>
            </a:r>
            <a:r>
              <a:rPr kumimoji="1" lang="en-US" altLang="zh-CN" sz="1475" dirty="0">
                <a:solidFill>
                  <a:schemeClr val="bg1">
                    <a:lumMod val="95000"/>
                  </a:schemeClr>
                </a:solidFill>
                <a:latin typeface="微软雅黑" panose="020B0503020204020204" pitchFamily="34" charset="-122"/>
                <a:ea typeface="微软雅黑" panose="020B0503020204020204" pitchFamily="34" charset="-122"/>
              </a:rPr>
              <a:t>searches for "Chaos Engineering"</a:t>
            </a:r>
            <a:endParaRPr kumimoji="1" lang="zh-CN" altLang="en-US" sz="1475"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244123" y="903489"/>
            <a:ext cx="8448742" cy="645160"/>
          </a:xfrm>
          <a:prstGeom prst="rect">
            <a:avLst/>
          </a:prstGeom>
          <a:noFill/>
        </p:spPr>
        <p:txBody>
          <a:bodyPr wrap="square">
            <a:spAutoFit/>
          </a:bodyPr>
          <a:lstStyle/>
          <a:p>
            <a:pPr>
              <a:spcAft>
                <a:spcPts val="0"/>
              </a:spcAft>
            </a:pP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rPr>
              <a:t>混沌工程</a:t>
            </a:r>
            <a:r>
              <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rPr>
              <a:t>(Chaos Engineering)</a:t>
            </a:r>
            <a:r>
              <a:rPr lang="zh-CN" altLang="en-US" sz="1800" dirty="0">
                <a:solidFill>
                  <a:srgbClr val="121212"/>
                </a:solidFill>
                <a:latin typeface="微软雅黑" panose="020B0503020204020204" pitchFamily="34" charset="-122"/>
                <a:ea typeface="微软雅黑" panose="020B0503020204020204" pitchFamily="34" charset="-122"/>
              </a:rPr>
              <a:t>是</a:t>
            </a:r>
            <a:r>
              <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分布式系统的实验学科，是</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一套基于系统的实验以提高技术架构弹性能力的复杂技术解决方案、</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在生产中抵御突发事件能力</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t>混沌工程确实能提升系统可用性</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512"/>
            <a:ext cx="916988" cy="304800"/>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spcAft>
                <a:spcPts val="0"/>
              </a:spcAft>
            </a:pPr>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04351" y="949687"/>
            <a:ext cx="6832880" cy="3907905"/>
          </a:xfrm>
          <a:prstGeom prst="rect">
            <a:avLst/>
          </a:prstGeom>
        </p:spPr>
      </p:pic>
      <p:sp>
        <p:nvSpPr>
          <p:cNvPr id="4" name="文本框 3"/>
          <p:cNvSpPr txBox="1"/>
          <p:nvPr/>
        </p:nvSpPr>
        <p:spPr>
          <a:xfrm>
            <a:off x="3160809" y="731294"/>
            <a:ext cx="4576422" cy="216535"/>
          </a:xfrm>
          <a:prstGeom prst="rect">
            <a:avLst/>
          </a:prstGeom>
          <a:noFill/>
        </p:spPr>
        <p:txBody>
          <a:bodyPr wrap="square">
            <a:spAutoFit/>
          </a:bodyPr>
          <a:lstStyle/>
          <a:p>
            <a:pPr algn="r">
              <a:spcAft>
                <a:spcPts val="0"/>
              </a:spcAft>
            </a:pPr>
            <a:r>
              <a:rPr lang="zh-CN" altLang="en-US" sz="820" dirty="0">
                <a:solidFill>
                  <a:schemeClr val="tx1">
                    <a:lumMod val="50000"/>
                    <a:lumOff val="50000"/>
                  </a:schemeClr>
                </a:solidFill>
              </a:rPr>
              <a:t>https://www.gremlin.com/state-of-chaos-engineering/2021/</a:t>
            </a:r>
            <a:endParaRPr lang="zh-CN" altLang="en-US" sz="820" dirty="0">
              <a:solidFill>
                <a:schemeClr val="tx1">
                  <a:lumMod val="50000"/>
                  <a:lumOff val="50000"/>
                </a:schemeClr>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t>混沌工程发展历程</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512"/>
            <a:ext cx="916988" cy="304800"/>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spcAft>
                <a:spcPts val="0"/>
              </a:spcAft>
            </a:pPr>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26400"/>
            <a:ext cx="9157202" cy="34085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混沌工程的原则</a:t>
            </a:r>
            <a:endParaRPr kumimoji="1" lang="zh-CN" altLang="en-US" dirty="0"/>
          </a:p>
        </p:txBody>
      </p:sp>
      <p:sp>
        <p:nvSpPr>
          <p:cNvPr id="4" name="矩形 3"/>
          <p:cNvSpPr/>
          <p:nvPr/>
        </p:nvSpPr>
        <p:spPr>
          <a:xfrm>
            <a:off x="582038" y="874116"/>
            <a:ext cx="6760310" cy="546100"/>
          </a:xfrm>
          <a:prstGeom prst="rect">
            <a:avLst/>
          </a:prstGeom>
        </p:spPr>
        <p:txBody>
          <a:bodyPr wrap="square">
            <a:spAutoFit/>
          </a:bodyPr>
          <a:lstStyle/>
          <a:p>
            <a:pPr>
              <a:spcAft>
                <a:spcPts val="0"/>
              </a:spcAft>
            </a:pPr>
            <a:r>
              <a:rPr lang="zh-CN" altLang="zh-CN" sz="1475" kern="0" dirty="0">
                <a:solidFill>
                  <a:schemeClr val="tx1">
                    <a:lumMod val="85000"/>
                    <a:lumOff val="15000"/>
                  </a:schemeClr>
                </a:solidFill>
                <a:latin typeface="微软雅黑" panose="020B0503020204020204" pitchFamily="34" charset="-122"/>
                <a:ea typeface="微软雅黑" panose="020B0503020204020204" pitchFamily="34" charset="-122"/>
                <a:cs typeface="宋体" panose="02010600030101010101" pitchFamily="2" charset="-122"/>
              </a:rPr>
              <a:t>在实验中引入反映真实事件的变量，如服务器崩溃、硬盘故障、网络连接断开等</a:t>
            </a:r>
            <a:r>
              <a:rPr lang="zh-CN" altLang="zh-CN" sz="735"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735"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582038" y="1603846"/>
            <a:ext cx="4544004" cy="2667000"/>
          </a:xfrm>
          <a:prstGeom prst="rect">
            <a:avLst/>
          </a:prstGeom>
        </p:spPr>
        <p:txBody>
          <a:bodyPr wrap="square">
            <a:spAutoFit/>
          </a:bodyPr>
          <a:lstStyle/>
          <a:p>
            <a:pPr marL="280670" indent="-280670">
              <a:lnSpc>
                <a:spcPct val="150000"/>
              </a:lnSpc>
              <a:spcAft>
                <a:spcPts val="0"/>
              </a:spcAft>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建立一个围绕稳定状态行为的假说</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lnSpc>
                <a:spcPct val="150000"/>
              </a:lnSpc>
              <a:spcBef>
                <a:spcPts val="0"/>
              </a:spcBef>
              <a:spcAft>
                <a:spcPts val="0"/>
              </a:spcAft>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多样化真实世界的事件</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lnSpc>
                <a:spcPct val="150000"/>
              </a:lnSpc>
              <a:spcBef>
                <a:spcPts val="0"/>
              </a:spcBef>
              <a:spcAft>
                <a:spcPts val="0"/>
              </a:spcAft>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在生产环境中运行实验</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lnSpc>
                <a:spcPct val="150000"/>
              </a:lnSpc>
              <a:spcBef>
                <a:spcPts val="0"/>
              </a:spcBef>
              <a:spcAft>
                <a:spcPts val="0"/>
              </a:spcAft>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持续自动化运行实验</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lnSpc>
                <a:spcPct val="150000"/>
              </a:lnSpc>
              <a:spcBef>
                <a:spcPts val="0"/>
              </a:spcBef>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最小化影响范围</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buClr>
                <a:schemeClr val="accent6">
                  <a:lumMod val="40000"/>
                  <a:lumOff val="60000"/>
                </a:schemeClr>
              </a:buClr>
              <a:buSzPct val="70000"/>
              <a:buFont typeface="Wingdings" panose="05000000000000000000" pitchFamily="2" charset="2"/>
              <a:buChar char="p"/>
            </a:pPr>
            <a:endParaRPr lang="zh-CN" altLang="en-US" sz="1965" dirty="0">
              <a:solidFill>
                <a:schemeClr val="tx1">
                  <a:lumMod val="85000"/>
                  <a:lumOff val="15000"/>
                </a:schemeClr>
              </a:solidFill>
            </a:endParaRPr>
          </a:p>
        </p:txBody>
      </p:sp>
      <p:grpSp>
        <p:nvGrpSpPr>
          <p:cNvPr id="27" name="组合 26"/>
          <p:cNvGrpSpPr/>
          <p:nvPr/>
        </p:nvGrpSpPr>
        <p:grpSpPr>
          <a:xfrm>
            <a:off x="5082705" y="1514482"/>
            <a:ext cx="3905262" cy="2632786"/>
            <a:chOff x="4690819" y="1514018"/>
            <a:chExt cx="3905262" cy="2632786"/>
          </a:xfrm>
        </p:grpSpPr>
        <p:sp>
          <p:nvSpPr>
            <p:cNvPr id="8" name="圆角矩形 7"/>
            <p:cNvSpPr/>
            <p:nvPr/>
          </p:nvSpPr>
          <p:spPr>
            <a:xfrm>
              <a:off x="4690819" y="1577506"/>
              <a:ext cx="410299" cy="25692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混沌工程</a:t>
              </a:r>
              <a:endParaRPr kumimoji="1" lang="zh-CN" altLang="en-US" sz="1350" dirty="0">
                <a:latin typeface="微软雅黑" panose="020B0503020204020204" pitchFamily="34" charset="-122"/>
                <a:ea typeface="微软雅黑" panose="020B0503020204020204" pitchFamily="34" charset="-122"/>
              </a:endParaRPr>
            </a:p>
          </p:txBody>
        </p:sp>
        <p:sp>
          <p:nvSpPr>
            <p:cNvPr id="9" name="矩形 8"/>
            <p:cNvSpPr/>
            <p:nvPr/>
          </p:nvSpPr>
          <p:spPr>
            <a:xfrm>
              <a:off x="5907197" y="1577506"/>
              <a:ext cx="2688884" cy="385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人员组织</a:t>
              </a:r>
              <a:r>
                <a:rPr kumimoji="1" lang="en-US" altLang="zh-CN" sz="1350" dirty="0">
                  <a:latin typeface="微软雅黑" panose="020B0503020204020204" pitchFamily="34" charset="-122"/>
                  <a:ea typeface="微软雅黑" panose="020B0503020204020204" pitchFamily="34" charset="-122"/>
                </a:rPr>
                <a:t>/</a:t>
              </a:r>
              <a:r>
                <a:rPr kumimoji="1" lang="zh-CN" altLang="en-US" sz="1350" dirty="0">
                  <a:latin typeface="微软雅黑" panose="020B0503020204020204" pitchFamily="34" charset="-122"/>
                  <a:ea typeface="微软雅黑" panose="020B0503020204020204" pitchFamily="34" charset="-122"/>
                </a:rPr>
                <a:t>实践</a:t>
              </a:r>
              <a:endParaRPr kumimoji="1" lang="zh-CN" altLang="en-US" sz="1350" dirty="0">
                <a:latin typeface="微软雅黑" panose="020B0503020204020204" pitchFamily="34" charset="-122"/>
                <a:ea typeface="微软雅黑" panose="020B0503020204020204" pitchFamily="34" charset="-122"/>
              </a:endParaRPr>
            </a:p>
          </p:txBody>
        </p:sp>
        <p:sp>
          <p:nvSpPr>
            <p:cNvPr id="10" name="矩形 9"/>
            <p:cNvSpPr/>
            <p:nvPr/>
          </p:nvSpPr>
          <p:spPr>
            <a:xfrm>
              <a:off x="5907198" y="2109274"/>
              <a:ext cx="1086455" cy="3567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业务应用</a:t>
              </a:r>
              <a:endParaRPr kumimoji="1" lang="zh-CN" altLang="en-US" sz="1350" dirty="0">
                <a:latin typeface="微软雅黑" panose="020B0503020204020204" pitchFamily="34" charset="-122"/>
                <a:ea typeface="微软雅黑" panose="020B0503020204020204" pitchFamily="34" charset="-122"/>
              </a:endParaRPr>
            </a:p>
          </p:txBody>
        </p:sp>
        <p:sp>
          <p:nvSpPr>
            <p:cNvPr id="11" name="矩形 10"/>
            <p:cNvSpPr/>
            <p:nvPr/>
          </p:nvSpPr>
          <p:spPr>
            <a:xfrm>
              <a:off x="5907198" y="2683787"/>
              <a:ext cx="1086455" cy="3567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基础平台</a:t>
              </a:r>
              <a:endParaRPr kumimoji="1" lang="zh-CN" altLang="en-US" sz="1350" dirty="0">
                <a:latin typeface="微软雅黑" panose="020B0503020204020204" pitchFamily="34" charset="-122"/>
                <a:ea typeface="微软雅黑" panose="020B0503020204020204" pitchFamily="34" charset="-122"/>
              </a:endParaRPr>
            </a:p>
          </p:txBody>
        </p:sp>
        <p:sp>
          <p:nvSpPr>
            <p:cNvPr id="12" name="矩形 11"/>
            <p:cNvSpPr/>
            <p:nvPr/>
          </p:nvSpPr>
          <p:spPr>
            <a:xfrm>
              <a:off x="5907198" y="3258300"/>
              <a:ext cx="1086455" cy="353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基础设施</a:t>
              </a:r>
              <a:endParaRPr kumimoji="1" lang="zh-CN" altLang="en-US" sz="1350" dirty="0">
                <a:latin typeface="微软雅黑" panose="020B0503020204020204" pitchFamily="34" charset="-122"/>
                <a:ea typeface="微软雅黑" panose="020B0503020204020204" pitchFamily="34" charset="-122"/>
              </a:endParaRPr>
            </a:p>
          </p:txBody>
        </p:sp>
        <p:sp>
          <p:nvSpPr>
            <p:cNvPr id="13" name="矩形 12"/>
            <p:cNvSpPr/>
            <p:nvPr/>
          </p:nvSpPr>
          <p:spPr>
            <a:xfrm>
              <a:off x="7120467" y="2109274"/>
              <a:ext cx="300038" cy="15021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风险保护</a:t>
              </a:r>
              <a:endParaRPr kumimoji="1" lang="zh-CN" altLang="en-US" sz="1050" dirty="0">
                <a:latin typeface="微软雅黑" panose="020B0503020204020204" pitchFamily="34" charset="-122"/>
                <a:ea typeface="微软雅黑" panose="020B0503020204020204" pitchFamily="34" charset="-122"/>
              </a:endParaRPr>
            </a:p>
          </p:txBody>
        </p:sp>
        <p:sp>
          <p:nvSpPr>
            <p:cNvPr id="14" name="矩形 13"/>
            <p:cNvSpPr/>
            <p:nvPr/>
          </p:nvSpPr>
          <p:spPr>
            <a:xfrm>
              <a:off x="8296043" y="2110078"/>
              <a:ext cx="300038" cy="15037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报告改进</a:t>
              </a:r>
              <a:endParaRPr kumimoji="1" lang="zh-CN" altLang="en-US" sz="1050" dirty="0">
                <a:latin typeface="微软雅黑" panose="020B0503020204020204" pitchFamily="34" charset="-122"/>
                <a:ea typeface="微软雅黑" panose="020B0503020204020204" pitchFamily="34" charset="-122"/>
              </a:endParaRPr>
            </a:p>
          </p:txBody>
        </p:sp>
        <p:sp>
          <p:nvSpPr>
            <p:cNvPr id="15" name="矩形 14"/>
            <p:cNvSpPr/>
            <p:nvPr/>
          </p:nvSpPr>
          <p:spPr>
            <a:xfrm>
              <a:off x="7508003" y="2102140"/>
              <a:ext cx="300038" cy="15037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量化评价</a:t>
              </a:r>
              <a:endParaRPr kumimoji="1" lang="zh-CN" altLang="en-US" sz="1050" dirty="0">
                <a:latin typeface="微软雅黑" panose="020B0503020204020204" pitchFamily="34" charset="-122"/>
                <a:ea typeface="微软雅黑" panose="020B0503020204020204" pitchFamily="34" charset="-122"/>
              </a:endParaRPr>
            </a:p>
          </p:txBody>
        </p:sp>
        <p:sp>
          <p:nvSpPr>
            <p:cNvPr id="16" name="矩形 15"/>
            <p:cNvSpPr/>
            <p:nvPr/>
          </p:nvSpPr>
          <p:spPr>
            <a:xfrm>
              <a:off x="5907198" y="3761493"/>
              <a:ext cx="1086455" cy="3853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演练可观测</a:t>
              </a:r>
              <a:endParaRPr kumimoji="1" lang="zh-CN" altLang="en-US" sz="1050" dirty="0">
                <a:latin typeface="微软雅黑" panose="020B0503020204020204" pitchFamily="34" charset="-122"/>
                <a:ea typeface="微软雅黑" panose="020B0503020204020204" pitchFamily="34" charset="-122"/>
              </a:endParaRPr>
            </a:p>
          </p:txBody>
        </p:sp>
        <p:sp>
          <p:nvSpPr>
            <p:cNvPr id="17" name="矩形 16"/>
            <p:cNvSpPr/>
            <p:nvPr/>
          </p:nvSpPr>
          <p:spPr>
            <a:xfrm>
              <a:off x="7925714" y="2110078"/>
              <a:ext cx="300038" cy="15037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安全审计</a:t>
              </a:r>
              <a:endParaRPr kumimoji="1" lang="zh-CN" altLang="en-US" sz="1050" dirty="0">
                <a:latin typeface="微软雅黑" panose="020B0503020204020204" pitchFamily="34" charset="-122"/>
                <a:ea typeface="微软雅黑" panose="020B0503020204020204" pitchFamily="34" charset="-122"/>
              </a:endParaRPr>
            </a:p>
          </p:txBody>
        </p:sp>
        <p:sp>
          <p:nvSpPr>
            <p:cNvPr id="18" name="右箭头 17"/>
            <p:cNvSpPr/>
            <p:nvPr/>
          </p:nvSpPr>
          <p:spPr>
            <a:xfrm>
              <a:off x="5197460" y="2320456"/>
              <a:ext cx="646331" cy="204366"/>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noAutofit/>
            </a:bodyPr>
            <a:lstStyle/>
            <a:p>
              <a:pPr algn="ctr"/>
              <a:endParaRPr kumimoji="1" lang="zh-CN" altLang="en-US" sz="1015">
                <a:latin typeface="微软雅黑" panose="020B0503020204020204" pitchFamily="34" charset="-122"/>
                <a:ea typeface="微软雅黑" panose="020B0503020204020204" pitchFamily="34" charset="-122"/>
              </a:endParaRPr>
            </a:p>
          </p:txBody>
        </p:sp>
        <p:sp>
          <p:nvSpPr>
            <p:cNvPr id="19" name="右箭头 18"/>
            <p:cNvSpPr/>
            <p:nvPr/>
          </p:nvSpPr>
          <p:spPr>
            <a:xfrm>
              <a:off x="5197460" y="2816036"/>
              <a:ext cx="646331" cy="224487"/>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noAutofit/>
            </a:bodyPr>
            <a:lstStyle/>
            <a:p>
              <a:pPr algn="ctr"/>
              <a:endParaRPr kumimoji="1" lang="zh-CN" altLang="en-US" sz="1015">
                <a:latin typeface="微软雅黑" panose="020B0503020204020204" pitchFamily="34" charset="-122"/>
                <a:ea typeface="微软雅黑" panose="020B0503020204020204" pitchFamily="34" charset="-122"/>
              </a:endParaRPr>
            </a:p>
          </p:txBody>
        </p:sp>
        <p:sp>
          <p:nvSpPr>
            <p:cNvPr id="20" name="右箭头 19"/>
            <p:cNvSpPr/>
            <p:nvPr/>
          </p:nvSpPr>
          <p:spPr>
            <a:xfrm>
              <a:off x="5196029" y="3387099"/>
              <a:ext cx="634351" cy="196736"/>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noAutofit/>
            </a:bodyPr>
            <a:lstStyle/>
            <a:p>
              <a:pPr algn="ctr"/>
              <a:endParaRPr kumimoji="1" lang="zh-CN" altLang="en-US" sz="1015">
                <a:latin typeface="微软雅黑" panose="020B0503020204020204" pitchFamily="34" charset="-122"/>
                <a:ea typeface="微软雅黑" panose="020B0503020204020204" pitchFamily="34" charset="-122"/>
              </a:endParaRPr>
            </a:p>
          </p:txBody>
        </p:sp>
        <p:sp>
          <p:nvSpPr>
            <p:cNvPr id="21" name="文本框 20"/>
            <p:cNvSpPr txBox="1"/>
            <p:nvPr/>
          </p:nvSpPr>
          <p:spPr>
            <a:xfrm>
              <a:off x="5182027" y="2145348"/>
              <a:ext cx="646331" cy="230832"/>
            </a:xfrm>
            <a:prstGeom prst="rect">
              <a:avLst/>
            </a:prstGeom>
            <a:noFill/>
          </p:spPr>
          <p:txBody>
            <a:bodyPr wrap="none" rtlCol="0">
              <a:spAutoFit/>
            </a:bodyPr>
            <a:lstStyle>
              <a:defPPr>
                <a:defRPr lang="zh-CN"/>
              </a:defPPr>
              <a:lvl1pPr>
                <a:defRPr kumimoji="1" sz="900">
                  <a:solidFill>
                    <a:schemeClr val="bg1"/>
                  </a:solidFill>
                </a:defRPr>
              </a:lvl1pPr>
            </a:lstStyle>
            <a:p>
              <a:r>
                <a:rPr lang="zh-CN" altLang="en-US" dirty="0">
                  <a:latin typeface="微软雅黑" panose="020B0503020204020204" pitchFamily="34" charset="-122"/>
                  <a:ea typeface="微软雅黑" panose="020B0503020204020204" pitchFamily="34" charset="-122"/>
                </a:rPr>
                <a:t>故障注入</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5198076" y="2628833"/>
              <a:ext cx="646331" cy="230832"/>
            </a:xfrm>
            <a:prstGeom prst="rect">
              <a:avLst/>
            </a:prstGeom>
            <a:noFill/>
          </p:spPr>
          <p:txBody>
            <a:bodyPr wrap="none" rtlCol="0">
              <a:spAutoFit/>
            </a:bodyPr>
            <a:lstStyle>
              <a:defPPr>
                <a:defRPr lang="zh-CN"/>
              </a:defPPr>
              <a:lvl1pPr>
                <a:defRPr kumimoji="1" sz="1200">
                  <a:solidFill>
                    <a:schemeClr val="bg1"/>
                  </a:solidFill>
                  <a:latin typeface="微软雅黑" panose="020B0503020204020204" pitchFamily="34" charset="-122"/>
                  <a:ea typeface="微软雅黑" panose="020B0503020204020204" pitchFamily="34" charset="-122"/>
                </a:defRPr>
              </a:lvl1pPr>
            </a:lstStyle>
            <a:p>
              <a:r>
                <a:rPr lang="zh-CN" altLang="en-US" sz="900" dirty="0"/>
                <a:t>故障注入</a:t>
              </a:r>
              <a:endParaRPr lang="zh-CN" altLang="en-US" sz="900" dirty="0"/>
            </a:p>
          </p:txBody>
        </p:sp>
        <p:sp>
          <p:nvSpPr>
            <p:cNvPr id="23" name="文本框 22"/>
            <p:cNvSpPr txBox="1"/>
            <p:nvPr/>
          </p:nvSpPr>
          <p:spPr>
            <a:xfrm>
              <a:off x="5218678" y="3184202"/>
              <a:ext cx="646331" cy="230832"/>
            </a:xfrm>
            <a:prstGeom prst="rect">
              <a:avLst/>
            </a:prstGeom>
            <a:noFill/>
          </p:spPr>
          <p:txBody>
            <a:bodyPr wrap="none" rtlCol="0">
              <a:spAutoFit/>
            </a:bodyPr>
            <a:lstStyle>
              <a:defPPr>
                <a:defRPr lang="zh-CN"/>
              </a:defPPr>
              <a:lvl1pPr>
                <a:defRPr kumimoji="1" sz="1200">
                  <a:solidFill>
                    <a:schemeClr val="bg1"/>
                  </a:solidFill>
                  <a:latin typeface="微软雅黑" panose="020B0503020204020204" pitchFamily="34" charset="-122"/>
                  <a:ea typeface="微软雅黑" panose="020B0503020204020204" pitchFamily="34" charset="-122"/>
                </a:defRPr>
              </a:lvl1pPr>
            </a:lstStyle>
            <a:p>
              <a:r>
                <a:rPr lang="zh-CN" altLang="en-US" sz="900" dirty="0"/>
                <a:t>故障注入</a:t>
              </a:r>
              <a:endParaRPr lang="zh-CN" altLang="en-US" sz="900" dirty="0"/>
            </a:p>
          </p:txBody>
        </p:sp>
        <p:sp>
          <p:nvSpPr>
            <p:cNvPr id="24" name="右箭头 23"/>
            <p:cNvSpPr/>
            <p:nvPr/>
          </p:nvSpPr>
          <p:spPr>
            <a:xfrm>
              <a:off x="5196029" y="1722789"/>
              <a:ext cx="634351" cy="203456"/>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latin typeface="微软雅黑" panose="020B0503020204020204" pitchFamily="34" charset="-122"/>
                <a:ea typeface="微软雅黑" panose="020B0503020204020204" pitchFamily="34" charset="-122"/>
              </a:endParaRPr>
            </a:p>
          </p:txBody>
        </p:sp>
        <p:sp>
          <p:nvSpPr>
            <p:cNvPr id="25" name="文本框 24"/>
            <p:cNvSpPr txBox="1"/>
            <p:nvPr/>
          </p:nvSpPr>
          <p:spPr>
            <a:xfrm>
              <a:off x="5175397" y="1514018"/>
              <a:ext cx="696024" cy="230832"/>
            </a:xfrm>
            <a:prstGeom prst="rect">
              <a:avLst/>
            </a:prstGeom>
            <a:noFill/>
          </p:spPr>
          <p:txBody>
            <a:bodyPr wrap="none" rtlCol="0">
              <a:spAutoFit/>
            </a:bodyPr>
            <a:lstStyle/>
            <a:p>
              <a:r>
                <a:rPr kumimoji="1" lang="zh-CN" altLang="en-US" sz="900" dirty="0">
                  <a:solidFill>
                    <a:schemeClr val="bg1"/>
                  </a:solidFill>
                  <a:latin typeface="微软雅黑" panose="020B0503020204020204" pitchFamily="34" charset="-122"/>
                  <a:ea typeface="微软雅黑" panose="020B0503020204020204" pitchFamily="34" charset="-122"/>
                </a:rPr>
                <a:t>计划</a:t>
              </a:r>
              <a:r>
                <a:rPr kumimoji="1" lang="en-US" altLang="zh-CN" sz="900" dirty="0">
                  <a:solidFill>
                    <a:schemeClr val="bg1"/>
                  </a:solidFill>
                  <a:latin typeface="微软雅黑" panose="020B0503020204020204" pitchFamily="34" charset="-122"/>
                  <a:ea typeface="微软雅黑" panose="020B0503020204020204" pitchFamily="34" charset="-122"/>
                </a:rPr>
                <a:t>/</a:t>
              </a:r>
              <a:r>
                <a:rPr kumimoji="1" lang="zh-CN" altLang="en-US" sz="900" dirty="0">
                  <a:solidFill>
                    <a:schemeClr val="bg1"/>
                  </a:solidFill>
                  <a:latin typeface="微软雅黑" panose="020B0503020204020204" pitchFamily="34" charset="-122"/>
                  <a:ea typeface="微软雅黑" panose="020B0503020204020204" pitchFamily="34" charset="-122"/>
                </a:rPr>
                <a:t>报告</a:t>
              </a:r>
              <a:endParaRPr kumimoji="1" lang="zh-CN" altLang="en-US" sz="9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性能测试的层次</a:t>
            </a:r>
            <a:endParaRPr kumimoji="1" lang="zh-CN" altLang="en-US" dirty="0"/>
          </a:p>
        </p:txBody>
      </p:sp>
      <p:sp>
        <p:nvSpPr>
          <p:cNvPr id="3" name="文本占位符 2"/>
          <p:cNvSpPr>
            <a:spLocks noGrp="1"/>
          </p:cNvSpPr>
          <p:nvPr>
            <p:ph type="body" sz="quarter" idx="10"/>
          </p:nvPr>
        </p:nvSpPr>
        <p:spPr>
          <a:xfrm>
            <a:off x="1165699" y="1268909"/>
            <a:ext cx="3075561" cy="2758343"/>
          </a:xfrm>
        </p:spPr>
        <p:txBody>
          <a:bodyPr>
            <a:normAutofit/>
          </a:bodyPr>
          <a:lstStyle/>
          <a:p>
            <a:pPr marL="325755" indent="-325755" eaLnBrk="0" hangingPunct="0">
              <a:lnSpc>
                <a:spcPct val="120000"/>
              </a:lnSpc>
              <a:spcBef>
                <a:spcPct val="30000"/>
              </a:spcBef>
              <a:spcAft>
                <a:spcPts val="0"/>
              </a:spcAft>
              <a:buClr>
                <a:srgbClr val="91AC4E"/>
              </a:buClr>
              <a:buSzPct val="80000"/>
              <a:buFont typeface="Wingdings" panose="05000000000000000000" pitchFamily="2" charset="2"/>
              <a:buChar char="p"/>
              <a:defRPr/>
            </a:pPr>
            <a:r>
              <a:rPr lang="en-US" altLang="zh-CN" sz="2000" b="1" dirty="0">
                <a:ea typeface="楷体" panose="02010609060101010101" charset="-122"/>
                <a:cs typeface="楷体" panose="02010609060101010101" charset="-122"/>
              </a:rPr>
              <a:t>Web/App</a:t>
            </a:r>
            <a:r>
              <a:rPr lang="zh-CN" altLang="en-US" sz="2000" b="1" dirty="0">
                <a:ea typeface="楷体" panose="02010609060101010101" charset="-122"/>
                <a:cs typeface="楷体" panose="02010609060101010101" charset="-122"/>
              </a:rPr>
              <a:t>客户端</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zh-CN" altLang="en-US" sz="2000" b="1" dirty="0">
                <a:ea typeface="楷体" panose="02010609060101010101" charset="-122"/>
                <a:cs typeface="楷体" panose="02010609060101010101" charset="-122"/>
              </a:rPr>
              <a:t>应用服务器</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zh-CN" altLang="en-US" sz="2000" b="1" dirty="0">
                <a:ea typeface="楷体" panose="02010609060101010101" charset="-122"/>
                <a:cs typeface="楷体" panose="02010609060101010101" charset="-122"/>
              </a:rPr>
              <a:t>数据库访问层</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en-US" altLang="zh-CN" sz="2000" b="1" dirty="0">
                <a:ea typeface="楷体" panose="02010609060101010101" charset="-122"/>
                <a:cs typeface="楷体" panose="02010609060101010101" charset="-122"/>
              </a:rPr>
              <a:t>RDBMS </a:t>
            </a:r>
            <a:r>
              <a:rPr lang="zh-CN" altLang="en-US" sz="2000" b="1" dirty="0">
                <a:ea typeface="楷体" panose="02010609060101010101" charset="-122"/>
                <a:cs typeface="楷体" panose="02010609060101010101" charset="-122"/>
              </a:rPr>
              <a:t>数据库</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zh-CN" altLang="en-US" sz="2000" b="1" dirty="0">
                <a:ea typeface="楷体" panose="02010609060101010101" charset="-122"/>
                <a:cs typeface="楷体" panose="02010609060101010101" charset="-122"/>
              </a:rPr>
              <a:t>端口连接</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zh-CN" altLang="en-US" sz="2000" b="1" dirty="0">
                <a:ea typeface="楷体" panose="02010609060101010101" charset="-122"/>
                <a:cs typeface="楷体" panose="02010609060101010101" charset="-122"/>
              </a:rPr>
              <a:t>网络通信</a:t>
            </a:r>
            <a:endParaRPr kumimoji="1" lang="zh-CN" altLang="en-US" sz="2000" dirty="0"/>
          </a:p>
        </p:txBody>
      </p:sp>
      <p:pic>
        <p:nvPicPr>
          <p:cNvPr id="4" name="图片 3"/>
          <p:cNvPicPr>
            <a:picLocks noChangeAspect="1"/>
          </p:cNvPicPr>
          <p:nvPr/>
        </p:nvPicPr>
        <p:blipFill>
          <a:blip r:embed="rId1"/>
          <a:stretch>
            <a:fillRect/>
          </a:stretch>
        </p:blipFill>
        <p:spPr>
          <a:xfrm>
            <a:off x="4662597" y="1057318"/>
            <a:ext cx="4283636" cy="3349312"/>
          </a:xfrm>
          <a:prstGeom prst="rect">
            <a:avLst/>
          </a:prstGeom>
        </p:spPr>
      </p:pic>
    </p:spTree>
  </p:cSld>
  <p:clrMapOvr>
    <a:masterClrMapping/>
  </p:clrMapOvr>
  <p:transition spd="slow">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混沌工程关键工作</a:t>
            </a:r>
            <a:endParaRPr kumimoji="1" lang="zh-CN" altLang="en-US" dirty="0"/>
          </a:p>
        </p:txBody>
      </p:sp>
      <p:grpSp>
        <p:nvGrpSpPr>
          <p:cNvPr id="4" name="组合 3"/>
          <p:cNvGrpSpPr>
            <a:grpSpLocks noChangeAspect="1"/>
          </p:cNvGrpSpPr>
          <p:nvPr/>
        </p:nvGrpSpPr>
        <p:grpSpPr>
          <a:xfrm>
            <a:off x="1001942" y="1205207"/>
            <a:ext cx="6740173" cy="2548437"/>
            <a:chOff x="1596566" y="1800954"/>
            <a:chExt cx="8992518" cy="3299501"/>
          </a:xfrm>
        </p:grpSpPr>
        <p:grpSp>
          <p:nvGrpSpPr>
            <p:cNvPr id="5" name="组合 4"/>
            <p:cNvGrpSpPr/>
            <p:nvPr/>
          </p:nvGrpSpPr>
          <p:grpSpPr>
            <a:xfrm>
              <a:off x="1596566" y="1800954"/>
              <a:ext cx="2562509" cy="1924847"/>
              <a:chOff x="1348508" y="1681912"/>
              <a:chExt cx="2562509" cy="1924847"/>
            </a:xfrm>
          </p:grpSpPr>
          <p:grpSp>
            <p:nvGrpSpPr>
              <p:cNvPr id="24" name="组合 23"/>
              <p:cNvGrpSpPr/>
              <p:nvPr/>
            </p:nvGrpSpPr>
            <p:grpSpPr>
              <a:xfrm>
                <a:off x="2083764" y="1681912"/>
                <a:ext cx="444222" cy="444220"/>
                <a:chOff x="1363328" y="1432531"/>
                <a:chExt cx="444222" cy="444220"/>
              </a:xfrm>
            </p:grpSpPr>
            <p:sp>
              <p:nvSpPr>
                <p:cNvPr id="27" name="椭圆 26"/>
                <p:cNvSpPr/>
                <p:nvPr/>
              </p:nvSpPr>
              <p:spPr>
                <a:xfrm>
                  <a:off x="1363328" y="1432531"/>
                  <a:ext cx="444222" cy="444220"/>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80"/>
                  <a:endParaRPr lang="zh-CN" altLang="en-US" sz="900" b="1" dirty="0">
                    <a:solidFill>
                      <a:schemeClr val="bg1"/>
                    </a:solidFill>
                  </a:endParaRPr>
                </a:p>
              </p:txBody>
            </p:sp>
            <p:sp>
              <p:nvSpPr>
                <p:cNvPr id="28" name="任意多边形 15"/>
                <p:cNvSpPr/>
                <p:nvPr/>
              </p:nvSpPr>
              <p:spPr bwMode="auto">
                <a:xfrm>
                  <a:off x="1482659" y="1577556"/>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sz="810"/>
                </a:p>
              </p:txBody>
            </p:sp>
          </p:grpSp>
          <p:sp>
            <p:nvSpPr>
              <p:cNvPr id="25" name="文本框 24"/>
              <p:cNvSpPr txBox="1"/>
              <p:nvPr/>
            </p:nvSpPr>
            <p:spPr>
              <a:xfrm>
                <a:off x="1348508" y="2172311"/>
                <a:ext cx="1914731" cy="438331"/>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实验设计</a:t>
                </a:r>
                <a:endParaRPr lang="en-US" altLang="zh-CN" sz="1600" b="1" dirty="0">
                  <a:latin typeface="微软雅黑" panose="020B0503020204020204" pitchFamily="34" charset="-122"/>
                  <a:ea typeface="微软雅黑" panose="020B0503020204020204" pitchFamily="34" charset="-122"/>
                </a:endParaRPr>
              </a:p>
            </p:txBody>
          </p:sp>
          <p:sp>
            <p:nvSpPr>
              <p:cNvPr id="26" name="文本框 25"/>
              <p:cNvSpPr txBox="1"/>
              <p:nvPr/>
            </p:nvSpPr>
            <p:spPr>
              <a:xfrm flipH="1">
                <a:off x="1695293" y="2621258"/>
                <a:ext cx="2215724" cy="985501"/>
              </a:xfrm>
              <a:prstGeom prst="rect">
                <a:avLst/>
              </a:prstGeom>
              <a:noFill/>
            </p:spPr>
            <p:txBody>
              <a:bodyPr wrap="square" rtlCol="0">
                <a:spAutoFit/>
              </a:bodyPr>
              <a:lstStyle/>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故障画像</a:t>
                </a:r>
                <a:endParaRPr lang="en-US" altLang="zh-CN" sz="14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上下游依赖梳理</a:t>
                </a:r>
                <a:endParaRPr lang="en-US" altLang="zh-CN" sz="14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链路受力分析</a:t>
                </a:r>
                <a:endParaRPr lang="en-US" altLang="zh-CN" sz="1400"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596566" y="4131874"/>
              <a:ext cx="2261516" cy="968581"/>
              <a:chOff x="1596566" y="4057335"/>
              <a:chExt cx="2261516" cy="968581"/>
            </a:xfrm>
          </p:grpSpPr>
          <p:grpSp>
            <p:nvGrpSpPr>
              <p:cNvPr id="20" name="组合 19"/>
              <p:cNvGrpSpPr/>
              <p:nvPr/>
            </p:nvGrpSpPr>
            <p:grpSpPr>
              <a:xfrm>
                <a:off x="2331822" y="4057335"/>
                <a:ext cx="444222" cy="444220"/>
                <a:chOff x="4336316" y="330388"/>
                <a:chExt cx="444222" cy="444220"/>
              </a:xfrm>
            </p:grpSpPr>
            <p:sp>
              <p:nvSpPr>
                <p:cNvPr id="22" name="椭圆 21"/>
                <p:cNvSpPr/>
                <p:nvPr/>
              </p:nvSpPr>
              <p:spPr>
                <a:xfrm>
                  <a:off x="4336316" y="330388"/>
                  <a:ext cx="444222" cy="444220"/>
                </a:xfrm>
                <a:prstGeom prst="ellipse">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80"/>
                  <a:endParaRPr lang="zh-CN" altLang="en-US" sz="900" b="1" dirty="0">
                    <a:solidFill>
                      <a:schemeClr val="bg1"/>
                    </a:solidFill>
                  </a:endParaRPr>
                </a:p>
              </p:txBody>
            </p:sp>
            <p:sp>
              <p:nvSpPr>
                <p:cNvPr id="23" name="任意多边形 8"/>
                <p:cNvSpPr/>
                <p:nvPr/>
              </p:nvSpPr>
              <p:spPr bwMode="auto">
                <a:xfrm>
                  <a:off x="4455646" y="458895"/>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810"/>
                </a:p>
              </p:txBody>
            </p:sp>
          </p:grpSp>
          <p:sp>
            <p:nvSpPr>
              <p:cNvPr id="21" name="文本框 20"/>
              <p:cNvSpPr txBox="1"/>
              <p:nvPr/>
            </p:nvSpPr>
            <p:spPr>
              <a:xfrm>
                <a:off x="1596566" y="4547736"/>
                <a:ext cx="2261516" cy="478180"/>
              </a:xfrm>
              <a:prstGeom prst="rect">
                <a:avLst/>
              </a:prstGeom>
              <a:noFill/>
            </p:spPr>
            <p:txBody>
              <a:bodyPr wrap="square" rtlCol="0">
                <a:spAutoFit/>
              </a:bodyPr>
              <a:lstStyle/>
              <a:p>
                <a:pPr algn="ctr"/>
                <a:r>
                  <a:rPr lang="zh-CN" altLang="en-US" b="1" dirty="0">
                    <a:solidFill>
                      <a:schemeClr val="accent2">
                        <a:lumMod val="75000"/>
                      </a:schemeClr>
                    </a:solidFill>
                    <a:latin typeface="微软雅黑" panose="020B0503020204020204" pitchFamily="34" charset="-122"/>
                    <a:ea typeface="微软雅黑" panose="020B0503020204020204" pitchFamily="34" charset="-122"/>
                  </a:rPr>
                  <a:t>爆炸半径控制</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8244940" y="1800954"/>
              <a:ext cx="2163346" cy="3227903"/>
              <a:chOff x="8244940" y="1800954"/>
              <a:chExt cx="2163346" cy="3227903"/>
            </a:xfrm>
          </p:grpSpPr>
          <p:grpSp>
            <p:nvGrpSpPr>
              <p:cNvPr id="10" name="组合 9"/>
              <p:cNvGrpSpPr/>
              <p:nvPr/>
            </p:nvGrpSpPr>
            <p:grpSpPr>
              <a:xfrm>
                <a:off x="8244940" y="1800954"/>
                <a:ext cx="2163346" cy="944112"/>
                <a:chOff x="8244940" y="1866395"/>
                <a:chExt cx="2163346" cy="944112"/>
              </a:xfrm>
            </p:grpSpPr>
            <p:grpSp>
              <p:nvGrpSpPr>
                <p:cNvPr id="16" name="组合 15"/>
                <p:cNvGrpSpPr/>
                <p:nvPr/>
              </p:nvGrpSpPr>
              <p:grpSpPr>
                <a:xfrm>
                  <a:off x="9403258" y="1866395"/>
                  <a:ext cx="444222" cy="444220"/>
                  <a:chOff x="3533313" y="330388"/>
                  <a:chExt cx="444222" cy="444220"/>
                </a:xfrm>
              </p:grpSpPr>
              <p:sp>
                <p:nvSpPr>
                  <p:cNvPr id="18" name="椭圆 17"/>
                  <p:cNvSpPr/>
                  <p:nvPr/>
                </p:nvSpPr>
                <p:spPr>
                  <a:xfrm>
                    <a:off x="3533313" y="330388"/>
                    <a:ext cx="444222" cy="444220"/>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80"/>
                    <a:endParaRPr lang="zh-CN" altLang="en-US" sz="900" b="1" dirty="0">
                      <a:solidFill>
                        <a:schemeClr val="bg1"/>
                      </a:solidFill>
                    </a:endParaRPr>
                  </a:p>
                </p:txBody>
              </p:sp>
              <p:sp>
                <p:nvSpPr>
                  <p:cNvPr id="19" name="任意多边形 7"/>
                  <p:cNvSpPr/>
                  <p:nvPr/>
                </p:nvSpPr>
                <p:spPr bwMode="auto">
                  <a:xfrm>
                    <a:off x="3652644" y="466932"/>
                    <a:ext cx="205562"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810"/>
                  </a:p>
                </p:txBody>
              </p:sp>
            </p:grpSp>
            <p:sp>
              <p:nvSpPr>
                <p:cNvPr id="17" name="文本框 16"/>
                <p:cNvSpPr txBox="1"/>
                <p:nvPr/>
              </p:nvSpPr>
              <p:spPr>
                <a:xfrm>
                  <a:off x="8244940" y="2372176"/>
                  <a:ext cx="2163346" cy="438331"/>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注入故障能力</a:t>
                  </a:r>
                  <a:endParaRPr lang="en-US" altLang="zh-CN" sz="1600"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244940" y="4131874"/>
                <a:ext cx="1914731" cy="896983"/>
                <a:chOff x="8244940" y="4057335"/>
                <a:chExt cx="1914731" cy="896983"/>
              </a:xfrm>
            </p:grpSpPr>
            <p:grpSp>
              <p:nvGrpSpPr>
                <p:cNvPr id="12" name="组合 11"/>
                <p:cNvGrpSpPr/>
                <p:nvPr/>
              </p:nvGrpSpPr>
              <p:grpSpPr>
                <a:xfrm>
                  <a:off x="9403258" y="4057335"/>
                  <a:ext cx="444222" cy="444220"/>
                  <a:chOff x="5139319" y="330388"/>
                  <a:chExt cx="444222" cy="444220"/>
                </a:xfrm>
              </p:grpSpPr>
              <p:sp>
                <p:nvSpPr>
                  <p:cNvPr id="14" name="椭圆 13"/>
                  <p:cNvSpPr/>
                  <p:nvPr/>
                </p:nvSpPr>
                <p:spPr>
                  <a:xfrm>
                    <a:off x="5139319" y="330388"/>
                    <a:ext cx="444222" cy="444220"/>
                  </a:xfrm>
                  <a:prstGeom prst="ellipse">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80"/>
                    <a:endParaRPr lang="zh-CN" altLang="en-US" sz="900" b="1" dirty="0">
                      <a:solidFill>
                        <a:schemeClr val="bg1"/>
                      </a:solidFill>
                    </a:endParaRPr>
                  </a:p>
                </p:txBody>
              </p:sp>
              <p:sp>
                <p:nvSpPr>
                  <p:cNvPr id="15" name="任意多边形 9"/>
                  <p:cNvSpPr/>
                  <p:nvPr/>
                </p:nvSpPr>
                <p:spPr bwMode="auto">
                  <a:xfrm>
                    <a:off x="5258649" y="482415"/>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810"/>
                  </a:p>
                </p:txBody>
              </p:sp>
            </p:grpSp>
            <p:sp>
              <p:nvSpPr>
                <p:cNvPr id="13" name="文本框 12"/>
                <p:cNvSpPr txBox="1"/>
                <p:nvPr/>
              </p:nvSpPr>
              <p:spPr>
                <a:xfrm>
                  <a:off x="8244940" y="4515987"/>
                  <a:ext cx="1914731" cy="438331"/>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稳态标准</a:t>
                  </a:r>
                  <a:endParaRPr lang="en-US" altLang="zh-CN" sz="1600" b="1" dirty="0">
                    <a:latin typeface="微软雅黑" panose="020B0503020204020204" pitchFamily="34" charset="-122"/>
                    <a:ea typeface="微软雅黑" panose="020B0503020204020204" pitchFamily="34" charset="-122"/>
                  </a:endParaRPr>
                </a:p>
              </p:txBody>
            </p:sp>
          </p:grpSp>
        </p:grpSp>
        <p:cxnSp>
          <p:nvCxnSpPr>
            <p:cNvPr id="8" name="直接连接符 49"/>
            <p:cNvCxnSpPr/>
            <p:nvPr/>
          </p:nvCxnSpPr>
          <p:spPr>
            <a:xfrm>
              <a:off x="1943351" y="3725801"/>
              <a:ext cx="1914731" cy="0"/>
            </a:xfrm>
            <a:prstGeom prst="line">
              <a:avLst/>
            </a:prstGeom>
            <a:ln w="19050" cap="flat">
              <a:miter lim="800000"/>
            </a:ln>
          </p:spPr>
          <p:style>
            <a:lnRef idx="1">
              <a:schemeClr val="accent1"/>
            </a:lnRef>
            <a:fillRef idx="0">
              <a:schemeClr val="accent1"/>
            </a:fillRef>
            <a:effectRef idx="0">
              <a:schemeClr val="accent1"/>
            </a:effectRef>
            <a:fontRef idx="minor">
              <a:schemeClr val="tx1"/>
            </a:fontRef>
          </p:style>
        </p:cxnSp>
        <p:cxnSp>
          <p:nvCxnSpPr>
            <p:cNvPr id="9" name="直接连接符 51"/>
            <p:cNvCxnSpPr/>
            <p:nvPr/>
          </p:nvCxnSpPr>
          <p:spPr>
            <a:xfrm>
              <a:off x="8674352" y="3636749"/>
              <a:ext cx="1914732" cy="0"/>
            </a:xfrm>
            <a:prstGeom prst="line">
              <a:avLst/>
            </a:prstGeom>
            <a:ln w="19050" cap="flat">
              <a:miter lim="800000"/>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1"/>
          <a:stretch>
            <a:fillRect/>
          </a:stretch>
        </p:blipFill>
        <p:spPr>
          <a:xfrm>
            <a:off x="3037576" y="1454183"/>
            <a:ext cx="3043783" cy="2581024"/>
          </a:xfrm>
          <a:prstGeom prst="rect">
            <a:avLst/>
          </a:prstGeom>
        </p:spPr>
      </p:pic>
      <p:sp>
        <p:nvSpPr>
          <p:cNvPr id="30" name="文本框 29"/>
          <p:cNvSpPr txBox="1"/>
          <p:nvPr/>
        </p:nvSpPr>
        <p:spPr>
          <a:xfrm flipH="1">
            <a:off x="6067285" y="1929192"/>
            <a:ext cx="2986403" cy="645160"/>
          </a:xfrm>
          <a:prstGeom prst="rect">
            <a:avLst/>
          </a:prstGeom>
          <a:noFill/>
        </p:spPr>
        <p:txBody>
          <a:bodyPr wrap="square" rtlCol="0">
            <a:spAutoFit/>
          </a:bodyPr>
          <a:lstStyle/>
          <a:p>
            <a:pPr marL="205740" indent="-205740">
              <a:spcAft>
                <a:spcPts val="0"/>
              </a:spcAft>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运</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私有云、容器化、贝壳云、</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205740" indent="-205740">
              <a:spcBef>
                <a:spcPts val="0"/>
              </a:spcBef>
              <a:spcAft>
                <a:spcPts val="0"/>
              </a:spcAft>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研</a:t>
            </a:r>
            <a:r>
              <a:rPr lang="en-US" altLang="zh-CN" sz="1200" dirty="0">
                <a:latin typeface="微软雅黑" panose="020B0503020204020204" pitchFamily="34" charset="-122"/>
                <a:ea typeface="微软雅黑" panose="020B0503020204020204" pitchFamily="34" charset="-122"/>
              </a:rPr>
              <a:t>】Java</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Go</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Cpp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PHP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205740" indent="-205740">
              <a:spcBef>
                <a:spcPts val="0"/>
              </a:spcBef>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接口、性能、巡检自动化</a:t>
            </a:r>
            <a:endParaRPr lang="en-US" altLang="zh-CN" sz="1200" dirty="0">
              <a:latin typeface="微软雅黑" panose="020B0503020204020204" pitchFamily="34" charset="-122"/>
              <a:ea typeface="微软雅黑" panose="020B0503020204020204" pitchFamily="34" charset="-122"/>
            </a:endParaRPr>
          </a:p>
        </p:txBody>
      </p:sp>
      <p:sp>
        <p:nvSpPr>
          <p:cNvPr id="31" name="文本框 30"/>
          <p:cNvSpPr txBox="1"/>
          <p:nvPr/>
        </p:nvSpPr>
        <p:spPr>
          <a:xfrm flipH="1">
            <a:off x="5985106" y="3655465"/>
            <a:ext cx="3068582" cy="737235"/>
          </a:xfrm>
          <a:prstGeom prst="rect">
            <a:avLst/>
          </a:prstGeom>
          <a:noFill/>
        </p:spPr>
        <p:txBody>
          <a:bodyPr wrap="square" rtlCol="0">
            <a:spAutoFit/>
          </a:bodyPr>
          <a:lstStyle/>
          <a:p>
            <a:pPr marL="205740" indent="-205740">
              <a:spcAft>
                <a:spcPts val="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线上服务定制化稳定标准定义</a:t>
            </a:r>
            <a:endParaRPr lang="en-US" altLang="zh-CN" sz="1400" dirty="0">
              <a:latin typeface="微软雅黑" panose="020B0503020204020204" pitchFamily="34" charset="-122"/>
              <a:ea typeface="微软雅黑" panose="020B0503020204020204" pitchFamily="34" charset="-122"/>
            </a:endParaRPr>
          </a:p>
          <a:p>
            <a:pPr marL="205740" indent="-205740">
              <a:spcBef>
                <a:spcPts val="0"/>
              </a:spcBef>
              <a:spcAft>
                <a:spcPts val="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服务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业务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链路级稳态定义和管理</a:t>
            </a:r>
            <a:endParaRPr lang="en-US" altLang="zh-CN" sz="1400" dirty="0">
              <a:latin typeface="微软雅黑" panose="020B0503020204020204" pitchFamily="34" charset="-122"/>
              <a:ea typeface="微软雅黑" panose="020B0503020204020204" pitchFamily="34" charset="-122"/>
            </a:endParaRPr>
          </a:p>
          <a:p>
            <a:pPr marL="205740" indent="-205740">
              <a:spcBef>
                <a:spcPts val="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灵活的稳态可接入能力</a:t>
            </a:r>
            <a:endParaRPr lang="en-US" altLang="zh-CN" sz="1400" dirty="0">
              <a:latin typeface="微软雅黑" panose="020B0503020204020204" pitchFamily="34" charset="-122"/>
              <a:ea typeface="微软雅黑" panose="020B0503020204020204" pitchFamily="34" charset="-122"/>
            </a:endParaRPr>
          </a:p>
        </p:txBody>
      </p:sp>
      <p:sp>
        <p:nvSpPr>
          <p:cNvPr id="32" name="文本框 31"/>
          <p:cNvSpPr txBox="1"/>
          <p:nvPr/>
        </p:nvSpPr>
        <p:spPr>
          <a:xfrm flipH="1">
            <a:off x="1124078" y="3674695"/>
            <a:ext cx="2262588" cy="953135"/>
          </a:xfrm>
          <a:prstGeom prst="rect">
            <a:avLst/>
          </a:prstGeom>
          <a:noFill/>
        </p:spPr>
        <p:txBody>
          <a:bodyPr wrap="square" rtlCol="0">
            <a:spAutoFit/>
          </a:bodyPr>
          <a:lstStyle/>
          <a:p>
            <a:pPr marL="205740" indent="-205740">
              <a:spcAft>
                <a:spcPts val="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节点可控</a:t>
            </a:r>
            <a:endParaRPr lang="en-US" altLang="zh-CN" sz="1400" dirty="0">
              <a:latin typeface="微软雅黑" panose="020B0503020204020204" pitchFamily="34" charset="-122"/>
              <a:ea typeface="微软雅黑" panose="020B0503020204020204" pitchFamily="34" charset="-122"/>
            </a:endParaRPr>
          </a:p>
          <a:p>
            <a:pPr marL="205740" indent="-205740">
              <a:spcBef>
                <a:spcPts val="0"/>
              </a:spcBef>
              <a:spcAft>
                <a:spcPts val="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链路可控</a:t>
            </a:r>
            <a:endParaRPr lang="en-US" altLang="zh-CN" sz="1400" dirty="0">
              <a:latin typeface="微软雅黑" panose="020B0503020204020204" pitchFamily="34" charset="-122"/>
              <a:ea typeface="微软雅黑" panose="020B0503020204020204" pitchFamily="34" charset="-122"/>
            </a:endParaRPr>
          </a:p>
          <a:p>
            <a:pPr marL="205740" indent="-205740">
              <a:spcBef>
                <a:spcPts val="0"/>
              </a:spcBef>
              <a:spcAft>
                <a:spcPts val="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演练隔离机制</a:t>
            </a:r>
            <a:endParaRPr lang="en-US" altLang="zh-CN" sz="1400" dirty="0">
              <a:latin typeface="微软雅黑" panose="020B0503020204020204" pitchFamily="34" charset="-122"/>
              <a:ea typeface="微软雅黑" panose="020B0503020204020204" pitchFamily="34" charset="-122"/>
            </a:endParaRPr>
          </a:p>
          <a:p>
            <a:pPr marL="205740" indent="-205740">
              <a:spcBef>
                <a:spcPts val="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兜底安全策略</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mj-ea"/>
              </a:rPr>
              <a:t>爆炸半径控制</a:t>
            </a:r>
            <a:endParaRPr kumimoji="1" lang="zh-CN" altLang="en-US" dirty="0"/>
          </a:p>
        </p:txBody>
      </p:sp>
      <p:sp>
        <p:nvSpPr>
          <p:cNvPr id="4" name="文本框 3"/>
          <p:cNvSpPr txBox="1"/>
          <p:nvPr/>
        </p:nvSpPr>
        <p:spPr>
          <a:xfrm>
            <a:off x="367123" y="2039176"/>
            <a:ext cx="4071188" cy="2144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spcAft>
                <a:spcPts val="0"/>
              </a:spcAft>
            </a:pPr>
            <a:r>
              <a:rPr lang="zh-CN" altLang="en-US" sz="1500" b="1" dirty="0">
                <a:latin typeface="微软雅黑" panose="020B0503020204020204" pitchFamily="34" charset="-122"/>
                <a:ea typeface="微软雅黑" panose="020B0503020204020204" pitchFamily="34" charset="-122"/>
                <a:sym typeface="Wingdings" panose="05000000000000000000" pitchFamily="2" charset="2"/>
              </a:rPr>
              <a:t>实践经验：</a:t>
            </a:r>
            <a:endParaRPr lang="en-US" altLang="zh-CN" sz="1500" b="1" dirty="0">
              <a:latin typeface="微软雅黑" panose="020B0503020204020204" pitchFamily="34" charset="-122"/>
              <a:ea typeface="微软雅黑" panose="020B0503020204020204" pitchFamily="34" charset="-122"/>
              <a:sym typeface="Wingdings" panose="05000000000000000000" pitchFamily="2" charset="2"/>
            </a:endParaRPr>
          </a:p>
          <a:p>
            <a:pPr marL="128905" indent="-128905" defTabSz="342900">
              <a:lnSpc>
                <a:spcPct val="150000"/>
              </a:lnSpc>
              <a:spcBef>
                <a:spcPts val="0"/>
              </a:spcBef>
              <a:spcAft>
                <a:spcPts val="0"/>
              </a:spcAft>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Wingdings" panose="05000000000000000000" pitchFamily="2" charset="2"/>
              </a:rPr>
              <a:t>选择最小爆炸半径</a:t>
            </a:r>
            <a:endParaRPr lang="en-US" altLang="zh-CN" sz="1500" dirty="0">
              <a:latin typeface="微软雅黑" panose="020B0503020204020204" pitchFamily="34" charset="-122"/>
              <a:ea typeface="微软雅黑" panose="020B0503020204020204" pitchFamily="34" charset="-122"/>
              <a:sym typeface="Wingdings" panose="05000000000000000000" pitchFamily="2" charset="2"/>
            </a:endParaRPr>
          </a:p>
          <a:p>
            <a:pPr marL="128905" indent="-128905" defTabSz="342900">
              <a:lnSpc>
                <a:spcPct val="150000"/>
              </a:lnSpc>
              <a:spcBef>
                <a:spcPts val="0"/>
              </a:spcBef>
              <a:spcAft>
                <a:spcPts val="0"/>
              </a:spcAft>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Wingdings" panose="05000000000000000000" pitchFamily="2" charset="2"/>
              </a:rPr>
              <a:t>混沌实验的“分级发布”：随对系统信心增加而逐步扩大实验范围</a:t>
            </a:r>
            <a:endParaRPr lang="en-US" altLang="zh-CN" sz="1500" dirty="0">
              <a:latin typeface="微软雅黑" panose="020B0503020204020204" pitchFamily="34" charset="-122"/>
              <a:ea typeface="微软雅黑" panose="020B0503020204020204" pitchFamily="34" charset="-122"/>
              <a:sym typeface="Wingdings" panose="05000000000000000000" pitchFamily="2" charset="2"/>
            </a:endParaRPr>
          </a:p>
          <a:p>
            <a:pPr marL="128905" indent="-128905" defTabSz="342900">
              <a:lnSpc>
                <a:spcPct val="150000"/>
              </a:lnSpc>
              <a:spcBef>
                <a:spcPts val="0"/>
              </a:spcBef>
              <a:spcAft>
                <a:spcPts val="0"/>
              </a:spcAft>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Wingdings" panose="05000000000000000000" pitchFamily="2" charset="2"/>
              </a:rPr>
              <a:t>混沌并不意味着一定要在全量生产环境实施</a:t>
            </a:r>
            <a:endParaRPr lang="en-US" altLang="zh-CN" sz="1500" dirty="0">
              <a:latin typeface="微软雅黑" panose="020B0503020204020204" pitchFamily="34" charset="-122"/>
              <a:ea typeface="微软雅黑" panose="020B0503020204020204" pitchFamily="34" charset="-122"/>
              <a:sym typeface="Wingdings" panose="05000000000000000000" pitchFamily="2" charset="2"/>
            </a:endParaRPr>
          </a:p>
          <a:p>
            <a:pPr marL="128905" indent="-128905" defTabSz="342900">
              <a:lnSpc>
                <a:spcPct val="150000"/>
              </a:lnSpc>
              <a:spcBef>
                <a:spcPts val="0"/>
              </a:spcBef>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Wingdings" panose="05000000000000000000" pitchFamily="2" charset="2"/>
              </a:rPr>
              <a:t>完备的自动化、高效预案；快速熔断能力</a:t>
            </a:r>
            <a:endParaRPr lang="en-US" altLang="zh-CN" sz="15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5" name="文本框 4"/>
          <p:cNvSpPr txBox="1"/>
          <p:nvPr/>
        </p:nvSpPr>
        <p:spPr>
          <a:xfrm>
            <a:off x="383888" y="915143"/>
            <a:ext cx="3699964" cy="805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spcAft>
                <a:spcPts val="0"/>
              </a:spcAft>
            </a:pPr>
            <a:r>
              <a:rPr lang="zh-CN" altLang="en-US" sz="1600" dirty="0">
                <a:solidFill>
                  <a:srgbClr val="F1660D"/>
                </a:solidFill>
                <a:latin typeface="微软雅黑" panose="020B0503020204020204" pitchFamily="34" charset="-122"/>
                <a:ea typeface="微软雅黑" panose="020B0503020204020204" pitchFamily="34" charset="-122"/>
                <a:sym typeface="Wingdings" panose="05000000000000000000" pitchFamily="2" charset="2"/>
              </a:rPr>
              <a:t>最小实验范围内让系统潜在问题暴露，而不会意外造成更大规模故障</a:t>
            </a:r>
            <a:endParaRPr lang="en-US" altLang="zh-CN" sz="1600" dirty="0">
              <a:solidFill>
                <a:srgbClr val="F1660D"/>
              </a:solidFill>
              <a:latin typeface="微软雅黑" panose="020B0503020204020204" pitchFamily="34" charset="-122"/>
              <a:ea typeface="微软雅黑" panose="020B0503020204020204" pitchFamily="34" charset="-122"/>
              <a:sym typeface="Wingdings" panose="05000000000000000000" pitchFamily="2" charset="2"/>
            </a:endParaRPr>
          </a:p>
        </p:txBody>
      </p:sp>
      <p:grpSp>
        <p:nvGrpSpPr>
          <p:cNvPr id="6" name="组合 5"/>
          <p:cNvGrpSpPr/>
          <p:nvPr/>
        </p:nvGrpSpPr>
        <p:grpSpPr>
          <a:xfrm>
            <a:off x="4658271" y="1015907"/>
            <a:ext cx="4014659" cy="3435850"/>
            <a:chOff x="4757595" y="1320908"/>
            <a:chExt cx="3902214" cy="3339616"/>
          </a:xfrm>
        </p:grpSpPr>
        <p:sp>
          <p:nvSpPr>
            <p:cNvPr id="7" name="文本框 6"/>
            <p:cNvSpPr txBox="1"/>
            <p:nvPr/>
          </p:nvSpPr>
          <p:spPr>
            <a:xfrm>
              <a:off x="5190285" y="1320908"/>
              <a:ext cx="718271" cy="336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实验环境</a:t>
              </a:r>
              <a:endParaRPr lang="en-US" altLang="zh-CN" sz="12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8" name="矩形 7"/>
            <p:cNvSpPr/>
            <p:nvPr/>
          </p:nvSpPr>
          <p:spPr>
            <a:xfrm>
              <a:off x="5020015" y="1838897"/>
              <a:ext cx="1007999" cy="324000"/>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线下环境</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021810" y="2307934"/>
              <a:ext cx="1007999" cy="324000"/>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沙盒环境</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4844637" y="3033816"/>
              <a:ext cx="2524745" cy="1517979"/>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039479" y="3532311"/>
              <a:ext cx="983974" cy="294183"/>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金丝雀环境</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758195" y="3097875"/>
              <a:ext cx="777806" cy="269241"/>
            </a:xfrm>
            <a:prstGeom prst="rect">
              <a:avLst/>
            </a:prstGeom>
            <a:noFill/>
          </p:spPr>
          <p:txBody>
            <a:bodyPr wrap="none" rtlCol="0">
              <a:spAutoFit/>
            </a:bodyPr>
            <a:lstStyle/>
            <a:p>
              <a:r>
                <a:rPr kumimoji="1" lang="zh-CN" altLang="en-US" sz="1200" dirty="0">
                  <a:solidFill>
                    <a:schemeClr val="bg1"/>
                  </a:solidFill>
                  <a:latin typeface="微软雅黑" panose="020B0503020204020204" pitchFamily="34" charset="-122"/>
                  <a:ea typeface="微软雅黑" panose="020B0503020204020204" pitchFamily="34" charset="-122"/>
                </a:rPr>
                <a:t>生产环境</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393004" y="2321429"/>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压测流量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6391201" y="1843007"/>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latin typeface="微软雅黑" panose="020B0503020204020204" pitchFamily="34" charset="-122"/>
                  <a:ea typeface="微软雅黑" panose="020B0503020204020204" pitchFamily="34" charset="-122"/>
                </a:rPr>
                <a:t>mock</a:t>
              </a:r>
              <a:r>
                <a:rPr kumimoji="1" lang="zh-CN" altLang="en-US" sz="1200" dirty="0">
                  <a:solidFill>
                    <a:schemeClr val="tx1"/>
                  </a:solidFill>
                  <a:latin typeface="微软雅黑" panose="020B0503020204020204" pitchFamily="34" charset="-122"/>
                  <a:ea typeface="微软雅黑" panose="020B0503020204020204" pitchFamily="34" charset="-122"/>
                </a:rPr>
                <a:t>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7527293" y="1838897"/>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引流流量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7527292" y="2330553"/>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回放流量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7527292" y="3395155"/>
              <a:ext cx="1007999" cy="324000"/>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流量抽样</a:t>
              </a:r>
              <a:r>
                <a:rPr kumimoji="1" lang="en-US" altLang="zh-CN" sz="1200" dirty="0">
                  <a:solidFill>
                    <a:schemeClr val="bg1"/>
                  </a:solidFill>
                  <a:latin typeface="微软雅黑" panose="020B0503020204020204" pitchFamily="34" charset="-122"/>
                  <a:ea typeface="微软雅黑" panose="020B0503020204020204" pitchFamily="34" charset="-122"/>
                </a:rPr>
                <a:t>x%</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527292" y="3811450"/>
              <a:ext cx="1007999" cy="324000"/>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请求粒度</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7527292" y="2978860"/>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压测流量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4757595" y="2883748"/>
              <a:ext cx="3896138" cy="1776776"/>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4763671" y="1748320"/>
              <a:ext cx="3896138" cy="101962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084809" y="1320908"/>
              <a:ext cx="742499" cy="336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实验流量</a:t>
              </a:r>
              <a:endParaRPr lang="en-US" altLang="zh-CN" sz="12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23" name="矩形 22"/>
            <p:cNvSpPr/>
            <p:nvPr/>
          </p:nvSpPr>
          <p:spPr>
            <a:xfrm>
              <a:off x="7527292" y="4227745"/>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用户粒度</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6213677" y="3532311"/>
              <a:ext cx="983974" cy="294183"/>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单</a:t>
              </a:r>
              <a:r>
                <a:rPr kumimoji="1" lang="en-US" altLang="zh-CN" sz="1200" dirty="0">
                  <a:solidFill>
                    <a:schemeClr val="bg1"/>
                  </a:solidFill>
                  <a:latin typeface="微软雅黑" panose="020B0503020204020204" pitchFamily="34" charset="-122"/>
                  <a:ea typeface="微软雅黑" panose="020B0503020204020204" pitchFamily="34" charset="-122"/>
                </a:rPr>
                <a:t>/</a:t>
              </a:r>
              <a:r>
                <a:rPr kumimoji="1" lang="zh-CN" altLang="en-US" sz="1200" dirty="0">
                  <a:solidFill>
                    <a:schemeClr val="bg1"/>
                  </a:solidFill>
                  <a:latin typeface="微软雅黑" panose="020B0503020204020204" pitchFamily="34" charset="-122"/>
                  <a:ea typeface="微软雅黑" panose="020B0503020204020204" pitchFamily="34" charset="-122"/>
                </a:rPr>
                <a:t>多实例</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5020015" y="4042053"/>
              <a:ext cx="2177636" cy="294183"/>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测试中间件</a:t>
              </a:r>
              <a:r>
                <a:rPr kumimoji="1" lang="en-US" altLang="zh-CN" sz="1200" dirty="0">
                  <a:solidFill>
                    <a:schemeClr val="bg1"/>
                  </a:solidFill>
                  <a:latin typeface="微软雅黑" panose="020B0503020204020204" pitchFamily="34" charset="-122"/>
                  <a:ea typeface="微软雅黑" panose="020B0503020204020204" pitchFamily="34" charset="-122"/>
                </a:rPr>
                <a:t>-</a:t>
              </a:r>
              <a:r>
                <a:rPr kumimoji="1" lang="zh-CN" altLang="en-US" sz="1200" dirty="0">
                  <a:solidFill>
                    <a:schemeClr val="bg1"/>
                  </a:solidFill>
                  <a:latin typeface="微软雅黑" panose="020B0503020204020204" pitchFamily="34" charset="-122"/>
                  <a:ea typeface="微软雅黑" panose="020B0503020204020204" pitchFamily="34" charset="-122"/>
                </a:rPr>
                <a:t>请求粒度实验</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混沌工程的局限性</a:t>
            </a:r>
            <a:endParaRPr kumimoji="1" lang="zh-CN" altLang="en-US" dirty="0"/>
          </a:p>
        </p:txBody>
      </p:sp>
      <p:sp>
        <p:nvSpPr>
          <p:cNvPr id="4" name="矩形 3"/>
          <p:cNvSpPr/>
          <p:nvPr/>
        </p:nvSpPr>
        <p:spPr>
          <a:xfrm>
            <a:off x="400843" y="804667"/>
            <a:ext cx="4572000" cy="318770"/>
          </a:xfrm>
          <a:prstGeom prst="rect">
            <a:avLst/>
          </a:prstGeom>
        </p:spPr>
        <p:txBody>
          <a:bodyPr>
            <a:spAutoFit/>
          </a:bodyPr>
          <a:lstStyle/>
          <a:p>
            <a:pPr algn="ctr">
              <a:spcAft>
                <a:spcPts val="0"/>
              </a:spcAft>
            </a:pPr>
            <a:r>
              <a:rPr lang="zh-CN" altLang="en-US" sz="1475"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混沌工程有技术、有价值，但它的局限性也很明显</a:t>
            </a:r>
            <a:endParaRPr lang="zh-CN" altLang="en-US" sz="1475"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739181" y="1230960"/>
            <a:ext cx="7931550" cy="3502660"/>
          </a:xfrm>
          <a:prstGeom prst="rect">
            <a:avLst/>
          </a:prstGeom>
          <a:noFill/>
        </p:spPr>
        <p:txBody>
          <a:bodyPr wrap="square" rtlCol="0">
            <a:spAutoFit/>
          </a:bodyPr>
          <a:lstStyle/>
          <a:p>
            <a:pPr marL="304165" indent="-304165">
              <a:lnSpc>
                <a:spcPct val="150000"/>
              </a:lnSpc>
              <a:spcAft>
                <a:spcPts val="0"/>
              </a:spcAft>
              <a:buFont typeface="+mj-ea"/>
              <a:buAutoNum type="circleNumDbPlain"/>
            </a:pP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过时的疫苗不一定能增强身体的免疫力。经过混沌工程的系统可能还会继续宕机。头痛医头、脚痛医脚，</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不够全面</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，而且</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故障</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模式</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是人为设计的</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，局限于过去发生的故障，</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无法</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发现未来出现的新的故障</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spcBef>
                <a:spcPts val="0"/>
              </a:spcBef>
              <a:spcAft>
                <a:spcPts val="0"/>
              </a:spcAft>
              <a:buFont typeface="+mj-ea"/>
              <a:buAutoNum type="circleNumDbPlain"/>
            </a:pP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无数的混沌工程将无法修复</a:t>
            </a:r>
            <a:r>
              <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泥浆大球</a:t>
            </a:r>
            <a:r>
              <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，在混沌工程实验时发现问题，修正问题已经变得很困难</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spcBef>
                <a:spcPts val="0"/>
              </a:spcBef>
              <a:spcAft>
                <a:spcPts val="0"/>
              </a:spcAft>
              <a:buFont typeface="+mj-ea"/>
              <a:buAutoNum type="circleNumDbPlain"/>
            </a:pP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前进一步，后退两步，</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在某一方面的优化工作可能会增加其他方面的脆弱性</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spcBef>
                <a:spcPts val="0"/>
              </a:spcBef>
              <a:spcAft>
                <a:spcPts val="0"/>
              </a:spcAft>
              <a:buFont typeface="+mj-ea"/>
              <a:buAutoNum type="circleNumDbPlain"/>
            </a:pP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以优美的</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、自动的</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方式</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来</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注入故障</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的同时，给系统增加了新的复杂性，更多的实验可能给系统更</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进一步的伤害</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spcBef>
                <a:spcPts val="0"/>
              </a:spcBef>
              <a:spcAft>
                <a:spcPts val="0"/>
              </a:spcAft>
              <a:buFont typeface="+mj-ea"/>
              <a:buAutoNum type="circleNumDbPlain"/>
            </a:pP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过多关注</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故障测试</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，容易导致忽视前期设计工作</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和事后</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反思</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评估</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的工作</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spcBef>
                <a:spcPts val="0"/>
              </a:spcBef>
              <a:buFont typeface="+mj-ea"/>
              <a:buAutoNum type="circleNumDbPlain"/>
            </a:pP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“一键回滚”具有欺骗性，数据可能在回滚时已经遭到破坏</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国外的混沌工程实践：</a:t>
            </a:r>
            <a:r>
              <a:rPr kumimoji="1" lang="en-US" altLang="zh-CN" dirty="0"/>
              <a:t>Slack</a:t>
            </a:r>
            <a:r>
              <a:rPr kumimoji="1" lang="zh-CN" altLang="en-US" dirty="0"/>
              <a:t>的灾难片剧场</a:t>
            </a:r>
            <a:endParaRPr kumimoji="1" lang="zh-CN" altLang="en-US" dirty="0"/>
          </a:p>
        </p:txBody>
      </p:sp>
      <p:sp>
        <p:nvSpPr>
          <p:cNvPr id="4" name="内容占位符 2"/>
          <p:cNvSpPr txBox="1"/>
          <p:nvPr/>
        </p:nvSpPr>
        <p:spPr>
          <a:xfrm>
            <a:off x="370284" y="1046842"/>
            <a:ext cx="5321628" cy="3698856"/>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Aft>
                <a:spcPts val="0"/>
              </a:spcAft>
            </a:pPr>
            <a:r>
              <a:rPr kumimoji="1" lang="en-US" altLang="zh-CN" sz="1475"/>
              <a:t>2018</a:t>
            </a:r>
            <a:r>
              <a:rPr kumimoji="1" lang="zh-CN" altLang="en-US" sz="1475"/>
              <a:t>年</a:t>
            </a:r>
            <a:r>
              <a:rPr kumimoji="1" lang="en-US" altLang="zh-CN" sz="1475"/>
              <a:t>1</a:t>
            </a:r>
            <a:r>
              <a:rPr kumimoji="1" lang="zh-CN" altLang="en-US" sz="1475"/>
              <a:t>月启动，严格的流程，遵循的流程都是为了最大限度地提高学习效果，同时将生产事故的风险降到最低</a:t>
            </a:r>
            <a:endParaRPr kumimoji="1" lang="en-US" altLang="zh-CN" sz="1475"/>
          </a:p>
          <a:p>
            <a:pPr>
              <a:lnSpc>
                <a:spcPct val="150000"/>
              </a:lnSpc>
            </a:pPr>
            <a:r>
              <a:rPr kumimoji="1" lang="zh-CN" altLang="en-US" sz="1475"/>
              <a:t>详细的计划和精心的组织，每次演习都是在指定的时间内进行，专家集中在一起，包括进行探索性的演习、在运营团队中传阅响应计划。</a:t>
            </a:r>
            <a:endParaRPr kumimoji="1" lang="en-US" altLang="zh-CN" sz="1475"/>
          </a:p>
          <a:p>
            <a:pPr>
              <a:lnSpc>
                <a:spcPct val="150000"/>
              </a:lnSpc>
            </a:pPr>
            <a:r>
              <a:rPr kumimoji="1" lang="zh-CN" altLang="en-US" sz="1475"/>
              <a:t>演习的主持人记录如何 </a:t>
            </a:r>
            <a:r>
              <a:rPr kumimoji="1" lang="en-US" altLang="zh-CN" sz="1475"/>
              <a:t>”incite</a:t>
            </a:r>
            <a:r>
              <a:rPr kumimoji="1" lang="zh-CN" altLang="en-US" sz="1475"/>
              <a:t> </a:t>
            </a:r>
            <a:r>
              <a:rPr kumimoji="1" lang="en-GB" altLang="zh-CN" sz="1475"/>
              <a:t>the failure</a:t>
            </a:r>
            <a:r>
              <a:rPr kumimoji="1" lang="en-US" altLang="zh-CN" sz="1475"/>
              <a:t>“</a:t>
            </a:r>
            <a:r>
              <a:rPr kumimoji="1" lang="zh-CN" altLang="en-US" sz="1475"/>
              <a:t>、运行哪些命令，以及哪些</a:t>
            </a:r>
            <a:r>
              <a:rPr kumimoji="1" lang="en-GB" altLang="zh-CN" sz="1475"/>
              <a:t>Amazon EC2</a:t>
            </a:r>
            <a:r>
              <a:rPr kumimoji="1" lang="zh-CN" altLang="en-US" sz="1475"/>
              <a:t>实例将被涉及，还记录了所有应该被监控的日志、指标和警报</a:t>
            </a:r>
            <a:r>
              <a:rPr kumimoji="1" lang="en-US" altLang="zh-CN" sz="1475"/>
              <a:t>…</a:t>
            </a:r>
            <a:endParaRPr kumimoji="1" lang="en-US" altLang="zh-CN" sz="1475"/>
          </a:p>
          <a:p>
            <a:pPr>
              <a:lnSpc>
                <a:spcPct val="150000"/>
              </a:lnSpc>
            </a:pPr>
            <a:r>
              <a:rPr kumimoji="1" lang="zh-CN" altLang="en-US" sz="1475"/>
              <a:t>主持人会提一系列问题，如对“基于开发环境的容错性预测生产环境的容错性 </a:t>
            </a:r>
            <a:r>
              <a:rPr kumimoji="1" lang="en-US" altLang="zh-CN" sz="1475"/>
              <a:t>”</a:t>
            </a:r>
            <a:r>
              <a:rPr kumimoji="1" lang="zh-CN" altLang="en-US" sz="1475"/>
              <a:t>有多大信心？</a:t>
            </a:r>
            <a:endParaRPr kumimoji="1" lang="zh-CN" altLang="en-US" sz="1475"/>
          </a:p>
          <a:p>
            <a:pPr>
              <a:lnSpc>
                <a:spcPct val="150000"/>
              </a:lnSpc>
            </a:pPr>
            <a:endParaRPr kumimoji="1" lang="zh-CN" altLang="en-US" sz="1475" dirty="0"/>
          </a:p>
        </p:txBody>
      </p:sp>
      <p:pic>
        <p:nvPicPr>
          <p:cNvPr id="5" name="图片 4"/>
          <p:cNvPicPr>
            <a:picLocks noChangeAspect="1"/>
          </p:cNvPicPr>
          <p:nvPr/>
        </p:nvPicPr>
        <p:blipFill>
          <a:blip r:embed="rId1"/>
          <a:stretch>
            <a:fillRect/>
          </a:stretch>
        </p:blipFill>
        <p:spPr>
          <a:xfrm>
            <a:off x="5916935" y="1127723"/>
            <a:ext cx="3009382" cy="3537094"/>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GB" altLang="zh-CN" sz="2800" dirty="0"/>
              <a:t>Google's Disaster Recovery Program</a:t>
            </a:r>
            <a:endParaRPr kumimoji="1" lang="zh-CN" altLang="en-US" dirty="0"/>
          </a:p>
        </p:txBody>
      </p:sp>
      <p:pic>
        <p:nvPicPr>
          <p:cNvPr id="4" name="图片 3"/>
          <p:cNvPicPr>
            <a:picLocks noChangeAspect="1"/>
          </p:cNvPicPr>
          <p:nvPr/>
        </p:nvPicPr>
        <p:blipFill>
          <a:blip r:embed="rId1"/>
          <a:stretch>
            <a:fillRect/>
          </a:stretch>
        </p:blipFill>
        <p:spPr>
          <a:xfrm>
            <a:off x="5915044" y="1068555"/>
            <a:ext cx="3207681" cy="3300766"/>
          </a:xfrm>
          <a:prstGeom prst="rect">
            <a:avLst/>
          </a:prstGeom>
        </p:spPr>
      </p:pic>
      <p:sp>
        <p:nvSpPr>
          <p:cNvPr id="5" name="文本框 4"/>
          <p:cNvSpPr txBox="1"/>
          <p:nvPr/>
        </p:nvSpPr>
        <p:spPr>
          <a:xfrm>
            <a:off x="6914340" y="4180581"/>
            <a:ext cx="1334135" cy="318770"/>
          </a:xfrm>
          <a:prstGeom prst="rect">
            <a:avLst/>
          </a:prstGeom>
          <a:noFill/>
        </p:spPr>
        <p:txBody>
          <a:bodyPr wrap="none" rtlCol="0">
            <a:spAutoFit/>
          </a:bodyPr>
          <a:lstStyle/>
          <a:p>
            <a:pPr algn="l">
              <a:spcAft>
                <a:spcPts val="0"/>
              </a:spcAft>
            </a:pPr>
            <a:r>
              <a:rPr kumimoji="1" lang="zh-CN" altLang="en-US" sz="1475" dirty="0">
                <a:solidFill>
                  <a:srgbClr val="00B0F0"/>
                </a:solidFill>
                <a:latin typeface="微软雅黑" panose="020B0503020204020204" pitchFamily="34" charset="-122"/>
                <a:ea typeface="微软雅黑" panose="020B0503020204020204" pitchFamily="34" charset="-122"/>
              </a:rPr>
              <a:t>层级</a:t>
            </a:r>
            <a:r>
              <a:rPr kumimoji="1" lang="en-US" altLang="zh-CN" sz="1475" dirty="0">
                <a:solidFill>
                  <a:srgbClr val="00B0F0"/>
                </a:solidFill>
                <a:latin typeface="微软雅黑" panose="020B0503020204020204" pitchFamily="34" charset="-122"/>
                <a:ea typeface="微软雅黑" panose="020B0503020204020204" pitchFamily="34" charset="-122"/>
              </a:rPr>
              <a:t>1:</a:t>
            </a:r>
            <a:r>
              <a:rPr kumimoji="1" lang="zh-CN" altLang="en-US" sz="1475" dirty="0">
                <a:solidFill>
                  <a:srgbClr val="00B0F0"/>
                </a:solidFill>
                <a:latin typeface="微软雅黑" panose="020B0503020204020204" pitchFamily="34" charset="-122"/>
                <a:ea typeface="微软雅黑" panose="020B0503020204020204" pitchFamily="34" charset="-122"/>
              </a:rPr>
              <a:t> 零故障</a:t>
            </a:r>
            <a:endParaRPr kumimoji="1" lang="zh-CN" altLang="en-US" sz="1475" dirty="0">
              <a:solidFill>
                <a:srgbClr val="00B0F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0" y="1004209"/>
            <a:ext cx="3034230" cy="3217924"/>
          </a:xfrm>
          <a:prstGeom prst="rect">
            <a:avLst/>
          </a:prstGeom>
        </p:spPr>
      </p:pic>
      <p:sp>
        <p:nvSpPr>
          <p:cNvPr id="7" name="文本框 6"/>
          <p:cNvSpPr txBox="1"/>
          <p:nvPr/>
        </p:nvSpPr>
        <p:spPr>
          <a:xfrm>
            <a:off x="417615" y="4180581"/>
            <a:ext cx="2030095" cy="318770"/>
          </a:xfrm>
          <a:prstGeom prst="rect">
            <a:avLst/>
          </a:prstGeom>
          <a:noFill/>
        </p:spPr>
        <p:txBody>
          <a:bodyPr wrap="none" rtlCol="0">
            <a:spAutoFit/>
          </a:bodyPr>
          <a:lstStyle/>
          <a:p>
            <a:pPr algn="l">
              <a:spcAft>
                <a:spcPts val="0"/>
              </a:spcAft>
            </a:pPr>
            <a:r>
              <a:rPr kumimoji="1" lang="zh-CN" altLang="en-US" sz="1475" dirty="0">
                <a:solidFill>
                  <a:srgbClr val="00B0F0"/>
                </a:solidFill>
                <a:latin typeface="微软雅黑" panose="020B0503020204020204" pitchFamily="34" charset="-122"/>
                <a:ea typeface="微软雅黑" panose="020B0503020204020204" pitchFamily="34" charset="-122"/>
              </a:rPr>
              <a:t>层级</a:t>
            </a:r>
            <a:r>
              <a:rPr kumimoji="1" lang="en-US" altLang="zh-CN" sz="1475" dirty="0">
                <a:solidFill>
                  <a:srgbClr val="00B0F0"/>
                </a:solidFill>
                <a:latin typeface="微软雅黑" panose="020B0503020204020204" pitchFamily="34" charset="-122"/>
                <a:ea typeface="微软雅黑" panose="020B0503020204020204" pitchFamily="34" charset="-122"/>
              </a:rPr>
              <a:t>3:</a:t>
            </a:r>
            <a:r>
              <a:rPr kumimoji="1" lang="zh-CN" altLang="en-US" sz="1475" dirty="0">
                <a:solidFill>
                  <a:srgbClr val="00B0F0"/>
                </a:solidFill>
                <a:latin typeface="微软雅黑" panose="020B0503020204020204" pitchFamily="34" charset="-122"/>
                <a:ea typeface="微软雅黑" panose="020B0503020204020204" pitchFamily="34" charset="-122"/>
              </a:rPr>
              <a:t>灰色的需要恢复</a:t>
            </a:r>
            <a:endParaRPr kumimoji="1" lang="zh-CN" altLang="en-US" sz="1475" dirty="0">
              <a:solidFill>
                <a:srgbClr val="00B0F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139967" y="1162045"/>
            <a:ext cx="2812043" cy="3417918"/>
          </a:xfrm>
          <a:prstGeom prst="rect">
            <a:avLst/>
          </a:prstGeom>
        </p:spPr>
      </p:pic>
      <p:sp>
        <p:nvSpPr>
          <p:cNvPr id="9" name="文本框 8"/>
          <p:cNvSpPr txBox="1"/>
          <p:nvPr/>
        </p:nvSpPr>
        <p:spPr>
          <a:xfrm>
            <a:off x="5350145" y="4139291"/>
            <a:ext cx="669290" cy="318770"/>
          </a:xfrm>
          <a:prstGeom prst="rect">
            <a:avLst/>
          </a:prstGeom>
          <a:noFill/>
        </p:spPr>
        <p:txBody>
          <a:bodyPr wrap="none" rtlCol="0">
            <a:spAutoFit/>
          </a:bodyPr>
          <a:lstStyle/>
          <a:p>
            <a:pPr algn="l">
              <a:spcAft>
                <a:spcPts val="0"/>
              </a:spcAft>
            </a:pPr>
            <a:r>
              <a:rPr kumimoji="1" lang="zh-CN" altLang="en-US" sz="1475" dirty="0">
                <a:solidFill>
                  <a:srgbClr val="00B0F0"/>
                </a:solidFill>
                <a:latin typeface="微软雅黑" panose="020B0503020204020204" pitchFamily="34" charset="-122"/>
                <a:ea typeface="微软雅黑" panose="020B0503020204020204" pitchFamily="34" charset="-122"/>
              </a:rPr>
              <a:t>层级</a:t>
            </a:r>
            <a:r>
              <a:rPr kumimoji="1" lang="en-US" altLang="zh-CN" sz="1475" dirty="0">
                <a:solidFill>
                  <a:srgbClr val="00B0F0"/>
                </a:solidFill>
                <a:latin typeface="微软雅黑" panose="020B0503020204020204" pitchFamily="34" charset="-122"/>
                <a:ea typeface="微软雅黑" panose="020B0503020204020204" pitchFamily="34" charset="-122"/>
              </a:rPr>
              <a:t>2</a:t>
            </a:r>
            <a:endParaRPr kumimoji="1" lang="zh-CN" altLang="en-US" sz="1475" dirty="0">
              <a:solidFill>
                <a:srgbClr val="00B0F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51409" y="753059"/>
            <a:ext cx="7067475" cy="318770"/>
          </a:xfrm>
          <a:prstGeom prst="rect">
            <a:avLst/>
          </a:prstGeom>
          <a:noFill/>
        </p:spPr>
        <p:txBody>
          <a:bodyPr wrap="square">
            <a:spAutoFit/>
          </a:bodyPr>
          <a:lstStyle/>
          <a:p>
            <a:pPr>
              <a:spcAft>
                <a:spcPts val="0"/>
              </a:spcAft>
            </a:pPr>
            <a:r>
              <a:rPr lang="zh-CN" altLang="en-US" sz="1475" dirty="0">
                <a:solidFill>
                  <a:schemeClr val="accent1">
                    <a:lumMod val="75000"/>
                  </a:schemeClr>
                </a:solidFill>
                <a:latin typeface="微软雅黑" panose="020B0503020204020204" pitchFamily="34" charset="-122"/>
                <a:ea typeface="微软雅黑" panose="020B0503020204020204" pitchFamily="34" charset="-122"/>
              </a:rPr>
              <a:t>构建专用架构模式，以标准化灾难恢复方法，恢复能力期望与服务中断场景相匹配</a:t>
            </a:r>
            <a:endParaRPr lang="zh-CN" altLang="en-US" sz="1475"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413590" y="605401"/>
            <a:ext cx="1709135" cy="494030"/>
          </a:xfrm>
          <a:prstGeom prst="rect">
            <a:avLst/>
          </a:prstGeom>
          <a:noFill/>
        </p:spPr>
        <p:txBody>
          <a:bodyPr wrap="square">
            <a:spAutoFit/>
          </a:bodyPr>
          <a:lstStyle/>
          <a:p>
            <a:pPr>
              <a:spcAft>
                <a:spcPts val="0"/>
              </a:spcAft>
            </a:pPr>
            <a:r>
              <a:rPr lang="en-GB" altLang="zh-CN" sz="1310" dirty="0">
                <a:solidFill>
                  <a:schemeClr val="accent1">
                    <a:lumMod val="60000"/>
                    <a:lumOff val="40000"/>
                  </a:schemeClr>
                </a:solidFill>
                <a:latin typeface="微软雅黑" panose="020B0503020204020204" pitchFamily="34" charset="-122"/>
                <a:ea typeface="微软雅黑" panose="020B0503020204020204" pitchFamily="34" charset="-122"/>
              </a:rPr>
              <a:t>RTO</a:t>
            </a:r>
            <a:r>
              <a:rPr lang="zh-CN" altLang="en-US" sz="1310" dirty="0">
                <a:solidFill>
                  <a:schemeClr val="accent1">
                    <a:lumMod val="60000"/>
                    <a:lumOff val="40000"/>
                  </a:schemeClr>
                </a:solidFill>
                <a:latin typeface="微软雅黑" panose="020B0503020204020204" pitchFamily="34" charset="-122"/>
                <a:ea typeface="微软雅黑" panose="020B0503020204020204" pitchFamily="34" charset="-122"/>
              </a:rPr>
              <a:t>：恢复时间目标</a:t>
            </a:r>
            <a:endParaRPr lang="en-GB" altLang="zh-CN" sz="1310" dirty="0">
              <a:solidFill>
                <a:schemeClr val="accent1">
                  <a:lumMod val="60000"/>
                  <a:lumOff val="40000"/>
                </a:schemeClr>
              </a:solidFill>
              <a:latin typeface="微软雅黑" panose="020B0503020204020204" pitchFamily="34" charset="-122"/>
              <a:ea typeface="微软雅黑" panose="020B0503020204020204" pitchFamily="34" charset="-122"/>
            </a:endParaRPr>
          </a:p>
          <a:p>
            <a:pPr>
              <a:spcBef>
                <a:spcPts val="0"/>
              </a:spcBef>
            </a:pPr>
            <a:r>
              <a:rPr lang="en-GB" altLang="zh-CN" sz="1310" dirty="0">
                <a:solidFill>
                  <a:schemeClr val="accent1">
                    <a:lumMod val="60000"/>
                    <a:lumOff val="40000"/>
                  </a:schemeClr>
                </a:solidFill>
                <a:latin typeface="微软雅黑" panose="020B0503020204020204" pitchFamily="34" charset="-122"/>
                <a:ea typeface="微软雅黑" panose="020B0503020204020204" pitchFamily="34" charset="-122"/>
              </a:rPr>
              <a:t>RPO</a:t>
            </a:r>
            <a:r>
              <a:rPr lang="zh-CN" altLang="en-US" sz="1310" dirty="0">
                <a:solidFill>
                  <a:schemeClr val="accent1">
                    <a:lumMod val="60000"/>
                    <a:lumOff val="40000"/>
                  </a:schemeClr>
                </a:solidFill>
                <a:latin typeface="微软雅黑" panose="020B0503020204020204" pitchFamily="34" charset="-122"/>
                <a:ea typeface="微软雅黑" panose="020B0503020204020204" pitchFamily="34" charset="-122"/>
              </a:rPr>
              <a:t>：恢复点目标 </a:t>
            </a:r>
            <a:endParaRPr lang="zh-CN" altLang="en-US" sz="131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87526" y="4579963"/>
            <a:ext cx="1376152" cy="494030"/>
          </a:xfrm>
          <a:prstGeom prst="rect">
            <a:avLst/>
          </a:prstGeom>
          <a:noFill/>
        </p:spPr>
        <p:txBody>
          <a:bodyPr wrap="square">
            <a:spAutoFit/>
          </a:bodyPr>
          <a:lstStyle/>
          <a:p>
            <a:pPr>
              <a:spcAft>
                <a:spcPts val="0"/>
              </a:spcAft>
            </a:pPr>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RTO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a:t>
            </a:r>
            <a:r>
              <a:rPr lang="en-US" altLang="zh-CN" sz="1310" dirty="0">
                <a:solidFill>
                  <a:schemeClr val="accent2">
                    <a:lumMod val="75000"/>
                  </a:schemeClr>
                </a:solidFill>
                <a:latin typeface="微软雅黑" panose="020B0503020204020204" pitchFamily="34" charset="-122"/>
                <a:ea typeface="微软雅黑" panose="020B0503020204020204" pitchFamily="34" charset="-122"/>
              </a:rPr>
              <a:t>12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小时</a:t>
            </a:r>
            <a:br>
              <a:rPr lang="zh-CN" altLang="en-US" sz="1310" dirty="0">
                <a:solidFill>
                  <a:schemeClr val="accent2">
                    <a:lumMod val="75000"/>
                  </a:schemeClr>
                </a:solidFill>
                <a:latin typeface="微软雅黑" panose="020B0503020204020204" pitchFamily="34" charset="-122"/>
                <a:ea typeface="微软雅黑" panose="020B0503020204020204" pitchFamily="34" charset="-122"/>
              </a:rPr>
            </a:br>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RPO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a:t>
            </a:r>
            <a:r>
              <a:rPr lang="en-US" altLang="zh-CN" sz="1310" dirty="0">
                <a:solidFill>
                  <a:schemeClr val="accent2">
                    <a:lumMod val="75000"/>
                  </a:schemeClr>
                </a:solidFill>
                <a:latin typeface="微软雅黑" panose="020B0503020204020204" pitchFamily="34" charset="-122"/>
                <a:ea typeface="微软雅黑" panose="020B0503020204020204" pitchFamily="34" charset="-122"/>
              </a:rPr>
              <a:t>24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小时</a:t>
            </a:r>
            <a:endParaRPr lang="zh-CN" altLang="en-US" sz="131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02997" y="4682881"/>
            <a:ext cx="584529" cy="318770"/>
          </a:xfrm>
          <a:prstGeom prst="rect">
            <a:avLst/>
          </a:prstGeom>
          <a:noFill/>
        </p:spPr>
        <p:txBody>
          <a:bodyPr wrap="square">
            <a:spAutoFit/>
          </a:bodyPr>
          <a:lstStyle/>
          <a:p>
            <a:pPr>
              <a:spcAft>
                <a:spcPts val="0"/>
              </a:spcAft>
            </a:pPr>
            <a:r>
              <a:rPr lang="zh-CN" altLang="en-US" sz="1475" dirty="0">
                <a:solidFill>
                  <a:schemeClr val="accent2">
                    <a:lumMod val="75000"/>
                  </a:schemeClr>
                </a:solidFill>
                <a:latin typeface="微软雅黑" panose="020B0503020204020204" pitchFamily="34" charset="-122"/>
                <a:ea typeface="微软雅黑" panose="020B0503020204020204" pitchFamily="34" charset="-122"/>
              </a:rPr>
              <a:t>区域</a:t>
            </a:r>
            <a:endParaRPr lang="zh-CN" altLang="en-US" sz="1475"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912542" y="4551338"/>
            <a:ext cx="1266893" cy="494030"/>
          </a:xfrm>
          <a:prstGeom prst="rect">
            <a:avLst/>
          </a:prstGeom>
          <a:noFill/>
        </p:spPr>
        <p:txBody>
          <a:bodyPr wrap="square">
            <a:spAutoFit/>
          </a:bodyPr>
          <a:lstStyle/>
          <a:p>
            <a:pPr>
              <a:spcAft>
                <a:spcPts val="0"/>
              </a:spcAft>
            </a:pPr>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RTO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a:t>
            </a:r>
            <a:r>
              <a:rPr lang="en-US" altLang="zh-CN" sz="1310" dirty="0">
                <a:solidFill>
                  <a:schemeClr val="accent2">
                    <a:lumMod val="75000"/>
                  </a:schemeClr>
                </a:solidFill>
                <a:latin typeface="微软雅黑" panose="020B0503020204020204" pitchFamily="34" charset="-122"/>
                <a:ea typeface="微软雅黑" panose="020B0503020204020204" pitchFamily="34" charset="-122"/>
              </a:rPr>
              <a:t>4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小时</a:t>
            </a:r>
            <a:br>
              <a:rPr lang="zh-CN" altLang="en-US" sz="1310" dirty="0">
                <a:solidFill>
                  <a:schemeClr val="accent2">
                    <a:lumMod val="75000"/>
                  </a:schemeClr>
                </a:solidFill>
                <a:latin typeface="微软雅黑" panose="020B0503020204020204" pitchFamily="34" charset="-122"/>
                <a:ea typeface="微软雅黑" panose="020B0503020204020204" pitchFamily="34" charset="-122"/>
              </a:rPr>
            </a:br>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RPO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零</a:t>
            </a:r>
            <a:endParaRPr lang="zh-CN" altLang="en-US" sz="131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951115" y="4548010"/>
            <a:ext cx="1266893" cy="494030"/>
          </a:xfrm>
          <a:prstGeom prst="rect">
            <a:avLst/>
          </a:prstGeom>
          <a:noFill/>
        </p:spPr>
        <p:txBody>
          <a:bodyPr wrap="square">
            <a:spAutoFit/>
          </a:bodyPr>
          <a:lstStyle/>
          <a:p>
            <a:pPr>
              <a:spcAft>
                <a:spcPts val="0"/>
              </a:spcAft>
            </a:pPr>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RTO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零</a:t>
            </a:r>
            <a:br>
              <a:rPr lang="zh-CN" altLang="en-US" sz="1310" dirty="0">
                <a:solidFill>
                  <a:schemeClr val="accent2">
                    <a:lumMod val="75000"/>
                  </a:schemeClr>
                </a:solidFill>
                <a:latin typeface="微软雅黑" panose="020B0503020204020204" pitchFamily="34" charset="-122"/>
                <a:ea typeface="微软雅黑" panose="020B0503020204020204" pitchFamily="34" charset="-122"/>
              </a:rPr>
            </a:br>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RPO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零</a:t>
            </a:r>
            <a:endParaRPr lang="zh-CN" altLang="en-US" sz="1310"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微软的混沌工程</a:t>
            </a:r>
            <a:endParaRPr kumimoji="1" lang="zh-CN" altLang="en-US" dirty="0"/>
          </a:p>
        </p:txBody>
      </p:sp>
      <p:pic>
        <p:nvPicPr>
          <p:cNvPr id="4" name="Picture 2" descr="Image showing where Azure Chaos Studio fits in your application stack. Chaos Studio supports two types of faults: service-direct faults and agent-based faults."/>
          <p:cNvPicPr>
            <a:picLocks noChangeAspect="1" noChangeArrowheads="1"/>
          </p:cNvPicPr>
          <p:nvPr/>
        </p:nvPicPr>
        <p:blipFill rotWithShape="1">
          <a:blip r:embed="rId1">
            <a:extLst>
              <a:ext uri="{28A0092B-C50C-407E-A947-70E740481C1C}">
                <a14:useLocalDpi xmlns:a14="http://schemas.microsoft.com/office/drawing/2010/main" val="0"/>
              </a:ext>
            </a:extLst>
          </a:blip>
          <a:srcRect t="16826"/>
          <a:stretch>
            <a:fillRect/>
          </a:stretch>
        </p:blipFill>
        <p:spPr bwMode="auto">
          <a:xfrm>
            <a:off x="91456" y="926570"/>
            <a:ext cx="7652154" cy="329036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57200" y="4338833"/>
            <a:ext cx="5865962" cy="267970"/>
          </a:xfrm>
          <a:prstGeom prst="rect">
            <a:avLst/>
          </a:prstGeom>
          <a:noFill/>
        </p:spPr>
        <p:txBody>
          <a:bodyPr wrap="square">
            <a:spAutoFit/>
          </a:bodyPr>
          <a:lstStyle/>
          <a:p>
            <a:pPr algn="l">
              <a:spcAft>
                <a:spcPts val="0"/>
              </a:spcAft>
            </a:pPr>
            <a:r>
              <a:rPr lang="en-GB" altLang="zh-CN" sz="1145" dirty="0">
                <a:solidFill>
                  <a:schemeClr val="accent2">
                    <a:lumMod val="75000"/>
                  </a:schemeClr>
                </a:solidFill>
                <a:latin typeface="Arial" panose="020B0604020202020204" pitchFamily="34" charset="0"/>
                <a:cs typeface="Arial" panose="020B0604020202020204" pitchFamily="34" charset="0"/>
              </a:rPr>
              <a:t>uses an agent-based fault to add CPU pressure to a Linux VM with the </a:t>
            </a:r>
            <a:r>
              <a:rPr lang="en-GB" altLang="zh-CN" sz="1145" b="1" dirty="0">
                <a:solidFill>
                  <a:schemeClr val="accent2">
                    <a:lumMod val="75000"/>
                  </a:schemeClr>
                </a:solidFill>
                <a:latin typeface="Arial" panose="020B0604020202020204" pitchFamily="34" charset="0"/>
                <a:cs typeface="Arial" panose="020B0604020202020204" pitchFamily="34" charset="0"/>
              </a:rPr>
              <a:t>Azure portal</a:t>
            </a:r>
            <a:endParaRPr lang="en-GB" altLang="zh-CN" sz="1145" b="1" dirty="0">
              <a:solidFill>
                <a:schemeClr val="accent2">
                  <a:lumMod val="75000"/>
                </a:schemeClr>
              </a:solidFill>
              <a:latin typeface="Arial" panose="020B0604020202020204" pitchFamily="34" charset="0"/>
              <a:cs typeface="Arial" panose="020B0604020202020204" pitchFamily="34" charset="0"/>
            </a:endParaRPr>
          </a:p>
        </p:txBody>
      </p:sp>
      <p:grpSp>
        <p:nvGrpSpPr>
          <p:cNvPr id="6" name="组合 5"/>
          <p:cNvGrpSpPr/>
          <p:nvPr/>
        </p:nvGrpSpPr>
        <p:grpSpPr>
          <a:xfrm>
            <a:off x="4172681" y="2347527"/>
            <a:ext cx="4776212" cy="2599725"/>
            <a:chOff x="10185400" y="5572490"/>
            <a:chExt cx="11658600" cy="6345856"/>
          </a:xfrm>
        </p:grpSpPr>
        <p:grpSp>
          <p:nvGrpSpPr>
            <p:cNvPr id="7" name="组合 6"/>
            <p:cNvGrpSpPr/>
            <p:nvPr/>
          </p:nvGrpSpPr>
          <p:grpSpPr>
            <a:xfrm>
              <a:off x="10185400" y="5572490"/>
              <a:ext cx="11658600" cy="6345856"/>
              <a:chOff x="10185400" y="5572490"/>
              <a:chExt cx="11658600" cy="6345856"/>
            </a:xfrm>
          </p:grpSpPr>
          <p:pic>
            <p:nvPicPr>
              <p:cNvPr id="9" name="Picture 4" descr="Enabling targets in the Azure por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7400" y="5572490"/>
                <a:ext cx="10896600" cy="6345856"/>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 9"/>
              <p:cNvSpPr/>
              <p:nvPr/>
            </p:nvSpPr>
            <p:spPr>
              <a:xfrm>
                <a:off x="13792200" y="7315200"/>
                <a:ext cx="2692400" cy="431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35"/>
              </a:p>
            </p:txBody>
          </p:sp>
          <p:cxnSp>
            <p:nvCxnSpPr>
              <p:cNvPr id="11" name="直线箭头连接符 10"/>
              <p:cNvCxnSpPr>
                <a:endCxn id="10" idx="1"/>
              </p:cNvCxnSpPr>
              <p:nvPr/>
            </p:nvCxnSpPr>
            <p:spPr>
              <a:xfrm flipV="1">
                <a:off x="10185400" y="7531100"/>
                <a:ext cx="3606800" cy="87630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8" name="直线箭头连接符 7"/>
            <p:cNvCxnSpPr/>
            <p:nvPr/>
          </p:nvCxnSpPr>
          <p:spPr>
            <a:xfrm>
              <a:off x="10185400" y="8407400"/>
              <a:ext cx="3962400" cy="195861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582038" y="4638610"/>
            <a:ext cx="4599315" cy="204470"/>
          </a:xfrm>
          <a:prstGeom prst="rect">
            <a:avLst/>
          </a:prstGeom>
          <a:noFill/>
        </p:spPr>
        <p:txBody>
          <a:bodyPr wrap="square">
            <a:spAutoFit/>
          </a:bodyPr>
          <a:lstStyle/>
          <a:p>
            <a:pPr>
              <a:spcAft>
                <a:spcPts val="0"/>
              </a:spcAft>
            </a:pPr>
            <a:r>
              <a:rPr lang="en-US" altLang="zh-CN" sz="735" b="1" dirty="0">
                <a:solidFill>
                  <a:schemeClr val="accent2">
                    <a:lumMod val="75000"/>
                  </a:schemeClr>
                </a:solidFill>
              </a:rPr>
              <a:t>CLI</a:t>
            </a:r>
            <a:r>
              <a:rPr lang="zh-CN" altLang="en-US" sz="735" dirty="0">
                <a:solidFill>
                  <a:schemeClr val="accent2">
                    <a:lumMod val="60000"/>
                    <a:lumOff val="40000"/>
                  </a:schemeClr>
                </a:solidFill>
              </a:rPr>
              <a:t>：az vm identity assign --ids $VM_RESOURCE_ID --identities $MANAGED_IDENTITY_RESOURCE_ID</a:t>
            </a:r>
            <a:endParaRPr lang="zh-CN" altLang="en-US" sz="735" dirty="0">
              <a:solidFill>
                <a:schemeClr val="accent2">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实验</a:t>
            </a:r>
            <a:endParaRPr kumimoji="1" lang="zh-CN" altLang="en-US" dirty="0"/>
          </a:p>
        </p:txBody>
      </p:sp>
      <p:pic>
        <p:nvPicPr>
          <p:cNvPr id="4" name="Picture 2" descr="Diagram showing the layout of a chaos experi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3178386" cy="3858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xperiment desig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923" y="844774"/>
            <a:ext cx="5367385" cy="3077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ccess control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065" y="2333406"/>
            <a:ext cx="5094417" cy="2425826"/>
          </a:xfrm>
          <a:prstGeom prst="rect">
            <a:avLst/>
          </a:prstGeom>
          <a:noFill/>
          <a:effectLst>
            <a:outerShdw blurRad="382561" dist="38100" dir="276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故障库</a:t>
            </a:r>
            <a:endParaRPr kumimoji="1" lang="zh-CN" altLang="en-US" dirty="0"/>
          </a:p>
        </p:txBody>
      </p:sp>
      <p:pic>
        <p:nvPicPr>
          <p:cNvPr id="4" name="图片 3"/>
          <p:cNvPicPr>
            <a:picLocks noChangeAspect="1"/>
          </p:cNvPicPr>
          <p:nvPr/>
        </p:nvPicPr>
        <p:blipFill>
          <a:blip r:embed="rId1"/>
          <a:stretch>
            <a:fillRect/>
          </a:stretch>
        </p:blipFill>
        <p:spPr>
          <a:xfrm>
            <a:off x="5403824" y="1050522"/>
            <a:ext cx="3740176" cy="3379677"/>
          </a:xfrm>
          <a:prstGeom prst="rect">
            <a:avLst/>
          </a:prstGeom>
        </p:spPr>
      </p:pic>
      <p:sp>
        <p:nvSpPr>
          <p:cNvPr id="5" name="文本框 4"/>
          <p:cNvSpPr txBox="1"/>
          <p:nvPr/>
        </p:nvSpPr>
        <p:spPr>
          <a:xfrm>
            <a:off x="0" y="1050522"/>
            <a:ext cx="4755400" cy="3230245"/>
          </a:xfrm>
          <a:prstGeom prst="rect">
            <a:avLst/>
          </a:prstGeom>
          <a:noFill/>
        </p:spPr>
        <p:txBody>
          <a:bodyPr wrap="square">
            <a:spAutoFit/>
          </a:bodyPr>
          <a:lstStyle/>
          <a:p>
            <a:pPr algn="l">
              <a:spcAft>
                <a:spcPts val="0"/>
              </a:spcAft>
              <a:buFont typeface="+mj-lt"/>
              <a:buAutoNum type="arabicPeriod"/>
            </a:pPr>
            <a:r>
              <a:rPr lang="en-GB" altLang="zh-CN" sz="1200" dirty="0">
                <a:solidFill>
                  <a:srgbClr val="E6E6E6"/>
                </a:solidFill>
                <a:latin typeface="Segoe UI" panose="020B0502040204020203" pitchFamily="34" charset="0"/>
                <a:hlinkClick r:id="rId2"/>
              </a:rPr>
              <a:t>Time delay</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3"/>
              </a:rPr>
              <a:t>CPU pressure</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4"/>
              </a:rPr>
              <a:t>Physical memory pressure</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5"/>
              </a:rPr>
              <a:t>Virtual memory pressure</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6"/>
              </a:rPr>
              <a:t>Disk I/O pressure (Windows)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u="sng" dirty="0">
                <a:solidFill>
                  <a:srgbClr val="E6E6E6"/>
                </a:solidFill>
                <a:latin typeface="Segoe UI" panose="020B0502040204020203" pitchFamily="34" charset="0"/>
                <a:hlinkClick r:id="rId7"/>
              </a:rPr>
              <a:t>Disk I/O pressure (Linux)</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8"/>
              </a:rPr>
              <a:t>Arbitrary Stress-ng stress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9"/>
              </a:rPr>
              <a:t>Stop Windows service</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10"/>
              </a:rPr>
              <a:t>Time change</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11"/>
              </a:rPr>
              <a:t>Kill process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12"/>
              </a:rPr>
              <a:t>DNS failure</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13"/>
              </a:rPr>
              <a:t>Network latency</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14"/>
              </a:rPr>
              <a:t>Network disconnect</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15"/>
              </a:rPr>
              <a:t>Network disconnect with firewall rule</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16"/>
              </a:rPr>
              <a:t>ARM virtual machine shutdown</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a:pPr>
            <a:r>
              <a:rPr lang="en-GB" altLang="zh-CN" sz="1200" dirty="0">
                <a:solidFill>
                  <a:srgbClr val="E6E6E6"/>
                </a:solidFill>
                <a:latin typeface="Segoe UI" panose="020B0502040204020203" pitchFamily="34" charset="0"/>
                <a:hlinkClick r:id="rId17"/>
              </a:rPr>
              <a:t>ARM virtual machine scale set instance shutdown</a:t>
            </a:r>
            <a:endParaRPr lang="en-GB" altLang="zh-CN" sz="1200" dirty="0">
              <a:solidFill>
                <a:srgbClr val="E6E6E6"/>
              </a:solidFill>
              <a:latin typeface="Segoe UI" panose="020B0502040204020203" pitchFamily="34" charset="0"/>
            </a:endParaRPr>
          </a:p>
          <a:p>
            <a:pPr algn="l">
              <a:spcBef>
                <a:spcPts val="0"/>
              </a:spcBef>
              <a:buFont typeface="+mj-lt"/>
              <a:buAutoNum type="arabicPeriod"/>
            </a:pPr>
            <a:r>
              <a:rPr lang="en-GB" altLang="zh-CN" sz="1200" dirty="0">
                <a:solidFill>
                  <a:srgbClr val="E6E6E6"/>
                </a:solidFill>
                <a:latin typeface="Segoe UI" panose="020B0502040204020203" pitchFamily="34" charset="0"/>
                <a:hlinkClick r:id="rId18"/>
              </a:rPr>
              <a:t>Cosmos DB failover</a:t>
            </a:r>
            <a:endParaRPr lang="en-GB" altLang="zh-CN" sz="1200" dirty="0">
              <a:solidFill>
                <a:srgbClr val="E6E6E6"/>
              </a:solidFill>
              <a:latin typeface="Segoe UI" panose="020B0502040204020203" pitchFamily="34" charset="0"/>
            </a:endParaRPr>
          </a:p>
        </p:txBody>
      </p:sp>
      <p:sp>
        <p:nvSpPr>
          <p:cNvPr id="6" name="文本框 5"/>
          <p:cNvSpPr txBox="1"/>
          <p:nvPr/>
        </p:nvSpPr>
        <p:spPr>
          <a:xfrm>
            <a:off x="2557215" y="1050522"/>
            <a:ext cx="3290799" cy="2306955"/>
          </a:xfrm>
          <a:prstGeom prst="rect">
            <a:avLst/>
          </a:prstGeom>
          <a:noFill/>
        </p:spPr>
        <p:txBody>
          <a:bodyPr wrap="square">
            <a:spAutoFit/>
          </a:bodyPr>
          <a:lstStyle/>
          <a:p>
            <a:pPr marL="210820" indent="-210820">
              <a:spcAft>
                <a:spcPts val="0"/>
              </a:spcAft>
              <a:buFont typeface="+mj-lt"/>
              <a:buAutoNum type="arabicPeriod" startAt="18"/>
            </a:pPr>
            <a:r>
              <a:rPr lang="en-GB" altLang="zh-CN" sz="1200" dirty="0">
                <a:solidFill>
                  <a:srgbClr val="E6E6E6"/>
                </a:solidFill>
                <a:latin typeface="Segoe UI" panose="020B0502040204020203" pitchFamily="34" charset="0"/>
                <a:hlinkClick r:id="rId19"/>
              </a:rPr>
              <a:t>AKS Chaos Mesh network faults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0"/>
              </a:rPr>
              <a:t>AKS Chaos Mesh pod faults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1"/>
              </a:rPr>
              <a:t>AKS Chaos Mesh stress faults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2"/>
              </a:rPr>
              <a:t>AKS Chaos Mesh IO faults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3"/>
              </a:rPr>
              <a:t>AKS Chaos Mesh time faults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4"/>
              </a:rPr>
              <a:t>AKS Chaos Mesh kernel faults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5"/>
              </a:rPr>
              <a:t>AKS Chaos Mesh HTTP faults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6"/>
              </a:rPr>
              <a:t>AKS Chaos Mesh DNS faults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7"/>
              </a:rPr>
              <a:t>Network security group (set rules)</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8"/>
              </a:rPr>
              <a:t>Azure Cache for Redis reboot</a:t>
            </a:r>
            <a:endParaRPr lang="en-GB" altLang="zh-CN" sz="1200" dirty="0">
              <a:solidFill>
                <a:srgbClr val="E6E6E6"/>
              </a:solidFill>
              <a:latin typeface="Segoe UI" panose="020B0502040204020203" pitchFamily="34" charset="0"/>
            </a:endParaRPr>
          </a:p>
          <a:p>
            <a:pPr algn="l">
              <a:spcBef>
                <a:spcPts val="0"/>
              </a:spcBef>
              <a:spcAft>
                <a:spcPts val="0"/>
              </a:spcAft>
              <a:buFont typeface="+mj-lt"/>
              <a:buAutoNum type="arabicPeriod" startAt="18"/>
            </a:pPr>
            <a:r>
              <a:rPr lang="en-GB" altLang="zh-CN" sz="1200" dirty="0">
                <a:solidFill>
                  <a:srgbClr val="E6E6E6"/>
                </a:solidFill>
                <a:latin typeface="Segoe UI" panose="020B0502040204020203" pitchFamily="34" charset="0"/>
                <a:hlinkClick r:id="rId29"/>
              </a:rPr>
              <a:t>Cloud Services (Classic) shutdown</a:t>
            </a:r>
            <a:endParaRPr lang="en-GB" altLang="zh-CN" sz="1200" dirty="0">
              <a:solidFill>
                <a:srgbClr val="E6E6E6"/>
              </a:solidFill>
              <a:latin typeface="Segoe UI" panose="020B0502040204020203" pitchFamily="34" charset="0"/>
            </a:endParaRPr>
          </a:p>
          <a:p>
            <a:pPr algn="l">
              <a:spcBef>
                <a:spcPts val="0"/>
              </a:spcBef>
              <a:buFont typeface="+mj-lt"/>
              <a:buAutoNum type="arabicPeriod" startAt="18"/>
            </a:pPr>
            <a:r>
              <a:rPr lang="en-GB" altLang="zh-CN" sz="1200" dirty="0">
                <a:solidFill>
                  <a:srgbClr val="E6E6E6"/>
                </a:solidFill>
                <a:latin typeface="Segoe UI" panose="020B0502040204020203" pitchFamily="34" charset="0"/>
                <a:hlinkClick r:id="rId30"/>
              </a:rPr>
              <a:t>Key Vault Deny Access</a:t>
            </a:r>
            <a:endParaRPr lang="en-GB" altLang="zh-CN" sz="1200" dirty="0">
              <a:solidFill>
                <a:srgbClr val="E6E6E6"/>
              </a:solidFill>
              <a:latin typeface="Segoe UI" panose="020B0502040204020203" pitchFamily="34" charset="0"/>
            </a:endParaRPr>
          </a:p>
        </p:txBody>
      </p:sp>
      <p:sp>
        <p:nvSpPr>
          <p:cNvPr id="7" name="文本框 6"/>
          <p:cNvSpPr txBox="1"/>
          <p:nvPr/>
        </p:nvSpPr>
        <p:spPr>
          <a:xfrm>
            <a:off x="5403824" y="4451400"/>
            <a:ext cx="2678833" cy="204470"/>
          </a:xfrm>
          <a:prstGeom prst="rect">
            <a:avLst/>
          </a:prstGeom>
          <a:noFill/>
        </p:spPr>
        <p:txBody>
          <a:bodyPr wrap="square">
            <a:spAutoFit/>
          </a:bodyPr>
          <a:lstStyle/>
          <a:p>
            <a:pPr>
              <a:spcAft>
                <a:spcPts val="0"/>
              </a:spcAft>
            </a:pPr>
            <a:r>
              <a:rPr lang="en-GB" altLang="zh-CN" sz="735" dirty="0">
                <a:solidFill>
                  <a:schemeClr val="accent2">
                    <a:lumMod val="75000"/>
                  </a:schemeClr>
                </a:solidFill>
                <a:latin typeface="Segoe UI" panose="020B0502040204020203" pitchFamily="34" charset="0"/>
              </a:rPr>
              <a:t>AKS</a:t>
            </a:r>
            <a:r>
              <a:rPr lang="zh-CN" altLang="en-US" sz="735" dirty="0">
                <a:solidFill>
                  <a:schemeClr val="accent2">
                    <a:lumMod val="75000"/>
                  </a:schemeClr>
                </a:solidFill>
                <a:latin typeface="Segoe UI" panose="020B0502040204020203" pitchFamily="34" charset="0"/>
              </a:rPr>
              <a:t>：</a:t>
            </a:r>
            <a:r>
              <a:rPr lang="en-GB" altLang="zh-CN" sz="735" dirty="0">
                <a:solidFill>
                  <a:schemeClr val="accent2">
                    <a:lumMod val="75000"/>
                  </a:schemeClr>
                </a:solidFill>
                <a:latin typeface="Segoe UI" panose="020B0502040204020203" pitchFamily="34" charset="0"/>
              </a:rPr>
              <a:t>Azure</a:t>
            </a:r>
            <a:r>
              <a:rPr lang="zh-CN" altLang="en-US" sz="735" dirty="0">
                <a:solidFill>
                  <a:schemeClr val="accent2">
                    <a:lumMod val="75000"/>
                  </a:schemeClr>
                </a:solidFill>
                <a:latin typeface="Segoe UI" panose="020B0502040204020203" pitchFamily="34" charset="0"/>
              </a:rPr>
              <a:t> </a:t>
            </a:r>
            <a:r>
              <a:rPr lang="en-GB" altLang="zh-CN" sz="735" dirty="0">
                <a:solidFill>
                  <a:schemeClr val="accent2">
                    <a:lumMod val="75000"/>
                  </a:schemeClr>
                </a:solidFill>
                <a:latin typeface="Segoe UI" panose="020B0502040204020203" pitchFamily="34" charset="0"/>
              </a:rPr>
              <a:t>Kubernetes</a:t>
            </a:r>
            <a:r>
              <a:rPr lang="zh-CN" altLang="en-US" sz="735" dirty="0">
                <a:solidFill>
                  <a:schemeClr val="accent2">
                    <a:lumMod val="75000"/>
                  </a:schemeClr>
                </a:solidFill>
                <a:latin typeface="Segoe UI" panose="020B0502040204020203" pitchFamily="34" charset="0"/>
              </a:rPr>
              <a:t> </a:t>
            </a:r>
            <a:r>
              <a:rPr lang="en-GB" altLang="zh-CN" sz="735" dirty="0">
                <a:solidFill>
                  <a:schemeClr val="accent2">
                    <a:lumMod val="75000"/>
                  </a:schemeClr>
                </a:solidFill>
                <a:latin typeface="Segoe UI" panose="020B0502040204020203" pitchFamily="34" charset="0"/>
              </a:rPr>
              <a:t>Service</a:t>
            </a:r>
            <a:endParaRPr lang="zh-CN" altLang="en-US" sz="735" dirty="0">
              <a:solidFill>
                <a:schemeClr val="accent2">
                  <a:lumMod val="75000"/>
                </a:schemeClr>
              </a:solidFill>
            </a:endParaRPr>
          </a:p>
        </p:txBody>
      </p:sp>
      <p:sp>
        <p:nvSpPr>
          <p:cNvPr id="8" name="文本框 7"/>
          <p:cNvSpPr txBox="1"/>
          <p:nvPr/>
        </p:nvSpPr>
        <p:spPr>
          <a:xfrm>
            <a:off x="233857" y="4656946"/>
            <a:ext cx="2323358" cy="204470"/>
          </a:xfrm>
          <a:prstGeom prst="rect">
            <a:avLst/>
          </a:prstGeom>
          <a:noFill/>
        </p:spPr>
        <p:txBody>
          <a:bodyPr wrap="square">
            <a:spAutoFit/>
          </a:bodyPr>
          <a:lstStyle/>
          <a:p>
            <a:pPr>
              <a:spcAft>
                <a:spcPts val="0"/>
              </a:spcAft>
            </a:pPr>
            <a:r>
              <a:rPr lang="zh-CN" altLang="en-US" sz="735" dirty="0"/>
              <a:t>https://docs.microsoft.com/en-us/azure/chaos-studio/</a:t>
            </a:r>
            <a:endParaRPr lang="zh-CN" altLang="en-US" sz="735"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可观察性</a:t>
            </a:r>
            <a:endParaRPr kumimoji="1" lang="zh-CN" altLang="en-US"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2373" y="717547"/>
            <a:ext cx="7519254" cy="400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优秀实践</a:t>
            </a:r>
            <a:r>
              <a:rPr kumimoji="1" lang="en-US" altLang="zh-CN" dirty="0"/>
              <a:t>1</a:t>
            </a:r>
            <a:r>
              <a:rPr kumimoji="1" lang="zh-CN" altLang="en-US" dirty="0"/>
              <a:t>：</a:t>
            </a:r>
            <a:r>
              <a:rPr kumimoji="1" lang="zh-CN" altLang="en-US" b="0" dirty="0"/>
              <a:t>复杂系统韧性</a:t>
            </a:r>
            <a:r>
              <a:rPr kumimoji="1" lang="zh-CN" altLang="en-US" dirty="0"/>
              <a:t>实现之道</a:t>
            </a:r>
            <a:endParaRPr kumimoji="1" lang="zh-CN" altLang="en-US" dirty="0"/>
          </a:p>
        </p:txBody>
      </p:sp>
      <p:sp>
        <p:nvSpPr>
          <p:cNvPr id="4" name="文本框 3"/>
          <p:cNvSpPr txBox="1"/>
          <p:nvPr/>
        </p:nvSpPr>
        <p:spPr>
          <a:xfrm>
            <a:off x="4779697" y="4551555"/>
            <a:ext cx="2856362" cy="275590"/>
          </a:xfrm>
          <a:prstGeom prst="rect">
            <a:avLst/>
          </a:prstGeom>
          <a:noFill/>
        </p:spPr>
        <p:txBody>
          <a:bodyPr wrap="square">
            <a:spAutoFit/>
          </a:bodyPr>
          <a:lstStyle/>
          <a:p>
            <a:pPr>
              <a:spcAft>
                <a:spcPts val="0"/>
              </a:spcAft>
            </a:pPr>
            <a:r>
              <a:rPr lang="zh-CN" altLang="en-US" sz="1200" dirty="0"/>
              <a:t>来源：中国信息通信研究院，2021年</a:t>
            </a:r>
            <a:endParaRPr lang="zh-CN" altLang="en-US" sz="1200" dirty="0"/>
          </a:p>
        </p:txBody>
      </p:sp>
      <p:pic>
        <p:nvPicPr>
          <p:cNvPr id="5" name="图片 4"/>
          <p:cNvPicPr>
            <a:picLocks noChangeAspect="1"/>
          </p:cNvPicPr>
          <p:nvPr/>
        </p:nvPicPr>
        <p:blipFill>
          <a:blip r:embed="rId1"/>
          <a:stretch>
            <a:fillRect/>
          </a:stretch>
        </p:blipFill>
        <p:spPr>
          <a:xfrm>
            <a:off x="1902457" y="806946"/>
            <a:ext cx="5520279" cy="37446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5577" y="327135"/>
            <a:ext cx="5681469" cy="421482"/>
          </a:xfrm>
        </p:spPr>
        <p:txBody>
          <a:bodyPr>
            <a:normAutofit fontScale="90000"/>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全生命周期</a:t>
            </a:r>
            <a:r>
              <a:rPr kumimoji="1" lang="zh-TW" altLang="en-US" sz="2800" b="1" dirty="0">
                <a:solidFill>
                  <a:srgbClr val="0070C0"/>
                </a:solidFill>
                <a:latin typeface="微软雅黑" panose="020B0503020204020204" pitchFamily="34" charset="-122"/>
                <a:ea typeface="微软雅黑" panose="020B0503020204020204" pitchFamily="34" charset="-122"/>
              </a:rPr>
              <a:t>的</a:t>
            </a:r>
            <a:r>
              <a:rPr kumimoji="1" lang="zh-CN" altLang="en-US" sz="2800" b="1" dirty="0">
                <a:solidFill>
                  <a:srgbClr val="0070C0"/>
                </a:solidFill>
                <a:latin typeface="微软雅黑" panose="020B0503020204020204" pitchFamily="34" charset="-122"/>
                <a:ea typeface="微软雅黑" panose="020B0503020204020204" pitchFamily="34" charset="-122"/>
              </a:rPr>
              <a:t>性能测试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8B567B61-5153-764A-9703-2F965272F31D}" type="slidenum">
              <a:rPr lang="en-US" altLang="zh-CN"/>
            </a:fld>
            <a:endParaRPr lang="en-US" altLang="zh-CN"/>
          </a:p>
        </p:txBody>
      </p:sp>
      <p:graphicFrame>
        <p:nvGraphicFramePr>
          <p:cNvPr id="5" name="表格 4"/>
          <p:cNvGraphicFramePr>
            <a:graphicFrameLocks noGrp="1"/>
          </p:cNvGraphicFramePr>
          <p:nvPr/>
        </p:nvGraphicFramePr>
        <p:xfrm>
          <a:off x="565486" y="819401"/>
          <a:ext cx="8132847" cy="3773016"/>
        </p:xfrm>
        <a:graphic>
          <a:graphicData uri="http://schemas.openxmlformats.org/drawingml/2006/table">
            <a:tbl>
              <a:tblPr firstRow="1" bandRow="1">
                <a:tableStyleId>{5C22544A-7EE6-4342-B048-85BDC9FD1C3A}</a:tableStyleId>
              </a:tblPr>
              <a:tblGrid>
                <a:gridCol w="2091303"/>
                <a:gridCol w="1394203"/>
                <a:gridCol w="2614129"/>
                <a:gridCol w="2033212"/>
              </a:tblGrid>
              <a:tr h="3693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rPr>
                        <a:t>计划</a:t>
                      </a:r>
                      <a:endPar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rPr>
                        <a:t>系统架构</a:t>
                      </a:r>
                      <a:endPar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rPr>
                        <a:t>迭代</a:t>
                      </a:r>
                      <a:endPar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solidFill>
                      <a:srgbClr val="4472C4"/>
                    </a:solidFill>
                  </a:tcPr>
                </a:tc>
                <a:tc>
                  <a:txBody>
                    <a:bodyPr/>
                    <a:lstStyle/>
                    <a:p>
                      <a:pPr algn="ctr"/>
                      <a:r>
                        <a:rPr lang="zh-CN" altLang="en-US" sz="1800" dirty="0">
                          <a:solidFill>
                            <a:schemeClr val="bg1"/>
                          </a:solidFill>
                          <a:latin typeface="Yuanti SC" panose="02010600040101010101" pitchFamily="2" charset="-122"/>
                          <a:ea typeface="Yuanti SC" panose="02010600040101010101" pitchFamily="2" charset="-122"/>
                          <a:cs typeface="宋体" panose="02010600030101010101" pitchFamily="2" charset="-122"/>
                        </a:rPr>
                        <a:t>在线</a:t>
                      </a:r>
                      <a:endParaRPr lang="zh-CN" altLang="en-US" sz="1800" dirty="0">
                        <a:solidFill>
                          <a:schemeClr val="bg1"/>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tc>
              </a:tr>
              <a:tr h="3403656">
                <a:tc>
                  <a:txBody>
                    <a:bodyPr/>
                    <a:lstStyle/>
                    <a:p>
                      <a:pPr>
                        <a:lnSpc>
                          <a:spcPts val="1490"/>
                        </a:lnSpc>
                        <a:tabLst>
                          <a:tab pos="200025" algn="l"/>
                        </a:tabLst>
                      </a:pPr>
                      <a:endParaRPr lang="en-US" altLang="zh-CN" sz="16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tabLst>
                          <a:tab pos="200025" algn="l"/>
                        </a:tabLst>
                      </a:pPr>
                      <a:r>
                        <a:rPr lang="zh-CN" altLang="en-US"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确定</a:t>
                      </a:r>
                      <a:r>
                        <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性能需求</a:t>
                      </a: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tabLst>
                          <a:tab pos="200025" algn="l"/>
                        </a:tabLst>
                      </a:pPr>
                      <a:r>
                        <a:rPr lang="zh-CN" altLang="en-US" sz="1400" dirty="0">
                          <a:solidFill>
                            <a:srgbClr val="000000"/>
                          </a:solidFill>
                          <a:latin typeface="Yuanti SC" panose="02010600040101010101" pitchFamily="2" charset="-122"/>
                          <a:ea typeface="Yuanti SC" panose="02010600040101010101" pitchFamily="2" charset="-122"/>
                          <a:cs typeface="宋体" panose="02010600030101010101" pitchFamily="2" charset="-122"/>
                        </a:rPr>
                        <a:t>（包括</a:t>
                      </a:r>
                      <a:r>
                        <a:rPr lang="en-US" altLang="zh-CN" sz="1400" dirty="0">
                          <a:solidFill>
                            <a:srgbClr val="000000"/>
                          </a:solidFill>
                          <a:latin typeface="Yuanti SC" panose="02010600040101010101" pitchFamily="2" charset="-122"/>
                          <a:ea typeface="Yuanti SC" panose="02010600040101010101" pitchFamily="2" charset="-122"/>
                          <a:cs typeface="宋体" panose="02010600030101010101" pitchFamily="2" charset="-122"/>
                        </a:rPr>
                        <a:t>运维需求</a:t>
                      </a:r>
                      <a:r>
                        <a:rPr lang="zh-CN" altLang="en-US" sz="1400" dirty="0">
                          <a:solidFill>
                            <a:srgbClr val="000000"/>
                          </a:solidFill>
                          <a:latin typeface="Yuanti SC" panose="02010600040101010101" pitchFamily="2" charset="-122"/>
                          <a:ea typeface="Yuanti SC" panose="02010600040101010101" pitchFamily="2" charset="-122"/>
                          <a:cs typeface="宋体" panose="02010600030101010101" pitchFamily="2" charset="-122"/>
                        </a:rPr>
                        <a:t>）</a:t>
                      </a:r>
                      <a:endParaRPr lang="en-US" altLang="zh-CN" sz="14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r>
                        <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rPr>
                        <a:t>业务场景</a:t>
                      </a:r>
                      <a:endPar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r>
                        <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rPr>
                        <a:t>业务数据</a:t>
                      </a:r>
                      <a:endPar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endPar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r>
                        <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性能测试策略</a:t>
                      </a: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endPar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r>
                        <a:rPr lang="zh-CN" altLang="en-US" sz="16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性能需求和计划评审</a:t>
                      </a:r>
                      <a:endParaRPr lang="en-US" altLang="zh-CN" sz="16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solidFill>
                      <a:srgbClr val="FFFB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架构评估</a:t>
                      </a: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性能测试策略</a:t>
                      </a: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tc>
                <a:tc>
                  <a:txBody>
                    <a:bodyPr/>
                    <a:lstStyle/>
                    <a:p>
                      <a:endParaRPr lang="zh-CN" altLang="en-US" sz="1200" dirty="0">
                        <a:latin typeface="Yuanti SC" panose="02010600040101010101" pitchFamily="2" charset="-122"/>
                        <a:ea typeface="Yuanti SC" panose="02010600040101010101" pitchFamily="2" charset="-122"/>
                      </a:endParaRPr>
                    </a:p>
                  </a:txBody>
                  <a:tcPr marL="82296" marR="82296" marT="41148" marB="41148">
                    <a:solidFill>
                      <a:srgbClr val="FFFBBF"/>
                    </a:solidFill>
                  </a:tcPr>
                </a:tc>
                <a:tc>
                  <a:txBody>
                    <a:bodyPr/>
                    <a:lstStyle/>
                    <a:p>
                      <a:endParaRPr lang="zh-CN" altLang="en-US" sz="1200" dirty="0">
                        <a:latin typeface="Yuanti SC" panose="02010600040101010101" pitchFamily="2" charset="-122"/>
                        <a:ea typeface="Yuanti SC" panose="02010600040101010101" pitchFamily="2" charset="-122"/>
                      </a:endParaRPr>
                    </a:p>
                  </a:txBody>
                  <a:tcPr marL="82296" marR="82296" marT="41148" marB="41148"/>
                </a:tc>
              </a:tr>
            </a:tbl>
          </a:graphicData>
        </a:graphic>
      </p:graphicFrame>
      <p:sp>
        <p:nvSpPr>
          <p:cNvPr id="6" name="同心圆 5"/>
          <p:cNvSpPr/>
          <p:nvPr/>
        </p:nvSpPr>
        <p:spPr>
          <a:xfrm>
            <a:off x="4337858" y="1471943"/>
            <a:ext cx="2007931" cy="2008737"/>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tx1"/>
              </a:solidFill>
              <a:latin typeface="Yuanti SC" panose="02010600040101010101" pitchFamily="2" charset="-122"/>
              <a:ea typeface="Yuanti SC" panose="02010600040101010101" pitchFamily="2" charset="-122"/>
            </a:endParaRPr>
          </a:p>
        </p:txBody>
      </p:sp>
      <p:sp>
        <p:nvSpPr>
          <p:cNvPr id="8" name="TextBox 1"/>
          <p:cNvSpPr txBox="1"/>
          <p:nvPr/>
        </p:nvSpPr>
        <p:spPr>
          <a:xfrm>
            <a:off x="5549802" y="1696565"/>
            <a:ext cx="965597" cy="644525"/>
          </a:xfrm>
          <a:prstGeom prst="rect">
            <a:avLst/>
          </a:prstGeom>
          <a:solidFill>
            <a:srgbClr val="FF6699">
              <a:alpha val="45000"/>
            </a:srgbClr>
          </a:solidFill>
        </p:spPr>
        <p:txBody>
          <a:bodyPr wrap="square" lIns="0" tIns="0" rIns="0" bIns="36070" rtlCol="0">
            <a:spAutoFit/>
          </a:bodyPr>
          <a:lstStyle/>
          <a:p>
            <a:pPr>
              <a:lnSpc>
                <a:spcPct val="110000"/>
              </a:lnSpc>
              <a:spcAft>
                <a:spcPts val="0"/>
              </a:spcAft>
              <a:tabLst>
                <a:tab pos="180340" algn="l"/>
              </a:tabLst>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性能需求调整修改</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9" name="TextBox 1"/>
          <p:cNvSpPr txBox="1"/>
          <p:nvPr/>
        </p:nvSpPr>
        <p:spPr>
          <a:xfrm>
            <a:off x="5465269" y="2875028"/>
            <a:ext cx="1047689" cy="644525"/>
          </a:xfrm>
          <a:prstGeom prst="rect">
            <a:avLst/>
          </a:prstGeom>
          <a:solidFill>
            <a:srgbClr val="FF6699">
              <a:alpha val="45000"/>
            </a:srgbClr>
          </a:solidFill>
        </p:spPr>
        <p:txBody>
          <a:bodyPr wrap="square" lIns="0" tIns="0" rIns="0" bIns="36070" rtlCol="0">
            <a:spAutoFit/>
          </a:bodyPr>
          <a:lstStyle/>
          <a:p>
            <a:pPr>
              <a:lnSpc>
                <a:spcPct val="110000"/>
              </a:lnSpc>
              <a:spcAft>
                <a:spcPts val="0"/>
              </a:spcAft>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设计</a:t>
            </a:r>
            <a:r>
              <a:rPr lang="zh-CN"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a:t>
            </a: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执行性能测试</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0" name="TextBox 1"/>
          <p:cNvSpPr txBox="1"/>
          <p:nvPr/>
        </p:nvSpPr>
        <p:spPr>
          <a:xfrm>
            <a:off x="4163348" y="2820816"/>
            <a:ext cx="1069900" cy="644525"/>
          </a:xfrm>
          <a:prstGeom prst="rect">
            <a:avLst/>
          </a:prstGeom>
          <a:solidFill>
            <a:srgbClr val="FF6699">
              <a:alpha val="45000"/>
            </a:srgbClr>
          </a:solidFill>
        </p:spPr>
        <p:txBody>
          <a:bodyPr wrap="square" lIns="0" tIns="0" rIns="0" bIns="36070" rtlCol="0">
            <a:spAutoFit/>
          </a:bodyPr>
          <a:lstStyle/>
          <a:p>
            <a:pPr algn="ctr">
              <a:lnSpc>
                <a:spcPct val="110000"/>
              </a:lnSpc>
              <a:spcAft>
                <a:spcPts val="0"/>
              </a:spcAft>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定位性能瓶颈/优化</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1" name="TextBox 1"/>
          <p:cNvSpPr txBox="1"/>
          <p:nvPr/>
        </p:nvSpPr>
        <p:spPr>
          <a:xfrm>
            <a:off x="3898216" y="1676400"/>
            <a:ext cx="65" cy="215254"/>
          </a:xfrm>
          <a:prstGeom prst="rect">
            <a:avLst/>
          </a:prstGeom>
          <a:noFill/>
        </p:spPr>
        <p:txBody>
          <a:bodyPr wrap="none" lIns="0" tIns="0" rIns="0" bIns="36070" rtlCol="0">
            <a:spAutoFit/>
          </a:bodyPr>
          <a:lstStyle/>
          <a:p>
            <a:pPr>
              <a:lnSpc>
                <a:spcPts val="1340"/>
              </a:lnSpc>
            </a:pPr>
            <a:endParaRPr lang="en-US" altLang="zh-CN" sz="144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2" name="TextBox 1"/>
          <p:cNvSpPr txBox="1"/>
          <p:nvPr/>
        </p:nvSpPr>
        <p:spPr>
          <a:xfrm>
            <a:off x="4168249" y="1696541"/>
            <a:ext cx="941969" cy="644525"/>
          </a:xfrm>
          <a:prstGeom prst="rect">
            <a:avLst/>
          </a:prstGeom>
          <a:solidFill>
            <a:srgbClr val="FF6699">
              <a:alpha val="45000"/>
            </a:srgbClr>
          </a:solidFill>
        </p:spPr>
        <p:txBody>
          <a:bodyPr wrap="square" lIns="0" tIns="0" rIns="0" bIns="36070" rtlCol="0">
            <a:spAutoFit/>
          </a:bodyPr>
          <a:lstStyle/>
          <a:p>
            <a:pPr>
              <a:lnSpc>
                <a:spcPct val="110000"/>
              </a:lnSpc>
              <a:spcAft>
                <a:spcPts val="0"/>
              </a:spcAft>
              <a:tabLst>
                <a:tab pos="90170" algn="l"/>
              </a:tabLst>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经验积累</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10000"/>
              </a:lnSpc>
              <a:spcBef>
                <a:spcPts val="0"/>
              </a:spcBef>
              <a:tabLst>
                <a:tab pos="90170" algn="l"/>
              </a:tabLst>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性能建模</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grpSp>
        <p:nvGrpSpPr>
          <p:cNvPr id="13" name="组 3"/>
          <p:cNvGrpSpPr/>
          <p:nvPr/>
        </p:nvGrpSpPr>
        <p:grpSpPr>
          <a:xfrm>
            <a:off x="6734405" y="1508347"/>
            <a:ext cx="1857353" cy="1889146"/>
            <a:chOff x="6660232" y="2730525"/>
            <a:chExt cx="1224136" cy="1324942"/>
          </a:xfrm>
        </p:grpSpPr>
        <p:sp>
          <p:nvSpPr>
            <p:cNvPr id="14" name="同心圆 13"/>
            <p:cNvSpPr/>
            <p:nvPr/>
          </p:nvSpPr>
          <p:spPr>
            <a:xfrm>
              <a:off x="6660232" y="2780928"/>
              <a:ext cx="1224136" cy="1224136"/>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60">
                <a:solidFill>
                  <a:schemeClr val="tx1"/>
                </a:solidFill>
                <a:latin typeface="Yuanti SC" panose="02010600040101010101" pitchFamily="2" charset="-122"/>
                <a:ea typeface="Yuanti SC" panose="02010600040101010101" pitchFamily="2" charset="-122"/>
              </a:endParaRPr>
            </a:p>
          </p:txBody>
        </p:sp>
        <p:sp>
          <p:nvSpPr>
            <p:cNvPr id="15" name="TextBox 1"/>
            <p:cNvSpPr txBox="1"/>
            <p:nvPr/>
          </p:nvSpPr>
          <p:spPr>
            <a:xfrm>
              <a:off x="6721510" y="2775842"/>
              <a:ext cx="416261"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容量</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规划</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6" name="TextBox 1"/>
            <p:cNvSpPr txBox="1"/>
            <p:nvPr/>
          </p:nvSpPr>
          <p:spPr>
            <a:xfrm>
              <a:off x="7393898" y="2730525"/>
              <a:ext cx="409440"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监控</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7" name="TextBox 1"/>
            <p:cNvSpPr txBox="1"/>
            <p:nvPr/>
          </p:nvSpPr>
          <p:spPr>
            <a:xfrm>
              <a:off x="7403729" y="3563670"/>
              <a:ext cx="384814"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健康</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检查</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8" name="TextBox 1"/>
            <p:cNvSpPr txBox="1"/>
            <p:nvPr/>
          </p:nvSpPr>
          <p:spPr>
            <a:xfrm>
              <a:off x="6721510" y="3563670"/>
              <a:ext cx="370205"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优化</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grpSp>
      <p:sp>
        <p:nvSpPr>
          <p:cNvPr id="19" name="矩形 18"/>
          <p:cNvSpPr/>
          <p:nvPr/>
        </p:nvSpPr>
        <p:spPr>
          <a:xfrm>
            <a:off x="4639234" y="4022350"/>
            <a:ext cx="1461871" cy="273050"/>
          </a:xfrm>
          <a:prstGeom prst="rect">
            <a:avLst/>
          </a:prstGeom>
        </p:spPr>
        <p:txBody>
          <a:bodyPr wrap="square">
            <a:spAutoFit/>
          </a:bodyPr>
          <a:lstStyle/>
          <a:p>
            <a:pPr>
              <a:lnSpc>
                <a:spcPts val="1420"/>
              </a:lnSpc>
              <a:spcAft>
                <a:spcPts val="0"/>
              </a:spcAft>
            </a:pPr>
            <a:r>
              <a:rPr lang="en-US" altLang="zh-CN" sz="20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性能数据</a:t>
            </a:r>
            <a:endParaRPr lang="en-US" altLang="zh-CN" sz="20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21" name="矩形 20"/>
          <p:cNvSpPr/>
          <p:nvPr/>
        </p:nvSpPr>
        <p:spPr>
          <a:xfrm>
            <a:off x="7116643" y="3989687"/>
            <a:ext cx="1461871" cy="273050"/>
          </a:xfrm>
          <a:prstGeom prst="rect">
            <a:avLst/>
          </a:prstGeom>
        </p:spPr>
        <p:txBody>
          <a:bodyPr wrap="square">
            <a:spAutoFit/>
          </a:bodyPr>
          <a:lstStyle/>
          <a:p>
            <a:pPr algn="ctr">
              <a:lnSpc>
                <a:spcPts val="1420"/>
              </a:lnSpc>
              <a:spcAft>
                <a:spcPts val="0"/>
              </a:spcAft>
            </a:pPr>
            <a:r>
              <a:rPr lang="en-US" altLang="zh-CN" sz="20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性能数据</a:t>
            </a:r>
            <a:endParaRPr lang="en-US" altLang="zh-CN" sz="20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Tree>
  </p:cSld>
  <p:clrMapOvr>
    <a:masterClrMapping/>
  </p:clrMapOvr>
  <p:transition spd="slow">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优秀实践</a:t>
            </a:r>
            <a:r>
              <a:rPr kumimoji="1" lang="en-US" altLang="zh-CN" dirty="0"/>
              <a:t>2:</a:t>
            </a:r>
            <a:r>
              <a:rPr kumimoji="1" lang="zh-CN" altLang="en-US" dirty="0"/>
              <a:t> 从灾难中学习、细化实验目标</a:t>
            </a:r>
            <a:endParaRPr kumimoji="1" lang="zh-CN" altLang="en-US" dirty="0"/>
          </a:p>
        </p:txBody>
      </p:sp>
      <p:pic>
        <p:nvPicPr>
          <p:cNvPr id="4" name="图片 3"/>
          <p:cNvPicPr>
            <a:picLocks noChangeAspect="1"/>
          </p:cNvPicPr>
          <p:nvPr/>
        </p:nvPicPr>
        <p:blipFill>
          <a:blip r:embed="rId1"/>
          <a:stretch>
            <a:fillRect/>
          </a:stretch>
        </p:blipFill>
        <p:spPr>
          <a:xfrm>
            <a:off x="467876" y="1093426"/>
            <a:ext cx="7888937" cy="349208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示例：基于历史问题抽象建设通用故障库</a:t>
            </a:r>
            <a:endParaRPr kumimoji="1" lang="zh-CN" altLang="en-US" dirty="0"/>
          </a:p>
        </p:txBody>
      </p:sp>
      <p:sp>
        <p:nvSpPr>
          <p:cNvPr id="5" name="矩形 19"/>
          <p:cNvSpPr/>
          <p:nvPr/>
        </p:nvSpPr>
        <p:spPr>
          <a:xfrm>
            <a:off x="2348696"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存储热点</a:t>
            </a:r>
            <a:endParaRPr kumimoji="1" lang="en-US" altLang="zh-CN" sz="1200" dirty="0">
              <a:latin typeface="微软雅黑" panose="020B0503020204020204" pitchFamily="34" charset="-122"/>
              <a:ea typeface="微软雅黑" panose="020B0503020204020204" pitchFamily="34" charset="-122"/>
            </a:endParaRPr>
          </a:p>
        </p:txBody>
      </p:sp>
      <p:sp>
        <p:nvSpPr>
          <p:cNvPr id="6" name="矩形 19"/>
          <p:cNvSpPr/>
          <p:nvPr/>
        </p:nvSpPr>
        <p:spPr>
          <a:xfrm>
            <a:off x="3554686" y="274155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内存抢占</a:t>
            </a:r>
            <a:endParaRPr kumimoji="1" lang="en-US" altLang="zh-CN" sz="1200" dirty="0">
              <a:latin typeface="微软雅黑" panose="020B0503020204020204" pitchFamily="34" charset="-122"/>
              <a:ea typeface="微软雅黑" panose="020B0503020204020204" pitchFamily="34" charset="-122"/>
            </a:endParaRPr>
          </a:p>
        </p:txBody>
      </p:sp>
      <p:sp>
        <p:nvSpPr>
          <p:cNvPr id="7" name="矩形 19"/>
          <p:cNvSpPr/>
          <p:nvPr/>
        </p:nvSpPr>
        <p:spPr>
          <a:xfrm>
            <a:off x="3554686"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读写拒绝</a:t>
            </a:r>
            <a:endParaRPr kumimoji="1" lang="en-US" altLang="zh-CN" sz="1200" dirty="0">
              <a:latin typeface="微软雅黑" panose="020B0503020204020204" pitchFamily="34" charset="-122"/>
              <a:ea typeface="微软雅黑" panose="020B0503020204020204" pitchFamily="34" charset="-122"/>
            </a:endParaRPr>
          </a:p>
        </p:txBody>
      </p:sp>
      <p:sp>
        <p:nvSpPr>
          <p:cNvPr id="8" name="矩形 19"/>
          <p:cNvSpPr/>
          <p:nvPr/>
        </p:nvSpPr>
        <p:spPr>
          <a:xfrm>
            <a:off x="2348696" y="274155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cpu</a:t>
            </a:r>
            <a:r>
              <a:rPr kumimoji="1" lang="en-US" altLang="en-US" sz="1200">
                <a:latin typeface="微软雅黑" panose="020B0503020204020204" pitchFamily="34" charset="-122"/>
                <a:ea typeface="微软雅黑" panose="020B0503020204020204" pitchFamily="34" charset="-122"/>
              </a:rPr>
              <a:t>抢占</a:t>
            </a:r>
            <a:endParaRPr kumimoji="1" lang="en-US" altLang="zh-CN" sz="1200" dirty="0">
              <a:latin typeface="微软雅黑" panose="020B0503020204020204" pitchFamily="34" charset="-122"/>
              <a:ea typeface="微软雅黑" panose="020B0503020204020204" pitchFamily="34" charset="-122"/>
            </a:endParaRPr>
          </a:p>
        </p:txBody>
      </p:sp>
      <p:sp>
        <p:nvSpPr>
          <p:cNvPr id="9" name="矩形 19"/>
          <p:cNvSpPr/>
          <p:nvPr/>
        </p:nvSpPr>
        <p:spPr>
          <a:xfrm>
            <a:off x="2348696"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风</a:t>
            </a:r>
            <a:r>
              <a:rPr kumimoji="1" lang="en-US" altLang="en-US" sz="1200">
                <a:latin typeface="微软雅黑" panose="020B0503020204020204" pitchFamily="34" charset="-122"/>
                <a:ea typeface="微软雅黑" panose="020B0503020204020204" pitchFamily="34" charset="-122"/>
              </a:rPr>
              <a:t>:</a:t>
            </a:r>
            <a:r>
              <a:rPr kumimoji="1" lang="en-US" altLang="en-US" sz="1200">
                <a:latin typeface="微软雅黑" panose="020B0503020204020204" pitchFamily="34" charset="-122"/>
                <a:ea typeface="微软雅黑" panose="020B0503020204020204" pitchFamily="34" charset="-122"/>
              </a:rPr>
              <a:t>空调</a:t>
            </a:r>
            <a:endParaRPr kumimoji="1" lang="en-US" altLang="zh-CN" sz="1200" dirty="0">
              <a:latin typeface="微软雅黑" panose="020B0503020204020204" pitchFamily="34" charset="-122"/>
              <a:ea typeface="微软雅黑" panose="020B0503020204020204" pitchFamily="34" charset="-122"/>
            </a:endParaRPr>
          </a:p>
        </p:txBody>
      </p:sp>
      <p:sp>
        <p:nvSpPr>
          <p:cNvPr id="10" name="矩形 19"/>
          <p:cNvSpPr/>
          <p:nvPr/>
        </p:nvSpPr>
        <p:spPr>
          <a:xfrm>
            <a:off x="3554686"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火</a:t>
            </a:r>
            <a:r>
              <a:rPr kumimoji="1" lang="en-US" altLang="en-US" sz="1200">
                <a:latin typeface="微软雅黑" panose="020B0503020204020204" pitchFamily="34" charset="-122"/>
                <a:ea typeface="微软雅黑" panose="020B0503020204020204" pitchFamily="34" charset="-122"/>
              </a:rPr>
              <a:t>:</a:t>
            </a:r>
            <a:r>
              <a:rPr kumimoji="1" lang="en-US" altLang="en-US" sz="1200">
                <a:latin typeface="微软雅黑" panose="020B0503020204020204" pitchFamily="34" charset="-122"/>
                <a:ea typeface="微软雅黑" panose="020B0503020204020204" pitchFamily="34" charset="-122"/>
              </a:rPr>
              <a:t>消防</a:t>
            </a:r>
            <a:endParaRPr kumimoji="1" lang="en-US" altLang="zh-CN" sz="1200" dirty="0">
              <a:latin typeface="微软雅黑" panose="020B0503020204020204" pitchFamily="34" charset="-122"/>
              <a:ea typeface="微软雅黑" panose="020B0503020204020204" pitchFamily="34" charset="-122"/>
            </a:endParaRPr>
          </a:p>
        </p:txBody>
      </p:sp>
      <p:sp>
        <p:nvSpPr>
          <p:cNvPr id="11" name="矩形 19"/>
          <p:cNvSpPr/>
          <p:nvPr/>
        </p:nvSpPr>
        <p:spPr>
          <a:xfrm>
            <a:off x="4770069"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连接打满</a:t>
            </a:r>
            <a:endParaRPr kumimoji="1" lang="en-US" altLang="zh-CN" sz="1200" dirty="0">
              <a:latin typeface="微软雅黑" panose="020B0503020204020204" pitchFamily="34" charset="-122"/>
              <a:ea typeface="微软雅黑" panose="020B0503020204020204" pitchFamily="34" charset="-122"/>
            </a:endParaRPr>
          </a:p>
        </p:txBody>
      </p:sp>
      <p:sp>
        <p:nvSpPr>
          <p:cNvPr id="12" name="矩形 19"/>
          <p:cNvSpPr/>
          <p:nvPr/>
        </p:nvSpPr>
        <p:spPr>
          <a:xfrm>
            <a:off x="4770069"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水</a:t>
            </a:r>
            <a:r>
              <a:rPr kumimoji="1" lang="en-US" altLang="en-US" sz="1200">
                <a:latin typeface="微软雅黑" panose="020B0503020204020204" pitchFamily="34" charset="-122"/>
                <a:ea typeface="微软雅黑" panose="020B0503020204020204" pitchFamily="34" charset="-122"/>
              </a:rPr>
              <a:t>:</a:t>
            </a:r>
            <a:r>
              <a:rPr kumimoji="1" lang="en-US" altLang="en-US" sz="1200">
                <a:latin typeface="微软雅黑" panose="020B0503020204020204" pitchFamily="34" charset="-122"/>
                <a:ea typeface="微软雅黑" panose="020B0503020204020204" pitchFamily="34" charset="-122"/>
              </a:rPr>
              <a:t>恒湿</a:t>
            </a:r>
            <a:endParaRPr kumimoji="1" lang="en-US" altLang="zh-CN" sz="1200" dirty="0">
              <a:latin typeface="微软雅黑" panose="020B0503020204020204" pitchFamily="34" charset="-122"/>
              <a:ea typeface="微软雅黑" panose="020B0503020204020204" pitchFamily="34" charset="-122"/>
            </a:endParaRPr>
          </a:p>
        </p:txBody>
      </p:sp>
      <p:sp>
        <p:nvSpPr>
          <p:cNvPr id="13" name="矩形 19"/>
          <p:cNvSpPr/>
          <p:nvPr/>
        </p:nvSpPr>
        <p:spPr>
          <a:xfrm>
            <a:off x="1107119" y="1999412"/>
            <a:ext cx="1136494" cy="10233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a:latin typeface="微软雅黑" panose="020B0503020204020204" pitchFamily="34" charset="-122"/>
                <a:ea typeface="微软雅黑" panose="020B0503020204020204" pitchFamily="34" charset="-122"/>
              </a:rPr>
              <a:t>基础架构</a:t>
            </a:r>
            <a:endParaRPr kumimoji="1" lang="en-US" altLang="zh-CN" sz="1200" dirty="0">
              <a:latin typeface="微软雅黑" panose="020B0503020204020204" pitchFamily="34" charset="-122"/>
              <a:ea typeface="微软雅黑" panose="020B0503020204020204" pitchFamily="34" charset="-122"/>
            </a:endParaRPr>
          </a:p>
        </p:txBody>
      </p:sp>
      <p:sp>
        <p:nvSpPr>
          <p:cNvPr id="14" name="矩形 19"/>
          <p:cNvSpPr/>
          <p:nvPr/>
        </p:nvSpPr>
        <p:spPr>
          <a:xfrm>
            <a:off x="1153035" y="1130922"/>
            <a:ext cx="1077245" cy="703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业务应用</a:t>
            </a:r>
            <a:endParaRPr kumimoji="1" lang="en-US" altLang="zh-CN" sz="1200" dirty="0">
              <a:latin typeface="微软雅黑" panose="020B0503020204020204" pitchFamily="34" charset="-122"/>
              <a:ea typeface="微软雅黑" panose="020B0503020204020204" pitchFamily="34" charset="-122"/>
            </a:endParaRPr>
          </a:p>
        </p:txBody>
      </p:sp>
      <p:sp>
        <p:nvSpPr>
          <p:cNvPr id="15" name="矩形 19"/>
          <p:cNvSpPr/>
          <p:nvPr/>
        </p:nvSpPr>
        <p:spPr>
          <a:xfrm>
            <a:off x="1098315" y="3145551"/>
            <a:ext cx="1147853" cy="1103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a:latin typeface="微软雅黑" panose="020B0503020204020204" pitchFamily="34" charset="-122"/>
                <a:ea typeface="微软雅黑" panose="020B0503020204020204" pitchFamily="34" charset="-122"/>
              </a:rPr>
              <a:t>基础设施</a:t>
            </a:r>
            <a:endParaRPr kumimoji="1" lang="en-US" altLang="zh-CN" sz="1200" dirty="0">
              <a:latin typeface="微软雅黑" panose="020B0503020204020204" pitchFamily="34" charset="-122"/>
              <a:ea typeface="微软雅黑" panose="020B0503020204020204" pitchFamily="34" charset="-122"/>
            </a:endParaRPr>
          </a:p>
        </p:txBody>
      </p:sp>
      <p:sp>
        <p:nvSpPr>
          <p:cNvPr id="16" name="矩形 19"/>
          <p:cNvSpPr/>
          <p:nvPr/>
        </p:nvSpPr>
        <p:spPr>
          <a:xfrm>
            <a:off x="2348695"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网络抖动</a:t>
            </a:r>
            <a:endParaRPr kumimoji="1" lang="en-US" altLang="zh-CN" sz="1200" dirty="0">
              <a:latin typeface="微软雅黑" panose="020B0503020204020204" pitchFamily="34" charset="-122"/>
              <a:ea typeface="微软雅黑" panose="020B0503020204020204" pitchFamily="34" charset="-122"/>
            </a:endParaRPr>
          </a:p>
        </p:txBody>
      </p:sp>
      <p:sp>
        <p:nvSpPr>
          <p:cNvPr id="17" name="矩形 19"/>
          <p:cNvSpPr/>
          <p:nvPr/>
        </p:nvSpPr>
        <p:spPr>
          <a:xfrm>
            <a:off x="3554686"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网络拥塞</a:t>
            </a:r>
            <a:endParaRPr kumimoji="1" lang="en-US" altLang="zh-CN" sz="1200" dirty="0">
              <a:latin typeface="微软雅黑" panose="020B0503020204020204" pitchFamily="34" charset="-122"/>
              <a:ea typeface="微软雅黑" panose="020B0503020204020204" pitchFamily="34" charset="-122"/>
            </a:endParaRPr>
          </a:p>
        </p:txBody>
      </p:sp>
      <p:sp>
        <p:nvSpPr>
          <p:cNvPr id="18" name="矩形 19"/>
          <p:cNvSpPr/>
          <p:nvPr/>
        </p:nvSpPr>
        <p:spPr>
          <a:xfrm>
            <a:off x="4770069"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网络中断</a:t>
            </a:r>
            <a:endParaRPr kumimoji="1" lang="en-US" altLang="zh-CN" sz="1200" dirty="0">
              <a:latin typeface="微软雅黑" panose="020B0503020204020204" pitchFamily="34" charset="-122"/>
              <a:ea typeface="微软雅黑" panose="020B0503020204020204" pitchFamily="34" charset="-122"/>
            </a:endParaRPr>
          </a:p>
        </p:txBody>
      </p:sp>
      <p:sp>
        <p:nvSpPr>
          <p:cNvPr id="19" name="矩形 19"/>
          <p:cNvSpPr/>
          <p:nvPr/>
        </p:nvSpPr>
        <p:spPr>
          <a:xfrm>
            <a:off x="6086675"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dns</a:t>
            </a:r>
            <a:r>
              <a:rPr kumimoji="1" lang="en-US" altLang="en-US" sz="1200">
                <a:latin typeface="微软雅黑" panose="020B0503020204020204" pitchFamily="34" charset="-122"/>
                <a:ea typeface="微软雅黑" panose="020B0503020204020204" pitchFamily="34" charset="-122"/>
              </a:rPr>
              <a:t>异常</a:t>
            </a:r>
            <a:endParaRPr kumimoji="1" lang="en-US" altLang="zh-CN" sz="1200" dirty="0">
              <a:latin typeface="微软雅黑" panose="020B0503020204020204" pitchFamily="34" charset="-122"/>
              <a:ea typeface="微软雅黑" panose="020B0503020204020204" pitchFamily="34" charset="-122"/>
            </a:endParaRPr>
          </a:p>
        </p:txBody>
      </p:sp>
      <p:sp>
        <p:nvSpPr>
          <p:cNvPr id="20" name="矩形 19"/>
          <p:cNvSpPr/>
          <p:nvPr/>
        </p:nvSpPr>
        <p:spPr>
          <a:xfrm>
            <a:off x="2348696"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宕机</a:t>
            </a:r>
            <a:endParaRPr kumimoji="1" lang="en-US" altLang="zh-CN" sz="1200" dirty="0">
              <a:latin typeface="微软雅黑" panose="020B0503020204020204" pitchFamily="34" charset="-122"/>
              <a:ea typeface="微软雅黑" panose="020B0503020204020204" pitchFamily="34" charset="-122"/>
            </a:endParaRPr>
          </a:p>
        </p:txBody>
      </p:sp>
      <p:sp>
        <p:nvSpPr>
          <p:cNvPr id="21" name="矩形 19"/>
          <p:cNvSpPr/>
          <p:nvPr/>
        </p:nvSpPr>
        <p:spPr>
          <a:xfrm>
            <a:off x="3554686"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假死</a:t>
            </a:r>
            <a:endParaRPr kumimoji="1" lang="en-US" altLang="zh-CN" sz="1200" dirty="0">
              <a:latin typeface="微软雅黑" panose="020B0503020204020204" pitchFamily="34" charset="-122"/>
              <a:ea typeface="微软雅黑" panose="020B0503020204020204" pitchFamily="34" charset="-122"/>
            </a:endParaRPr>
          </a:p>
        </p:txBody>
      </p:sp>
      <p:sp>
        <p:nvSpPr>
          <p:cNvPr id="22" name="矩形 19"/>
          <p:cNvSpPr/>
          <p:nvPr/>
        </p:nvSpPr>
        <p:spPr>
          <a:xfrm>
            <a:off x="4770069"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磁盘读写慢</a:t>
            </a:r>
            <a:endParaRPr kumimoji="1" lang="en-US" altLang="zh-CN" sz="1200" dirty="0">
              <a:latin typeface="微软雅黑" panose="020B0503020204020204" pitchFamily="34" charset="-122"/>
              <a:ea typeface="微软雅黑" panose="020B0503020204020204" pitchFamily="34" charset="-122"/>
            </a:endParaRPr>
          </a:p>
        </p:txBody>
      </p:sp>
      <p:sp>
        <p:nvSpPr>
          <p:cNvPr id="23" name="矩形 19"/>
          <p:cNvSpPr/>
          <p:nvPr/>
        </p:nvSpPr>
        <p:spPr>
          <a:xfrm>
            <a:off x="6086675"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网卡打满</a:t>
            </a:r>
            <a:endParaRPr kumimoji="1" lang="en-US" altLang="zh-CN" sz="1200" dirty="0">
              <a:latin typeface="微软雅黑" panose="020B0503020204020204" pitchFamily="34" charset="-122"/>
              <a:ea typeface="微软雅黑" panose="020B0503020204020204" pitchFamily="34" charset="-122"/>
            </a:endParaRPr>
          </a:p>
        </p:txBody>
      </p:sp>
      <p:sp>
        <p:nvSpPr>
          <p:cNvPr id="24" name="矩形 19"/>
          <p:cNvSpPr/>
          <p:nvPr/>
        </p:nvSpPr>
        <p:spPr>
          <a:xfrm>
            <a:off x="4770069"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a:latin typeface="微软雅黑" panose="020B0503020204020204" pitchFamily="34" charset="-122"/>
                <a:ea typeface="微软雅黑" panose="020B0503020204020204" pitchFamily="34" charset="-122"/>
              </a:rPr>
              <a:t>下游</a:t>
            </a:r>
            <a:r>
              <a:rPr kumimoji="1" lang="en-US" altLang="en-US" sz="1200">
                <a:latin typeface="微软雅黑" panose="020B0503020204020204" pitchFamily="34" charset="-122"/>
                <a:ea typeface="微软雅黑" panose="020B0503020204020204" pitchFamily="34" charset="-122"/>
              </a:rPr>
              <a:t>失败</a:t>
            </a:r>
            <a:endParaRPr kumimoji="1" lang="en-US" altLang="zh-CN" sz="1200" dirty="0">
              <a:latin typeface="微软雅黑" panose="020B0503020204020204" pitchFamily="34" charset="-122"/>
              <a:ea typeface="微软雅黑" panose="020B0503020204020204" pitchFamily="34" charset="-122"/>
            </a:endParaRPr>
          </a:p>
        </p:txBody>
      </p:sp>
      <p:sp>
        <p:nvSpPr>
          <p:cNvPr id="25" name="矩形 19"/>
          <p:cNvSpPr/>
          <p:nvPr/>
        </p:nvSpPr>
        <p:spPr>
          <a:xfrm>
            <a:off x="2348695"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实例迁移</a:t>
            </a:r>
            <a:endParaRPr kumimoji="1" lang="en-US" altLang="zh-CN" sz="1200" dirty="0">
              <a:latin typeface="微软雅黑" panose="020B0503020204020204" pitchFamily="34" charset="-122"/>
              <a:ea typeface="微软雅黑" panose="020B0503020204020204" pitchFamily="34" charset="-122"/>
            </a:endParaRPr>
          </a:p>
        </p:txBody>
      </p:sp>
      <p:sp>
        <p:nvSpPr>
          <p:cNvPr id="26" name="矩形 19"/>
          <p:cNvSpPr/>
          <p:nvPr/>
        </p:nvSpPr>
        <p:spPr>
          <a:xfrm>
            <a:off x="3554686"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实例部署</a:t>
            </a:r>
            <a:endParaRPr kumimoji="1" lang="en-US" altLang="zh-CN" sz="1200" dirty="0">
              <a:latin typeface="微软雅黑" panose="020B0503020204020204" pitchFamily="34" charset="-122"/>
              <a:ea typeface="微软雅黑" panose="020B0503020204020204" pitchFamily="34" charset="-122"/>
            </a:endParaRPr>
          </a:p>
        </p:txBody>
      </p:sp>
      <p:sp>
        <p:nvSpPr>
          <p:cNvPr id="27" name="矩形 19"/>
          <p:cNvSpPr/>
          <p:nvPr/>
        </p:nvSpPr>
        <p:spPr>
          <a:xfrm>
            <a:off x="2348696" y="1534782"/>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格式错误</a:t>
            </a:r>
            <a:endParaRPr kumimoji="1" lang="en-US" altLang="zh-CN" sz="1200" dirty="0">
              <a:latin typeface="微软雅黑" panose="020B0503020204020204" pitchFamily="34" charset="-122"/>
              <a:ea typeface="微软雅黑" panose="020B0503020204020204" pitchFamily="34" charset="-122"/>
            </a:endParaRPr>
          </a:p>
        </p:txBody>
      </p:sp>
      <p:sp>
        <p:nvSpPr>
          <p:cNvPr id="28" name="矩形 19"/>
          <p:cNvSpPr/>
          <p:nvPr/>
        </p:nvSpPr>
        <p:spPr>
          <a:xfrm>
            <a:off x="2348695"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业务攻击</a:t>
            </a:r>
            <a:endParaRPr kumimoji="1" lang="en-US" altLang="zh-CN" sz="1200" dirty="0">
              <a:latin typeface="微软雅黑" panose="020B0503020204020204" pitchFamily="34" charset="-122"/>
              <a:ea typeface="微软雅黑" panose="020B0503020204020204" pitchFamily="34" charset="-122"/>
            </a:endParaRPr>
          </a:p>
        </p:txBody>
      </p:sp>
      <p:sp>
        <p:nvSpPr>
          <p:cNvPr id="29" name="矩形 19"/>
          <p:cNvSpPr/>
          <p:nvPr/>
        </p:nvSpPr>
        <p:spPr>
          <a:xfrm>
            <a:off x="3554686"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core</a:t>
            </a:r>
            <a:r>
              <a:rPr kumimoji="1" lang="en-US" altLang="en-US" sz="120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0" name="矩形 19"/>
          <p:cNvSpPr/>
          <p:nvPr/>
        </p:nvSpPr>
        <p:spPr>
          <a:xfrm>
            <a:off x="4770069"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oom</a:t>
            </a:r>
            <a:endParaRPr kumimoji="1" lang="en-US" altLang="zh-CN" sz="1200" dirty="0">
              <a:latin typeface="微软雅黑" panose="020B0503020204020204" pitchFamily="34" charset="-122"/>
              <a:ea typeface="微软雅黑" panose="020B0503020204020204" pitchFamily="34" charset="-122"/>
            </a:endParaRPr>
          </a:p>
        </p:txBody>
      </p:sp>
      <p:sp>
        <p:nvSpPr>
          <p:cNvPr id="31" name="矩形 19"/>
          <p:cNvSpPr/>
          <p:nvPr/>
        </p:nvSpPr>
        <p:spPr>
          <a:xfrm>
            <a:off x="4770069" y="1545889"/>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配置错误</a:t>
            </a:r>
            <a:endParaRPr kumimoji="1" lang="en-US" altLang="zh-CN" sz="1200" dirty="0">
              <a:latin typeface="微软雅黑" panose="020B0503020204020204" pitchFamily="34" charset="-122"/>
              <a:ea typeface="微软雅黑" panose="020B0503020204020204" pitchFamily="34" charset="-122"/>
            </a:endParaRPr>
          </a:p>
        </p:txBody>
      </p:sp>
      <p:sp>
        <p:nvSpPr>
          <p:cNvPr id="32" name="矩形 19"/>
          <p:cNvSpPr/>
          <p:nvPr/>
        </p:nvSpPr>
        <p:spPr>
          <a:xfrm>
            <a:off x="6086675"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性能下降</a:t>
            </a:r>
            <a:endParaRPr kumimoji="1" lang="en-US" altLang="zh-CN" sz="1200" dirty="0">
              <a:latin typeface="微软雅黑" panose="020B0503020204020204" pitchFamily="34" charset="-122"/>
              <a:ea typeface="微软雅黑" panose="020B0503020204020204" pitchFamily="34" charset="-122"/>
            </a:endParaRPr>
          </a:p>
        </p:txBody>
      </p:sp>
      <p:sp>
        <p:nvSpPr>
          <p:cNvPr id="33" name="矩形 19"/>
          <p:cNvSpPr/>
          <p:nvPr/>
        </p:nvSpPr>
        <p:spPr>
          <a:xfrm>
            <a:off x="3554686" y="154409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依赖超时</a:t>
            </a:r>
            <a:endParaRPr kumimoji="1" lang="en-US" altLang="zh-CN" sz="1200" dirty="0">
              <a:latin typeface="微软雅黑" panose="020B0503020204020204" pitchFamily="34" charset="-122"/>
              <a:ea typeface="微软雅黑" panose="020B0503020204020204" pitchFamily="34" charset="-122"/>
            </a:endParaRPr>
          </a:p>
        </p:txBody>
      </p:sp>
      <p:sp>
        <p:nvSpPr>
          <p:cNvPr id="34" name="矩形 19"/>
          <p:cNvSpPr/>
          <p:nvPr/>
        </p:nvSpPr>
        <p:spPr>
          <a:xfrm>
            <a:off x="6086675"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性能下降</a:t>
            </a:r>
            <a:endParaRPr kumimoji="1" lang="en-US" altLang="zh-CN" sz="1200" dirty="0">
              <a:latin typeface="微软雅黑" panose="020B0503020204020204" pitchFamily="34" charset="-122"/>
              <a:ea typeface="微软雅黑" panose="020B0503020204020204" pitchFamily="34" charset="-122"/>
            </a:endParaRPr>
          </a:p>
        </p:txBody>
      </p:sp>
      <p:sp>
        <p:nvSpPr>
          <p:cNvPr id="35" name="矩形 19"/>
          <p:cNvSpPr/>
          <p:nvPr/>
        </p:nvSpPr>
        <p:spPr>
          <a:xfrm>
            <a:off x="4770067" y="274155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io</a:t>
            </a:r>
            <a:r>
              <a:rPr kumimoji="1" lang="en-US" altLang="en-US" sz="1200">
                <a:latin typeface="微软雅黑" panose="020B0503020204020204" pitchFamily="34" charset="-122"/>
                <a:ea typeface="微软雅黑" panose="020B0503020204020204" pitchFamily="34" charset="-122"/>
              </a:rPr>
              <a:t>抢占</a:t>
            </a:r>
            <a:endParaRPr kumimoji="1" lang="en-US" altLang="zh-CN" sz="1200" dirty="0">
              <a:latin typeface="微软雅黑" panose="020B0503020204020204" pitchFamily="34" charset="-122"/>
              <a:ea typeface="微软雅黑" panose="020B0503020204020204" pitchFamily="34" charset="-122"/>
            </a:endParaRPr>
          </a:p>
        </p:txBody>
      </p:sp>
      <p:sp>
        <p:nvSpPr>
          <p:cNvPr id="36" name="矩形 19"/>
          <p:cNvSpPr/>
          <p:nvPr/>
        </p:nvSpPr>
        <p:spPr>
          <a:xfrm>
            <a:off x="6086674"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环境错误</a:t>
            </a:r>
            <a:endParaRPr kumimoji="1" lang="en-US" altLang="zh-CN" sz="1200" dirty="0">
              <a:latin typeface="微软雅黑" panose="020B0503020204020204" pitchFamily="34" charset="-122"/>
              <a:ea typeface="微软雅黑" panose="020B0503020204020204" pitchFamily="34" charset="-122"/>
            </a:endParaRPr>
          </a:p>
        </p:txBody>
      </p:sp>
      <p:cxnSp>
        <p:nvCxnSpPr>
          <p:cNvPr id="37" name="直线连接符 36"/>
          <p:cNvCxnSpPr/>
          <p:nvPr/>
        </p:nvCxnSpPr>
        <p:spPr>
          <a:xfrm>
            <a:off x="1153035" y="1902964"/>
            <a:ext cx="6162164" cy="12552"/>
          </a:xfrm>
          <a:prstGeom prst="line">
            <a:avLst/>
          </a:prstGeom>
        </p:spPr>
        <p:style>
          <a:lnRef idx="1">
            <a:schemeClr val="accent1"/>
          </a:lnRef>
          <a:fillRef idx="3">
            <a:schemeClr val="accent1"/>
          </a:fillRef>
          <a:effectRef idx="2">
            <a:schemeClr val="accent1"/>
          </a:effectRef>
          <a:fontRef idx="minor">
            <a:schemeClr val="lt1"/>
          </a:fontRef>
        </p:style>
      </p:cxnSp>
      <p:cxnSp>
        <p:nvCxnSpPr>
          <p:cNvPr id="38" name="直线连接符 37"/>
          <p:cNvCxnSpPr/>
          <p:nvPr/>
        </p:nvCxnSpPr>
        <p:spPr>
          <a:xfrm>
            <a:off x="1098316" y="3070480"/>
            <a:ext cx="6216884" cy="0"/>
          </a:xfrm>
          <a:prstGeom prst="line">
            <a:avLst/>
          </a:prstGeom>
        </p:spPr>
        <p:style>
          <a:lnRef idx="1">
            <a:schemeClr val="accent1"/>
          </a:lnRef>
          <a:fillRef idx="3">
            <a:schemeClr val="accent1"/>
          </a:fillRef>
          <a:effectRef idx="2">
            <a:schemeClr val="accent1"/>
          </a:effectRef>
          <a:fontRef idx="minor">
            <a:schemeClr val="lt1"/>
          </a:fontRef>
        </p:style>
      </p:cxnSp>
      <p:sp>
        <p:nvSpPr>
          <p:cNvPr id="39" name="矩形 19"/>
          <p:cNvSpPr/>
          <p:nvPr/>
        </p:nvSpPr>
        <p:spPr>
          <a:xfrm>
            <a:off x="6086674" y="153459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sp>
        <p:nvSpPr>
          <p:cNvPr id="40" name="矩形 19"/>
          <p:cNvSpPr/>
          <p:nvPr/>
        </p:nvSpPr>
        <p:spPr>
          <a:xfrm>
            <a:off x="6090392" y="2742280"/>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sp>
        <p:nvSpPr>
          <p:cNvPr id="41" name="矩形 19"/>
          <p:cNvSpPr/>
          <p:nvPr/>
        </p:nvSpPr>
        <p:spPr>
          <a:xfrm>
            <a:off x="6109207"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优秀实践</a:t>
            </a:r>
            <a:r>
              <a:rPr kumimoji="1" lang="en-US" altLang="zh-CN" dirty="0"/>
              <a:t>3:</a:t>
            </a:r>
            <a:r>
              <a:rPr kumimoji="1" lang="zh-CN" altLang="en-US" dirty="0"/>
              <a:t> </a:t>
            </a:r>
            <a:r>
              <a:rPr lang="zh-CN" altLang="en-US" dirty="0"/>
              <a:t>从线下到生产、从小到大</a:t>
            </a:r>
            <a:r>
              <a:rPr kumimoji="1" lang="zh-CN" altLang="en-US" dirty="0"/>
              <a:t> </a:t>
            </a:r>
            <a:endParaRPr kumimoji="1" lang="zh-CN" altLang="en-US" dirty="0"/>
          </a:p>
        </p:txBody>
      </p:sp>
      <p:sp>
        <p:nvSpPr>
          <p:cNvPr id="4" name="文本框 3"/>
          <p:cNvSpPr txBox="1"/>
          <p:nvPr/>
        </p:nvSpPr>
        <p:spPr>
          <a:xfrm>
            <a:off x="668843" y="913938"/>
            <a:ext cx="7837419" cy="393700"/>
          </a:xfrm>
          <a:prstGeom prst="rect">
            <a:avLst/>
          </a:prstGeom>
          <a:noFill/>
        </p:spPr>
        <p:txBody>
          <a:bodyPr wrap="square">
            <a:spAutoFit/>
          </a:bodyPr>
          <a:lstStyle/>
          <a:p>
            <a:pPr>
              <a:spcAft>
                <a:spcPts val="0"/>
              </a:spcAft>
            </a:pPr>
            <a:r>
              <a:rPr lang="zh-CN" altLang="en-US" sz="1965" dirty="0">
                <a:solidFill>
                  <a:srgbClr val="00B0F0"/>
                </a:solidFill>
                <a:latin typeface="微软雅黑" panose="020B0503020204020204" pitchFamily="34" charset="-122"/>
                <a:ea typeface="微软雅黑" panose="020B0503020204020204" pitchFamily="34" charset="-122"/>
              </a:rPr>
              <a:t>测试环境-&gt; </a:t>
            </a:r>
            <a:r>
              <a:rPr lang="en-US" altLang="zh-CN" sz="1965" dirty="0">
                <a:solidFill>
                  <a:srgbClr val="00B0F0"/>
                </a:solidFill>
                <a:latin typeface="微软雅黑" panose="020B0503020204020204" pitchFamily="34" charset="-122"/>
                <a:ea typeface="微软雅黑" panose="020B0503020204020204" pitchFamily="34" charset="-122"/>
              </a:rPr>
              <a:t>Staging</a:t>
            </a:r>
            <a:r>
              <a:rPr lang="zh-CN" altLang="en-US" sz="1965" dirty="0">
                <a:solidFill>
                  <a:srgbClr val="00B0F0"/>
                </a:solidFill>
                <a:latin typeface="微软雅黑" panose="020B0503020204020204" pitchFamily="34" charset="-122"/>
                <a:ea typeface="微软雅黑" panose="020B0503020204020204" pitchFamily="34" charset="-122"/>
              </a:rPr>
              <a:t>环境 -&gt; 预览环境特定流量 -&gt; 生产集群全流量</a:t>
            </a:r>
            <a:endParaRPr lang="zh-CN" altLang="en-US" sz="1965" dirty="0">
              <a:solidFill>
                <a:srgbClr val="00B0F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197957" y="1405132"/>
            <a:ext cx="7308306" cy="393700"/>
          </a:xfrm>
          <a:prstGeom prst="rect">
            <a:avLst/>
          </a:prstGeom>
          <a:noFill/>
        </p:spPr>
        <p:txBody>
          <a:bodyPr wrap="square">
            <a:spAutoFit/>
          </a:bodyPr>
          <a:lstStyle/>
          <a:p>
            <a:pPr>
              <a:spcAft>
                <a:spcPts val="0"/>
              </a:spcAft>
            </a:pPr>
            <a:r>
              <a:rPr lang="zh-CN" altLang="en-US" sz="1965" dirty="0">
                <a:solidFill>
                  <a:srgbClr val="00B0F0"/>
                </a:solidFill>
                <a:latin typeface="微软雅黑" panose="020B0503020204020204" pitchFamily="34" charset="-122"/>
                <a:ea typeface="微软雅黑" panose="020B0503020204020204" pitchFamily="34" charset="-122"/>
              </a:rPr>
              <a:t>可控流量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单个接口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单机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单集群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单机房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全链路</a:t>
            </a:r>
            <a:endParaRPr lang="zh-CN" altLang="en-US" sz="1965" dirty="0">
              <a:solidFill>
                <a:srgbClr val="00B0F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025599" y="1896326"/>
            <a:ext cx="5546667" cy="2715199"/>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优秀实践</a:t>
            </a:r>
            <a:r>
              <a:rPr kumimoji="1" lang="en-US" altLang="zh-CN" dirty="0"/>
              <a:t>4:</a:t>
            </a:r>
            <a:r>
              <a:rPr kumimoji="1" lang="zh-CN" altLang="en-US" dirty="0"/>
              <a:t> 混沌工程可观察性</a:t>
            </a:r>
            <a:endParaRPr kumimoji="1" lang="zh-CN" altLang="en-US" dirty="0"/>
          </a:p>
        </p:txBody>
      </p:sp>
      <p:pic>
        <p:nvPicPr>
          <p:cNvPr id="4" name="图片 3"/>
          <p:cNvPicPr>
            <a:picLocks noChangeAspect="1"/>
          </p:cNvPicPr>
          <p:nvPr/>
        </p:nvPicPr>
        <p:blipFill>
          <a:blip r:embed="rId1"/>
          <a:stretch>
            <a:fillRect/>
          </a:stretch>
        </p:blipFill>
        <p:spPr>
          <a:xfrm>
            <a:off x="0" y="972330"/>
            <a:ext cx="4252320" cy="3773506"/>
          </a:xfrm>
          <a:prstGeom prst="rect">
            <a:avLst/>
          </a:prstGeom>
        </p:spPr>
      </p:pic>
      <p:pic>
        <p:nvPicPr>
          <p:cNvPr id="5" name="图片 4"/>
          <p:cNvPicPr>
            <a:picLocks noChangeAspect="1"/>
          </p:cNvPicPr>
          <p:nvPr/>
        </p:nvPicPr>
        <p:blipFill>
          <a:blip r:embed="rId2"/>
          <a:stretch>
            <a:fillRect/>
          </a:stretch>
        </p:blipFill>
        <p:spPr>
          <a:xfrm>
            <a:off x="4347863" y="1086338"/>
            <a:ext cx="4796137" cy="3773506"/>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优秀实践</a:t>
            </a:r>
            <a:r>
              <a:rPr kumimoji="1" lang="en-US" altLang="zh-CN" dirty="0"/>
              <a:t>5:</a:t>
            </a:r>
            <a:r>
              <a:rPr kumimoji="1" lang="zh-CN" altLang="en-US" dirty="0"/>
              <a:t> 采用开源混沌工程平台</a:t>
            </a:r>
            <a:endParaRPr kumimoji="1" lang="zh-CN" altLang="en-US" dirty="0"/>
          </a:p>
        </p:txBody>
      </p:sp>
      <p:sp>
        <p:nvSpPr>
          <p:cNvPr id="4" name="文本框 3"/>
          <p:cNvSpPr txBox="1"/>
          <p:nvPr/>
        </p:nvSpPr>
        <p:spPr>
          <a:xfrm>
            <a:off x="144141" y="3135709"/>
            <a:ext cx="6398957" cy="318770"/>
          </a:xfrm>
          <a:prstGeom prst="rect">
            <a:avLst/>
          </a:prstGeom>
          <a:noFill/>
        </p:spPr>
        <p:txBody>
          <a:bodyPr wrap="square">
            <a:spAutoFit/>
          </a:bodyPr>
          <a:lstStyle/>
          <a:p>
            <a:pPr algn="l">
              <a:spcAft>
                <a:spcPts val="0"/>
              </a:spcAft>
            </a:pPr>
            <a:r>
              <a:rPr lang="en-GB" altLang="zh-CN" sz="1475" b="1" dirty="0" err="1">
                <a:solidFill>
                  <a:srgbClr val="342B47"/>
                </a:solidFill>
                <a:latin typeface="Montserrat" pitchFamily="2" charset="0"/>
              </a:rPr>
              <a:t>KubeInvaders</a:t>
            </a:r>
            <a:r>
              <a:rPr lang="en-GB" altLang="zh-CN" sz="1475" b="1" dirty="0">
                <a:solidFill>
                  <a:srgbClr val="342B47"/>
                </a:solidFill>
                <a:latin typeface="Montserrat" pitchFamily="2" charset="0"/>
              </a:rPr>
              <a:t> </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1"/>
              </a:rPr>
              <a:t>https://github.com/lucky-sideburn/KubeInvaders</a:t>
            </a:r>
            <a:endParaRPr lang="en-GB" altLang="zh-CN" sz="1475" dirty="0">
              <a:solidFill>
                <a:srgbClr val="342B47"/>
              </a:solidFill>
              <a:latin typeface="Montserrat" pitchFamily="2" charset="0"/>
            </a:endParaRPr>
          </a:p>
        </p:txBody>
      </p:sp>
      <p:sp>
        <p:nvSpPr>
          <p:cNvPr id="5" name="文本框 4"/>
          <p:cNvSpPr txBox="1"/>
          <p:nvPr/>
        </p:nvSpPr>
        <p:spPr>
          <a:xfrm>
            <a:off x="153864" y="2841021"/>
            <a:ext cx="6398957" cy="318770"/>
          </a:xfrm>
          <a:prstGeom prst="rect">
            <a:avLst/>
          </a:prstGeom>
          <a:noFill/>
        </p:spPr>
        <p:txBody>
          <a:bodyPr wrap="square">
            <a:spAutoFit/>
          </a:bodyPr>
          <a:lstStyle/>
          <a:p>
            <a:pPr algn="l">
              <a:spcAft>
                <a:spcPts val="0"/>
              </a:spcAft>
            </a:pPr>
            <a:r>
              <a:rPr lang="en-GB" altLang="zh-CN" sz="1475" b="1" dirty="0">
                <a:solidFill>
                  <a:srgbClr val="342B47"/>
                </a:solidFill>
                <a:latin typeface="Montserrat" pitchFamily="2" charset="0"/>
              </a:rPr>
              <a:t>Chaos Toolkit</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2"/>
              </a:rPr>
              <a:t>https://github.com/chaostoolkit/chaostoolkit/</a:t>
            </a:r>
            <a:endParaRPr lang="en-GB" altLang="zh-CN" sz="1475" dirty="0">
              <a:solidFill>
                <a:srgbClr val="342B47"/>
              </a:solidFill>
              <a:latin typeface="Montserrat" pitchFamily="2" charset="0"/>
            </a:endParaRPr>
          </a:p>
        </p:txBody>
      </p:sp>
      <p:sp>
        <p:nvSpPr>
          <p:cNvPr id="6" name="文本框 5"/>
          <p:cNvSpPr txBox="1"/>
          <p:nvPr/>
        </p:nvSpPr>
        <p:spPr>
          <a:xfrm>
            <a:off x="144140" y="2498796"/>
            <a:ext cx="5799828" cy="318770"/>
          </a:xfrm>
          <a:prstGeom prst="rect">
            <a:avLst/>
          </a:prstGeom>
          <a:noFill/>
        </p:spPr>
        <p:txBody>
          <a:bodyPr wrap="square">
            <a:spAutoFit/>
          </a:bodyPr>
          <a:lstStyle/>
          <a:p>
            <a:pPr algn="l">
              <a:spcAft>
                <a:spcPts val="0"/>
              </a:spcAft>
            </a:pPr>
            <a:r>
              <a:rPr lang="en-GB" altLang="zh-CN" sz="1475" b="1" dirty="0">
                <a:solidFill>
                  <a:srgbClr val="342B47"/>
                </a:solidFill>
                <a:latin typeface="Montserrat" pitchFamily="2" charset="0"/>
              </a:rPr>
              <a:t>Litmus Chaos</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3"/>
              </a:rPr>
              <a:t>https://github.com/litmuschaos/litmus</a:t>
            </a:r>
            <a:endParaRPr lang="en-GB" altLang="zh-CN" sz="1475" dirty="0">
              <a:solidFill>
                <a:srgbClr val="342B47"/>
              </a:solidFill>
              <a:latin typeface="Montserrat" pitchFamily="2" charset="0"/>
            </a:endParaRPr>
          </a:p>
        </p:txBody>
      </p:sp>
      <p:sp>
        <p:nvSpPr>
          <p:cNvPr id="7" name="文本框 6"/>
          <p:cNvSpPr txBox="1"/>
          <p:nvPr/>
        </p:nvSpPr>
        <p:spPr>
          <a:xfrm>
            <a:off x="153864" y="2138695"/>
            <a:ext cx="5945275" cy="318770"/>
          </a:xfrm>
          <a:prstGeom prst="rect">
            <a:avLst/>
          </a:prstGeom>
          <a:noFill/>
        </p:spPr>
        <p:txBody>
          <a:bodyPr wrap="square">
            <a:spAutoFit/>
          </a:bodyPr>
          <a:lstStyle/>
          <a:p>
            <a:pPr algn="l">
              <a:spcAft>
                <a:spcPts val="0"/>
              </a:spcAft>
            </a:pPr>
            <a:r>
              <a:rPr lang="en-GB" altLang="zh-CN" sz="1475" b="1" dirty="0">
                <a:solidFill>
                  <a:srgbClr val="342B47"/>
                </a:solidFill>
                <a:latin typeface="Montserrat" pitchFamily="2" charset="0"/>
              </a:rPr>
              <a:t>Chaos Mesh</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4"/>
              </a:rPr>
              <a:t>https://github.com/chaos-mesh/chaos-mesh</a:t>
            </a:r>
            <a:endParaRPr lang="en-GB" altLang="zh-CN" sz="1475" dirty="0">
              <a:solidFill>
                <a:srgbClr val="342B47"/>
              </a:solidFill>
              <a:latin typeface="Montserrat" pitchFamily="2" charset="0"/>
            </a:endParaRPr>
          </a:p>
        </p:txBody>
      </p:sp>
      <p:sp>
        <p:nvSpPr>
          <p:cNvPr id="8" name="文本框 7"/>
          <p:cNvSpPr txBox="1"/>
          <p:nvPr/>
        </p:nvSpPr>
        <p:spPr>
          <a:xfrm>
            <a:off x="177129" y="1766565"/>
            <a:ext cx="5022647" cy="318770"/>
          </a:xfrm>
          <a:prstGeom prst="rect">
            <a:avLst/>
          </a:prstGeom>
          <a:noFill/>
        </p:spPr>
        <p:txBody>
          <a:bodyPr wrap="square">
            <a:spAutoFit/>
          </a:bodyPr>
          <a:lstStyle/>
          <a:p>
            <a:pPr algn="l">
              <a:spcAft>
                <a:spcPts val="0"/>
              </a:spcAft>
            </a:pPr>
            <a:r>
              <a:rPr lang="en-GB" altLang="zh-CN" sz="1475" b="1" dirty="0" err="1">
                <a:solidFill>
                  <a:srgbClr val="342B47"/>
                </a:solidFill>
                <a:latin typeface="Montserrat" pitchFamily="2" charset="0"/>
              </a:rPr>
              <a:t>chaoskube</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5"/>
              </a:rPr>
              <a:t>https://github.com/linki/chaoskube</a:t>
            </a:r>
            <a:endParaRPr lang="en-GB" altLang="zh-CN" sz="1475" dirty="0">
              <a:solidFill>
                <a:srgbClr val="342B47"/>
              </a:solidFill>
              <a:latin typeface="Montserrat" pitchFamily="2" charset="0"/>
            </a:endParaRPr>
          </a:p>
        </p:txBody>
      </p:sp>
      <p:sp>
        <p:nvSpPr>
          <p:cNvPr id="9" name="文本框 8"/>
          <p:cNvSpPr txBox="1"/>
          <p:nvPr/>
        </p:nvSpPr>
        <p:spPr>
          <a:xfrm>
            <a:off x="171145" y="1431555"/>
            <a:ext cx="6732073" cy="318770"/>
          </a:xfrm>
          <a:prstGeom prst="rect">
            <a:avLst/>
          </a:prstGeom>
          <a:noFill/>
        </p:spPr>
        <p:txBody>
          <a:bodyPr wrap="square">
            <a:spAutoFit/>
          </a:bodyPr>
          <a:lstStyle/>
          <a:p>
            <a:pPr algn="l">
              <a:spcAft>
                <a:spcPts val="0"/>
              </a:spcAft>
            </a:pPr>
            <a:r>
              <a:rPr lang="en-GB" altLang="zh-CN" sz="1475" b="1" dirty="0" err="1">
                <a:solidFill>
                  <a:srgbClr val="342B47"/>
                </a:solidFill>
                <a:latin typeface="Montserrat" pitchFamily="2" charset="0"/>
              </a:rPr>
              <a:t>kube</a:t>
            </a:r>
            <a:r>
              <a:rPr lang="en-GB" altLang="zh-CN" sz="1475" b="1" dirty="0">
                <a:solidFill>
                  <a:srgbClr val="342B47"/>
                </a:solidFill>
                <a:latin typeface="Montserrat" pitchFamily="2" charset="0"/>
              </a:rPr>
              <a:t>-monkey</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6"/>
              </a:rPr>
              <a:t>https://github.com/asobti/kube-monkey</a:t>
            </a:r>
            <a:endParaRPr lang="en-GB" altLang="zh-CN" sz="1475" dirty="0">
              <a:solidFill>
                <a:srgbClr val="342B47"/>
              </a:solidFill>
              <a:latin typeface="Montserrat" pitchFamily="2" charset="0"/>
            </a:endParaRPr>
          </a:p>
        </p:txBody>
      </p:sp>
      <p:sp>
        <p:nvSpPr>
          <p:cNvPr id="10" name="文本框 9"/>
          <p:cNvSpPr txBox="1"/>
          <p:nvPr/>
        </p:nvSpPr>
        <p:spPr>
          <a:xfrm>
            <a:off x="1844662" y="1028851"/>
            <a:ext cx="6528298" cy="318770"/>
          </a:xfrm>
          <a:prstGeom prst="rect">
            <a:avLst/>
          </a:prstGeom>
          <a:noFill/>
        </p:spPr>
        <p:txBody>
          <a:bodyPr wrap="square">
            <a:spAutoFit/>
          </a:bodyPr>
          <a:lstStyle/>
          <a:p>
            <a:pPr algn="l">
              <a:spcAft>
                <a:spcPts val="0"/>
              </a:spcAft>
            </a:pPr>
            <a:r>
              <a:rPr lang="en-GB" altLang="zh-CN" sz="1475" dirty="0">
                <a:solidFill>
                  <a:srgbClr val="00B0F0"/>
                </a:solidFill>
                <a:latin typeface="微软雅黑" panose="020B0503020204020204" pitchFamily="34" charset="-122"/>
                <a:ea typeface="微软雅黑" panose="020B0503020204020204" pitchFamily="34" charset="-122"/>
              </a:rPr>
              <a:t>Open Source solutions for chaos engineering in Kubernetes</a:t>
            </a:r>
            <a:endParaRPr lang="en-GB" altLang="zh-CN" sz="1475" dirty="0">
              <a:solidFill>
                <a:srgbClr val="00B0F0"/>
              </a:solidFill>
              <a:latin typeface="微软雅黑" panose="020B0503020204020204" pitchFamily="34" charset="-122"/>
              <a:ea typeface="微软雅黑" panose="020B0503020204020204" pitchFamily="34" charset="-122"/>
            </a:endParaRPr>
          </a:p>
        </p:txBody>
      </p:sp>
      <p:pic>
        <p:nvPicPr>
          <p:cNvPr id="11" name="Picture 2" descr="Screen Shot 2020-08-04 at 1.26.58 P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4397" y="3430398"/>
            <a:ext cx="4079603" cy="158391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400241" y="4114650"/>
            <a:ext cx="4576422" cy="204470"/>
          </a:xfrm>
          <a:prstGeom prst="rect">
            <a:avLst/>
          </a:prstGeom>
          <a:noFill/>
        </p:spPr>
        <p:txBody>
          <a:bodyPr wrap="square">
            <a:spAutoFit/>
          </a:bodyPr>
          <a:lstStyle/>
          <a:p>
            <a:pPr>
              <a:spcAft>
                <a:spcPts val="0"/>
              </a:spcAft>
            </a:pPr>
            <a:r>
              <a:rPr lang="zh-CN" altLang="en-US" sz="735" dirty="0"/>
              <a:t>https://blog.container-solutions.com/comparing-chaos-engineering-tools</a:t>
            </a:r>
            <a:endParaRPr lang="zh-CN" altLang="en-US" sz="735"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lang="en-US" altLang="zh-CN" dirty="0" err="1"/>
              <a:t>ChoasBlade</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512"/>
            <a:ext cx="916988" cy="304800"/>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spcAft>
                <a:spcPts val="0"/>
              </a:spcAft>
            </a:pPr>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1281" y="522467"/>
            <a:ext cx="3284645" cy="267970"/>
          </a:xfrm>
          <a:prstGeom prst="rect">
            <a:avLst/>
          </a:prstGeom>
          <a:noFill/>
        </p:spPr>
        <p:txBody>
          <a:bodyPr wrap="square">
            <a:spAutoFit/>
          </a:bodyPr>
          <a:lstStyle/>
          <a:p>
            <a:pPr>
              <a:spcAft>
                <a:spcPts val="0"/>
              </a:spcAft>
            </a:pPr>
            <a:r>
              <a:rPr lang="zh-CN" altLang="en-US" sz="1145" dirty="0"/>
              <a:t>https://github.com/chaosblade-io/chaosblade</a:t>
            </a:r>
            <a:endParaRPr lang="zh-CN" altLang="en-US" sz="1145" dirty="0"/>
          </a:p>
        </p:txBody>
      </p:sp>
      <p:pic>
        <p:nvPicPr>
          <p:cNvPr id="4" name="图片 3"/>
          <p:cNvPicPr>
            <a:picLocks noChangeAspect="1"/>
          </p:cNvPicPr>
          <p:nvPr/>
        </p:nvPicPr>
        <p:blipFill>
          <a:blip r:embed="rId1"/>
          <a:stretch>
            <a:fillRect/>
          </a:stretch>
        </p:blipFill>
        <p:spPr>
          <a:xfrm>
            <a:off x="4910281" y="3210331"/>
            <a:ext cx="4112096" cy="1302989"/>
          </a:xfrm>
          <a:prstGeom prst="rect">
            <a:avLst/>
          </a:prstGeom>
        </p:spPr>
      </p:pic>
      <p:sp>
        <p:nvSpPr>
          <p:cNvPr id="6" name="文本框 5"/>
          <p:cNvSpPr txBox="1"/>
          <p:nvPr/>
        </p:nvSpPr>
        <p:spPr>
          <a:xfrm>
            <a:off x="202008" y="765174"/>
            <a:ext cx="8490857" cy="2479040"/>
          </a:xfrm>
          <a:prstGeom prst="rect">
            <a:avLst/>
          </a:prstGeom>
          <a:noFill/>
        </p:spPr>
        <p:txBody>
          <a:bodyPr wrap="square">
            <a:spAutoFit/>
          </a:bodyPr>
          <a:lstStyle/>
          <a:p>
            <a:pPr>
              <a:lnSpc>
                <a:spcPct val="150000"/>
              </a:lnSpc>
              <a:spcAft>
                <a:spcPts val="0"/>
              </a:spcAft>
            </a:pPr>
            <a:r>
              <a:rPr lang="zh-CN" altLang="en-US" dirty="0">
                <a:latin typeface="Arial" panose="020B0604020202020204" pitchFamily="34" charset="0"/>
                <a:ea typeface="楷体" panose="02010609060101010101" charset="-122"/>
                <a:cs typeface="Arial" panose="020B0604020202020204" pitchFamily="34" charset="0"/>
              </a:rPr>
              <a:t>Chaosblade 是阿里内部 MonkeyKing 对外开源的项目，是在十年故障测试和演练实践基础上不断演化而成，支持丰富的实验场景：</a:t>
            </a:r>
            <a:endParaRPr lang="zh-CN" altLang="en-US" dirty="0">
              <a:latin typeface="Arial" panose="020B0604020202020204" pitchFamily="34" charset="0"/>
              <a:ea typeface="楷体" panose="02010609060101010101" charset="-122"/>
              <a:cs typeface="Arial" panose="020B0604020202020204" pitchFamily="34" charset="0"/>
            </a:endParaRPr>
          </a:p>
          <a:p>
            <a:endParaRPr lang="zh-CN" altLang="en-US" dirty="0">
              <a:latin typeface="Arial" panose="020B0604020202020204" pitchFamily="34" charset="0"/>
              <a:ea typeface="楷体" panose="02010609060101010101" charset="-122"/>
              <a:cs typeface="Arial" panose="020B0604020202020204" pitchFamily="34" charset="0"/>
            </a:endParaRPr>
          </a:p>
          <a:p>
            <a:pPr marL="285750" indent="-285750">
              <a:lnSpc>
                <a:spcPct val="130000"/>
              </a:lnSpc>
              <a:spcBef>
                <a:spcPts val="0"/>
              </a:spcBef>
              <a:spcAft>
                <a:spcPts val="0"/>
              </a:spcAft>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基础资源：如 CPU、内存、网络、磁盘、进程等</a:t>
            </a:r>
            <a:endParaRPr lang="en-US" altLang="zh-CN" sz="1600" dirty="0">
              <a:latin typeface="Arial" panose="020B0604020202020204" pitchFamily="34" charset="0"/>
              <a:ea typeface="楷体" panose="02010609060101010101" charset="-122"/>
              <a:cs typeface="Arial" panose="020B0604020202020204" pitchFamily="34" charset="0"/>
            </a:endParaRPr>
          </a:p>
          <a:p>
            <a:pPr marL="285750" indent="-285750">
              <a:lnSpc>
                <a:spcPct val="130000"/>
              </a:lnSpc>
              <a:spcBef>
                <a:spcPts val="0"/>
              </a:spcBef>
              <a:spcAft>
                <a:spcPts val="0"/>
              </a:spcAft>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Java 应用：如数据库、缓存、消息、JVM 本身、微服务等，还可以指定任意类方法注入各种复杂的实验场景；</a:t>
            </a:r>
            <a:endParaRPr lang="zh-CN" altLang="en-US" sz="1600" dirty="0">
              <a:latin typeface="Arial" panose="020B0604020202020204" pitchFamily="34" charset="0"/>
              <a:ea typeface="楷体" panose="02010609060101010101" charset="-122"/>
              <a:cs typeface="Arial" panose="020B0604020202020204" pitchFamily="34" charset="0"/>
            </a:endParaRPr>
          </a:p>
          <a:p>
            <a:pPr marL="285750" indent="-285750">
              <a:lnSpc>
                <a:spcPct val="130000"/>
              </a:lnSpc>
              <a:spcBef>
                <a:spcPts val="0"/>
              </a:spcBef>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C++ 应用：如指定任意方法或某行代码注入延迟、变量和返回值篡改等；</a:t>
            </a:r>
            <a:endParaRPr lang="zh-CN" altLang="en-US" sz="1600" dirty="0">
              <a:latin typeface="Arial" panose="020B0604020202020204" pitchFamily="34" charset="0"/>
              <a:ea typeface="楷体" panose="02010609060101010101" charset="-122"/>
              <a:cs typeface="Arial" panose="020B0604020202020204" pitchFamily="34" charset="0"/>
            </a:endParaRPr>
          </a:p>
        </p:txBody>
      </p:sp>
      <p:sp>
        <p:nvSpPr>
          <p:cNvPr id="8" name="文本框 7"/>
          <p:cNvSpPr txBox="1"/>
          <p:nvPr/>
        </p:nvSpPr>
        <p:spPr>
          <a:xfrm>
            <a:off x="202008" y="3138281"/>
            <a:ext cx="4540814" cy="1691005"/>
          </a:xfrm>
          <a:prstGeom prst="rect">
            <a:avLst/>
          </a:prstGeom>
          <a:noFill/>
        </p:spPr>
        <p:txBody>
          <a:bodyPr wrap="square">
            <a:spAutoFit/>
          </a:bodyPr>
          <a:lstStyle/>
          <a:p>
            <a:pPr marL="285750" indent="-285750">
              <a:lnSpc>
                <a:spcPct val="130000"/>
              </a:lnSpc>
              <a:spcAft>
                <a:spcPts val="0"/>
              </a:spcAft>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Docker 容器：比如杀容器、容器内 CPU、内存、网络、磁盘、进程等；</a:t>
            </a:r>
            <a:endParaRPr lang="zh-CN" altLang="en-US" sz="1600" dirty="0">
              <a:latin typeface="Arial" panose="020B0604020202020204" pitchFamily="34" charset="0"/>
              <a:ea typeface="楷体" panose="02010609060101010101" charset="-122"/>
              <a:cs typeface="Arial" panose="020B0604020202020204" pitchFamily="34" charset="0"/>
            </a:endParaRPr>
          </a:p>
          <a:p>
            <a:pPr marL="285750" indent="-285750">
              <a:lnSpc>
                <a:spcPct val="130000"/>
              </a:lnSpc>
              <a:spcBef>
                <a:spcPts val="0"/>
              </a:spcBef>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云原生平台：比如 Kubernetes 平台节点上 CPU、内存、网络、磁盘、进程实验场景，</a:t>
            </a:r>
            <a:r>
              <a:rPr lang="en-US" altLang="zh-CN" sz="1600" dirty="0">
                <a:latin typeface="Arial" panose="020B0604020202020204" pitchFamily="34" charset="0"/>
                <a:ea typeface="楷体" panose="02010609060101010101" charset="-122"/>
                <a:cs typeface="Arial" panose="020B0604020202020204" pitchFamily="34" charset="0"/>
              </a:rPr>
              <a:t>kill</a:t>
            </a:r>
            <a:r>
              <a:rPr lang="zh-CN" altLang="en-US" sz="1600" dirty="0">
                <a:latin typeface="Arial" panose="020B0604020202020204" pitchFamily="34" charset="0"/>
                <a:ea typeface="楷体" panose="02010609060101010101" charset="-122"/>
                <a:cs typeface="Arial" panose="020B0604020202020204" pitchFamily="34" charset="0"/>
              </a:rPr>
              <a:t> Pod、</a:t>
            </a:r>
            <a:r>
              <a:rPr lang="en-US" altLang="zh-CN" sz="1600" dirty="0">
                <a:latin typeface="Arial" panose="020B0604020202020204" pitchFamily="34" charset="0"/>
                <a:ea typeface="楷体" panose="02010609060101010101" charset="-122"/>
                <a:cs typeface="Arial" panose="020B0604020202020204" pitchFamily="34" charset="0"/>
              </a:rPr>
              <a:t>kill</a:t>
            </a:r>
            <a:r>
              <a:rPr lang="zh-CN" altLang="en-US" sz="1600" dirty="0">
                <a:latin typeface="Arial" panose="020B0604020202020204" pitchFamily="34" charset="0"/>
                <a:ea typeface="楷体" panose="02010609060101010101" charset="-122"/>
                <a:cs typeface="Arial" panose="020B0604020202020204" pitchFamily="34" charset="0"/>
              </a:rPr>
              <a:t> </a:t>
            </a:r>
            <a:r>
              <a:rPr lang="en-US" altLang="zh-CN" sz="1600" dirty="0">
                <a:latin typeface="Arial" panose="020B0604020202020204" pitchFamily="34" charset="0"/>
                <a:ea typeface="楷体" panose="02010609060101010101" charset="-122"/>
                <a:cs typeface="Arial" panose="020B0604020202020204" pitchFamily="34" charset="0"/>
              </a:rPr>
              <a:t>docker</a:t>
            </a:r>
            <a:r>
              <a:rPr lang="zh-CN" altLang="en-US" sz="1600" dirty="0">
                <a:latin typeface="Arial" panose="020B0604020202020204" pitchFamily="34" charset="0"/>
                <a:ea typeface="楷体" panose="02010609060101010101" charset="-122"/>
                <a:cs typeface="Arial" panose="020B0604020202020204" pitchFamily="34" charset="0"/>
              </a:rPr>
              <a:t>等</a:t>
            </a:r>
            <a:endParaRPr lang="zh-CN" altLang="en-US" sz="1600" dirty="0">
              <a:latin typeface="Arial" panose="020B0604020202020204" pitchFamily="34" charset="0"/>
              <a:ea typeface="楷体" panose="02010609060101010101" charset="-122"/>
              <a:cs typeface="Arial" panose="020B0604020202020204" pitchFamily="34"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err="1"/>
              <a:t>ChoasBlade</a:t>
            </a:r>
            <a:r>
              <a:rPr lang="zh-CN" altLang="en-US" dirty="0"/>
              <a:t> 关键组件</a:t>
            </a:r>
            <a:endParaRPr kumimoji="1" lang="zh-CN" altLang="en-US" dirty="0"/>
          </a:p>
        </p:txBody>
      </p:sp>
      <p:sp>
        <p:nvSpPr>
          <p:cNvPr id="3" name="文本占位符 2"/>
          <p:cNvSpPr>
            <a:spLocks noGrp="1"/>
          </p:cNvSpPr>
          <p:nvPr>
            <p:ph type="body" sz="quarter" idx="10"/>
          </p:nvPr>
        </p:nvSpPr>
        <p:spPr>
          <a:xfrm>
            <a:off x="400842" y="804666"/>
            <a:ext cx="8471853" cy="4058042"/>
          </a:xfrm>
        </p:spPr>
        <p:txBody>
          <a:bodyPr>
            <a:noAutofit/>
          </a:bodyPr>
          <a:lstStyle/>
          <a:p>
            <a:pPr algn="l">
              <a:spcAft>
                <a:spcPts val="0"/>
              </a:spcAft>
              <a:buFont typeface="Arial" panose="020B0604020202020204" pitchFamily="34" charset="0"/>
              <a:buChar char="•"/>
            </a:pPr>
            <a:r>
              <a:rPr lang="en-GB" altLang="zh-CN" sz="1400" b="0" i="0" u="none" strike="noStrike" dirty="0">
                <a:solidFill>
                  <a:srgbClr val="C9D1D9"/>
                </a:solidFill>
                <a:effectLst/>
                <a:latin typeface="-apple-system"/>
                <a:hlinkClick r:id="rId1"/>
              </a:rPr>
              <a:t>chaosblade</a:t>
            </a:r>
            <a:r>
              <a:rPr lang="zh-CN" altLang="en-GB" sz="1400" b="0" i="0" dirty="0">
                <a:solidFill>
                  <a:srgbClr val="C9D1D9"/>
                </a:solidFill>
                <a:effectLst/>
                <a:latin typeface="-apple-system"/>
              </a:rPr>
              <a:t>：</a:t>
            </a:r>
            <a:r>
              <a:rPr lang="zh-CN" altLang="en-US" sz="1400" b="0" i="0" dirty="0">
                <a:solidFill>
                  <a:schemeClr val="tx1">
                    <a:lumMod val="85000"/>
                    <a:lumOff val="15000"/>
                  </a:schemeClr>
                </a:solidFill>
                <a:effectLst/>
                <a:latin typeface="-apple-system"/>
              </a:rPr>
              <a:t>混沌实验的执行工具，执行方式包含 </a:t>
            </a:r>
            <a:r>
              <a:rPr lang="en-GB" altLang="zh-CN" sz="1400" b="0" i="0" dirty="0">
                <a:solidFill>
                  <a:schemeClr val="tx1">
                    <a:lumMod val="85000"/>
                    <a:lumOff val="15000"/>
                  </a:schemeClr>
                </a:solidFill>
                <a:effectLst/>
                <a:latin typeface="-apple-system"/>
              </a:rPr>
              <a:t>CLI </a:t>
            </a:r>
            <a:r>
              <a:rPr lang="zh-CN" altLang="en-US" sz="1400" b="0" i="0" dirty="0">
                <a:solidFill>
                  <a:schemeClr val="tx1">
                    <a:lumMod val="85000"/>
                    <a:lumOff val="15000"/>
                  </a:schemeClr>
                </a:solidFill>
                <a:effectLst/>
                <a:latin typeface="-apple-system"/>
              </a:rPr>
              <a:t>和 </a:t>
            </a:r>
            <a:r>
              <a:rPr lang="en-GB" altLang="zh-CN" sz="1400" b="0" i="0" dirty="0">
                <a:solidFill>
                  <a:schemeClr val="tx1">
                    <a:lumMod val="85000"/>
                    <a:lumOff val="15000"/>
                  </a:schemeClr>
                </a:solidFill>
                <a:effectLst/>
                <a:latin typeface="-apple-system"/>
              </a:rPr>
              <a:t>HTTP </a:t>
            </a:r>
            <a:r>
              <a:rPr lang="zh-CN" altLang="en-US" sz="1400" b="0" i="0" dirty="0">
                <a:solidFill>
                  <a:schemeClr val="tx1">
                    <a:lumMod val="85000"/>
                    <a:lumOff val="15000"/>
                  </a:schemeClr>
                </a:solidFill>
                <a:effectLst/>
                <a:latin typeface="-apple-system"/>
              </a:rPr>
              <a:t>两种，包含创建实验、销毁实验、查询实验、实验环境准备、实验环境撤销等命令，并提供完善的命令、实验场景、场景参数说明</a:t>
            </a:r>
            <a:endParaRPr lang="zh-CN" altLang="en-US" sz="1400" b="0" i="0" dirty="0">
              <a:solidFill>
                <a:schemeClr val="tx1">
                  <a:lumMod val="85000"/>
                  <a:lumOff val="15000"/>
                </a:schemeClr>
              </a:solidFill>
              <a:effectLst/>
              <a:latin typeface="-apple-system"/>
            </a:endParaRPr>
          </a:p>
          <a:p>
            <a:pPr algn="l">
              <a:spcBef>
                <a:spcPts val="750"/>
              </a:spcBef>
              <a:spcAft>
                <a:spcPts val="0"/>
              </a:spcAft>
              <a:buFont typeface="Arial" panose="020B0604020202020204" pitchFamily="34" charset="0"/>
              <a:buChar char="•"/>
            </a:pPr>
            <a:r>
              <a:rPr lang="en-GB" altLang="zh-CN" sz="1400" b="0" i="0" u="none" strike="noStrike" dirty="0">
                <a:solidFill>
                  <a:srgbClr val="C9D1D9"/>
                </a:solidFill>
                <a:effectLst/>
                <a:latin typeface="-apple-system"/>
                <a:hlinkClick r:id="rId2"/>
              </a:rPr>
              <a:t>chaosblade-exec-os</a:t>
            </a:r>
            <a:r>
              <a:rPr lang="en-GB" altLang="zh-CN" sz="1400" b="0" i="0" dirty="0">
                <a:solidFill>
                  <a:srgbClr val="C9D1D9"/>
                </a:solidFill>
                <a:effectLst/>
                <a:latin typeface="-apple-system"/>
              </a:rPr>
              <a:t>: </a:t>
            </a:r>
            <a:r>
              <a:rPr lang="zh-CN" altLang="en-US" sz="1400" dirty="0">
                <a:solidFill>
                  <a:schemeClr val="tx1">
                    <a:lumMod val="85000"/>
                    <a:lumOff val="15000"/>
                  </a:schemeClr>
                </a:solidFill>
                <a:latin typeface="-apple-system"/>
              </a:rPr>
              <a:t>基础资源实验场景实现。</a:t>
            </a:r>
            <a:endParaRPr lang="zh-CN" altLang="en-US" sz="1400" dirty="0">
              <a:solidFill>
                <a:schemeClr val="tx1">
                  <a:lumMod val="85000"/>
                  <a:lumOff val="15000"/>
                </a:schemeClr>
              </a:solidFill>
              <a:latin typeface="-apple-system"/>
            </a:endParaRPr>
          </a:p>
          <a:p>
            <a:pPr algn="l">
              <a:spcBef>
                <a:spcPts val="750"/>
              </a:spcBef>
              <a:spcAft>
                <a:spcPts val="0"/>
              </a:spcAft>
              <a:buFont typeface="Arial" panose="020B0604020202020204" pitchFamily="34" charset="0"/>
              <a:buChar char="•"/>
            </a:pPr>
            <a:r>
              <a:rPr lang="en-GB" altLang="zh-CN" sz="1400" b="0" i="0" u="none" strike="noStrike" dirty="0">
                <a:solidFill>
                  <a:srgbClr val="C9D1D9"/>
                </a:solidFill>
                <a:effectLst/>
                <a:latin typeface="-apple-system"/>
                <a:hlinkClick r:id="rId3"/>
              </a:rPr>
              <a:t>chaosblade-exec-docker</a:t>
            </a:r>
            <a:r>
              <a:rPr lang="en-GB" altLang="zh-CN" sz="1400" b="0" i="0" dirty="0">
                <a:solidFill>
                  <a:srgbClr val="C9D1D9"/>
                </a:solidFill>
                <a:effectLst/>
                <a:latin typeface="-apple-system"/>
              </a:rPr>
              <a:t>: </a:t>
            </a:r>
            <a:r>
              <a:rPr lang="en-GB" altLang="zh-CN" sz="1400" dirty="0">
                <a:solidFill>
                  <a:schemeClr val="tx1">
                    <a:lumMod val="85000"/>
                    <a:lumOff val="15000"/>
                  </a:schemeClr>
                </a:solidFill>
                <a:latin typeface="-apple-system"/>
              </a:rPr>
              <a:t>Docker </a:t>
            </a:r>
            <a:r>
              <a:rPr lang="zh-CN" altLang="en-US" sz="1400" dirty="0">
                <a:solidFill>
                  <a:schemeClr val="tx1">
                    <a:lumMod val="85000"/>
                    <a:lumOff val="15000"/>
                  </a:schemeClr>
                </a:solidFill>
                <a:latin typeface="-apple-system"/>
              </a:rPr>
              <a:t>容器实验场景实现，通过调用 </a:t>
            </a:r>
            <a:r>
              <a:rPr lang="en-GB" altLang="zh-CN" sz="1400" dirty="0">
                <a:solidFill>
                  <a:schemeClr val="tx1">
                    <a:lumMod val="85000"/>
                    <a:lumOff val="15000"/>
                  </a:schemeClr>
                </a:solidFill>
                <a:latin typeface="-apple-system"/>
              </a:rPr>
              <a:t>Docker API </a:t>
            </a:r>
            <a:r>
              <a:rPr lang="zh-CN" altLang="en-US" sz="1400" dirty="0">
                <a:solidFill>
                  <a:schemeClr val="tx1">
                    <a:lumMod val="85000"/>
                    <a:lumOff val="15000"/>
                  </a:schemeClr>
                </a:solidFill>
                <a:latin typeface="-apple-system"/>
              </a:rPr>
              <a:t>标准化实现。</a:t>
            </a:r>
            <a:endParaRPr lang="zh-CN" altLang="en-US" sz="1400" dirty="0">
              <a:solidFill>
                <a:schemeClr val="tx1">
                  <a:lumMod val="85000"/>
                  <a:lumOff val="15000"/>
                </a:schemeClr>
              </a:solidFill>
              <a:latin typeface="-apple-system"/>
            </a:endParaRPr>
          </a:p>
          <a:p>
            <a:pPr algn="l">
              <a:spcBef>
                <a:spcPts val="750"/>
              </a:spcBef>
              <a:spcAft>
                <a:spcPts val="0"/>
              </a:spcAft>
              <a:buFont typeface="Arial" panose="020B0604020202020204" pitchFamily="34" charset="0"/>
              <a:buChar char="•"/>
            </a:pPr>
            <a:r>
              <a:rPr lang="en-GB" altLang="zh-CN" sz="1400" b="0" i="0" u="none" strike="noStrike" dirty="0">
                <a:solidFill>
                  <a:srgbClr val="C9D1D9"/>
                </a:solidFill>
                <a:effectLst/>
                <a:latin typeface="-apple-system"/>
                <a:hlinkClick r:id="rId4"/>
              </a:rPr>
              <a:t>chaosblade-exec-cri</a:t>
            </a:r>
            <a:r>
              <a:rPr lang="en-GB" altLang="zh-CN" sz="1400" b="0" i="0" dirty="0">
                <a:solidFill>
                  <a:srgbClr val="C9D1D9"/>
                </a:solidFill>
                <a:effectLst/>
                <a:latin typeface="-apple-system"/>
              </a:rPr>
              <a:t>: </a:t>
            </a:r>
            <a:r>
              <a:rPr lang="zh-CN" altLang="en-US" sz="1400" dirty="0">
                <a:solidFill>
                  <a:schemeClr val="tx1">
                    <a:lumMod val="85000"/>
                    <a:lumOff val="15000"/>
                  </a:schemeClr>
                </a:solidFill>
                <a:latin typeface="-apple-system"/>
              </a:rPr>
              <a:t>容器实验场景实现，通过调用 </a:t>
            </a:r>
            <a:r>
              <a:rPr lang="en-GB" altLang="zh-CN" sz="1400" dirty="0">
                <a:solidFill>
                  <a:schemeClr val="tx1">
                    <a:lumMod val="85000"/>
                    <a:lumOff val="15000"/>
                  </a:schemeClr>
                </a:solidFill>
                <a:latin typeface="-apple-system"/>
              </a:rPr>
              <a:t>CRI </a:t>
            </a:r>
            <a:r>
              <a:rPr lang="zh-CN" altLang="en-US" sz="1400" dirty="0">
                <a:solidFill>
                  <a:schemeClr val="tx1">
                    <a:lumMod val="85000"/>
                    <a:lumOff val="15000"/>
                  </a:schemeClr>
                </a:solidFill>
                <a:latin typeface="-apple-system"/>
              </a:rPr>
              <a:t>标准化实现。</a:t>
            </a:r>
            <a:endParaRPr lang="zh-CN" altLang="en-US" sz="1400" dirty="0">
              <a:solidFill>
                <a:schemeClr val="tx1">
                  <a:lumMod val="85000"/>
                  <a:lumOff val="15000"/>
                </a:schemeClr>
              </a:solidFill>
              <a:latin typeface="-apple-system"/>
            </a:endParaRPr>
          </a:p>
          <a:p>
            <a:pPr algn="l">
              <a:spcBef>
                <a:spcPts val="750"/>
              </a:spcBef>
              <a:spcAft>
                <a:spcPts val="0"/>
              </a:spcAft>
              <a:buFont typeface="Arial" panose="020B0604020202020204" pitchFamily="34" charset="0"/>
              <a:buChar char="•"/>
            </a:pPr>
            <a:r>
              <a:rPr lang="en-GB" altLang="zh-CN" sz="1400" b="0" i="0" u="none" strike="noStrike" dirty="0">
                <a:solidFill>
                  <a:srgbClr val="C9D1D9"/>
                </a:solidFill>
                <a:effectLst/>
                <a:latin typeface="-apple-system"/>
                <a:hlinkClick r:id="rId5"/>
              </a:rPr>
              <a:t>chaosblade-operator</a:t>
            </a:r>
            <a:r>
              <a:rPr lang="en-GB" altLang="zh-CN" sz="1400" b="0" i="0" dirty="0">
                <a:solidFill>
                  <a:srgbClr val="C9D1D9"/>
                </a:solidFill>
                <a:effectLst/>
                <a:latin typeface="-apple-system"/>
              </a:rPr>
              <a:t>: </a:t>
            </a:r>
            <a:r>
              <a:rPr lang="en-GB" altLang="zh-CN" sz="1400" dirty="0">
                <a:solidFill>
                  <a:schemeClr val="tx1">
                    <a:lumMod val="85000"/>
                    <a:lumOff val="15000"/>
                  </a:schemeClr>
                </a:solidFill>
                <a:latin typeface="-apple-system"/>
              </a:rPr>
              <a:t>Kubernetes </a:t>
            </a:r>
            <a:r>
              <a:rPr lang="zh-CN" altLang="en-US" sz="1400" dirty="0">
                <a:solidFill>
                  <a:schemeClr val="tx1">
                    <a:lumMod val="85000"/>
                    <a:lumOff val="15000"/>
                  </a:schemeClr>
                </a:solidFill>
                <a:latin typeface="-apple-system"/>
              </a:rPr>
              <a:t>平台实验场景实现，使用 </a:t>
            </a:r>
            <a:r>
              <a:rPr lang="en-GB" altLang="zh-CN" sz="1400" dirty="0">
                <a:solidFill>
                  <a:schemeClr val="tx1">
                    <a:lumMod val="85000"/>
                    <a:lumOff val="15000"/>
                  </a:schemeClr>
                </a:solidFill>
                <a:latin typeface="-apple-system"/>
              </a:rPr>
              <a:t>Kubernetes </a:t>
            </a:r>
            <a:r>
              <a:rPr lang="zh-CN" altLang="en-US" sz="1400" dirty="0">
                <a:solidFill>
                  <a:schemeClr val="tx1">
                    <a:lumMod val="85000"/>
                    <a:lumOff val="15000"/>
                  </a:schemeClr>
                </a:solidFill>
                <a:latin typeface="-apple-system"/>
              </a:rPr>
              <a:t>资源操作的方式来创建、更新、删除实验场景，包括使用 </a:t>
            </a:r>
            <a:r>
              <a:rPr lang="en-GB" altLang="zh-CN" sz="1400" dirty="0" err="1">
                <a:solidFill>
                  <a:schemeClr val="tx1">
                    <a:lumMod val="85000"/>
                    <a:lumOff val="15000"/>
                  </a:schemeClr>
                </a:solidFill>
                <a:latin typeface="-apple-system"/>
              </a:rPr>
              <a:t>kubectl</a:t>
            </a:r>
            <a:r>
              <a:rPr lang="zh-CN" altLang="en-GB" sz="1400" dirty="0">
                <a:solidFill>
                  <a:schemeClr val="tx1">
                    <a:lumMod val="85000"/>
                    <a:lumOff val="15000"/>
                  </a:schemeClr>
                </a:solidFill>
                <a:latin typeface="-apple-system"/>
              </a:rPr>
              <a:t>、</a:t>
            </a:r>
            <a:r>
              <a:rPr lang="en-GB" altLang="zh-CN" sz="1400" dirty="0">
                <a:solidFill>
                  <a:schemeClr val="tx1">
                    <a:lumMod val="85000"/>
                    <a:lumOff val="15000"/>
                  </a:schemeClr>
                </a:solidFill>
                <a:latin typeface="-apple-system"/>
              </a:rPr>
              <a:t>client-go </a:t>
            </a:r>
            <a:r>
              <a:rPr lang="zh-CN" altLang="en-US" sz="1400" dirty="0">
                <a:solidFill>
                  <a:schemeClr val="tx1">
                    <a:lumMod val="85000"/>
                    <a:lumOff val="15000"/>
                  </a:schemeClr>
                </a:solidFill>
                <a:latin typeface="-apple-system"/>
              </a:rPr>
              <a:t>、的</a:t>
            </a:r>
            <a:r>
              <a:rPr lang="en-GB" altLang="zh-CN" sz="1400" dirty="0" err="1">
                <a:solidFill>
                  <a:schemeClr val="tx1">
                    <a:lumMod val="85000"/>
                    <a:lumOff val="15000"/>
                  </a:schemeClr>
                </a:solidFill>
                <a:latin typeface="-apple-system"/>
              </a:rPr>
              <a:t>chaosblade</a:t>
            </a:r>
            <a:r>
              <a:rPr lang="en-GB" altLang="zh-CN" sz="1400" dirty="0">
                <a:solidFill>
                  <a:schemeClr val="tx1">
                    <a:lumMod val="85000"/>
                    <a:lumOff val="15000"/>
                  </a:schemeClr>
                </a:solidFill>
                <a:latin typeface="-apple-system"/>
              </a:rPr>
              <a:t> cli</a:t>
            </a:r>
            <a:r>
              <a:rPr lang="zh-CN" altLang="en-US" sz="1400" dirty="0">
                <a:solidFill>
                  <a:schemeClr val="tx1">
                    <a:lumMod val="85000"/>
                    <a:lumOff val="15000"/>
                  </a:schemeClr>
                </a:solidFill>
                <a:latin typeface="-apple-system"/>
              </a:rPr>
              <a:t>等方式执行</a:t>
            </a:r>
            <a:endParaRPr lang="en-US" altLang="zh-CN" sz="1400" dirty="0">
              <a:solidFill>
                <a:schemeClr val="tx1">
                  <a:lumMod val="85000"/>
                  <a:lumOff val="15000"/>
                </a:schemeClr>
              </a:solidFill>
              <a:latin typeface="-apple-system"/>
            </a:endParaRPr>
          </a:p>
          <a:p>
            <a:pPr algn="l">
              <a:spcBef>
                <a:spcPts val="750"/>
              </a:spcBef>
              <a:spcAft>
                <a:spcPts val="0"/>
              </a:spcAft>
              <a:buFont typeface="Arial" panose="020B0604020202020204" pitchFamily="34" charset="0"/>
              <a:buChar char="•"/>
            </a:pPr>
            <a:r>
              <a:rPr lang="en-GB" altLang="zh-CN" sz="1400" b="0" i="0" u="none" strike="noStrike" dirty="0">
                <a:solidFill>
                  <a:srgbClr val="C9D1D9"/>
                </a:solidFill>
                <a:effectLst/>
                <a:latin typeface="-apple-system"/>
                <a:hlinkClick r:id="rId6"/>
              </a:rPr>
              <a:t>chaosblade-exec-jvm</a:t>
            </a:r>
            <a:r>
              <a:rPr lang="en-GB" altLang="zh-CN" sz="1400" b="0" i="0" dirty="0">
                <a:solidFill>
                  <a:srgbClr val="C9D1D9"/>
                </a:solidFill>
                <a:effectLst/>
                <a:latin typeface="-apple-system"/>
              </a:rPr>
              <a:t>: </a:t>
            </a:r>
            <a:r>
              <a:rPr lang="en-GB" altLang="zh-CN" sz="1400" dirty="0">
                <a:solidFill>
                  <a:schemeClr val="tx1">
                    <a:lumMod val="85000"/>
                    <a:lumOff val="15000"/>
                  </a:schemeClr>
                </a:solidFill>
                <a:latin typeface="-apple-system"/>
              </a:rPr>
              <a:t>Java </a:t>
            </a:r>
            <a:r>
              <a:rPr lang="zh-CN" altLang="en-US" sz="1400" dirty="0">
                <a:solidFill>
                  <a:schemeClr val="tx1">
                    <a:lumMod val="85000"/>
                    <a:lumOff val="15000"/>
                  </a:schemeClr>
                </a:solidFill>
                <a:latin typeface="-apple-system"/>
              </a:rPr>
              <a:t>应用实验场景实现，使用 </a:t>
            </a:r>
            <a:r>
              <a:rPr lang="en-GB" altLang="zh-CN" sz="1400" dirty="0">
                <a:solidFill>
                  <a:schemeClr val="tx1">
                    <a:lumMod val="85000"/>
                    <a:lumOff val="15000"/>
                  </a:schemeClr>
                </a:solidFill>
                <a:latin typeface="-apple-system"/>
              </a:rPr>
              <a:t>Java Agent </a:t>
            </a:r>
            <a:r>
              <a:rPr lang="zh-CN" altLang="en-US" sz="1400" dirty="0">
                <a:solidFill>
                  <a:schemeClr val="tx1">
                    <a:lumMod val="85000"/>
                    <a:lumOff val="15000"/>
                  </a:schemeClr>
                </a:solidFill>
                <a:latin typeface="-apple-system"/>
              </a:rPr>
              <a:t>技术动态挂载</a:t>
            </a:r>
            <a:endParaRPr lang="en-US" altLang="zh-CN" sz="1400" dirty="0">
              <a:solidFill>
                <a:schemeClr val="tx1">
                  <a:lumMod val="85000"/>
                  <a:lumOff val="15000"/>
                </a:schemeClr>
              </a:solidFill>
              <a:latin typeface="-apple-system"/>
            </a:endParaRPr>
          </a:p>
          <a:p>
            <a:pPr algn="l">
              <a:spcBef>
                <a:spcPts val="750"/>
              </a:spcBef>
              <a:spcAft>
                <a:spcPts val="0"/>
              </a:spcAft>
              <a:buFont typeface="Arial" panose="020B0604020202020204" pitchFamily="34" charset="0"/>
              <a:buChar char="•"/>
            </a:pPr>
            <a:r>
              <a:rPr lang="en-GB" altLang="zh-CN" sz="1400" b="0" i="0" u="none" strike="noStrike" dirty="0">
                <a:solidFill>
                  <a:srgbClr val="C9D1D9"/>
                </a:solidFill>
                <a:effectLst/>
                <a:latin typeface="-apple-system"/>
                <a:hlinkClick r:id="rId7"/>
              </a:rPr>
              <a:t>chaosblade-exec-cplus</a:t>
            </a:r>
            <a:r>
              <a:rPr lang="en-GB" altLang="zh-CN" sz="1400" dirty="0">
                <a:solidFill>
                  <a:schemeClr val="tx1">
                    <a:lumMod val="85000"/>
                    <a:lumOff val="15000"/>
                  </a:schemeClr>
                </a:solidFill>
                <a:latin typeface="-apple-system"/>
              </a:rPr>
              <a:t>: C++ </a:t>
            </a:r>
            <a:r>
              <a:rPr lang="zh-CN" altLang="en-US" sz="1400" dirty="0">
                <a:solidFill>
                  <a:schemeClr val="tx1">
                    <a:lumMod val="85000"/>
                    <a:lumOff val="15000"/>
                  </a:schemeClr>
                </a:solidFill>
                <a:latin typeface="-apple-system"/>
              </a:rPr>
              <a:t>应用实验场景实现，使用 </a:t>
            </a:r>
            <a:r>
              <a:rPr lang="en-GB" altLang="zh-CN" sz="1400" dirty="0">
                <a:solidFill>
                  <a:schemeClr val="tx1">
                    <a:lumMod val="85000"/>
                    <a:lumOff val="15000"/>
                  </a:schemeClr>
                </a:solidFill>
                <a:latin typeface="-apple-system"/>
              </a:rPr>
              <a:t>GDB </a:t>
            </a:r>
            <a:r>
              <a:rPr lang="zh-CN" altLang="en-US" sz="1400" dirty="0">
                <a:solidFill>
                  <a:schemeClr val="tx1">
                    <a:lumMod val="85000"/>
                    <a:lumOff val="15000"/>
                  </a:schemeClr>
                </a:solidFill>
                <a:latin typeface="-apple-system"/>
              </a:rPr>
              <a:t>技术实现方法、代码行级别的实验场景注入</a:t>
            </a:r>
            <a:endParaRPr lang="en-US" altLang="zh-CN" sz="1400" dirty="0">
              <a:solidFill>
                <a:schemeClr val="tx1">
                  <a:lumMod val="85000"/>
                  <a:lumOff val="15000"/>
                </a:schemeClr>
              </a:solidFill>
              <a:latin typeface="-apple-system"/>
            </a:endParaRPr>
          </a:p>
          <a:p>
            <a:pPr>
              <a:spcBef>
                <a:spcPts val="750"/>
              </a:spcBef>
              <a:buFont typeface="Arial" panose="020B0604020202020204" pitchFamily="34" charset="0"/>
              <a:buChar char="•"/>
            </a:pPr>
            <a:r>
              <a:rPr lang="en-GB" altLang="zh-CN" sz="1400" b="0" i="0" u="none" strike="noStrike" dirty="0">
                <a:solidFill>
                  <a:srgbClr val="C9D1D9"/>
                </a:solidFill>
                <a:effectLst/>
                <a:latin typeface="-apple-system"/>
                <a:hlinkClick r:id="rId8"/>
              </a:rPr>
              <a:t>chaosblade-spec-go</a:t>
            </a:r>
            <a:r>
              <a:rPr lang="en-GB" altLang="zh-CN" sz="1400" b="0" i="0" dirty="0">
                <a:solidFill>
                  <a:srgbClr val="C9D1D9"/>
                </a:solidFill>
                <a:effectLst/>
                <a:latin typeface="-apple-system"/>
              </a:rPr>
              <a:t>: </a:t>
            </a:r>
            <a:r>
              <a:rPr lang="zh-CN" altLang="en-US" sz="1400" dirty="0">
                <a:solidFill>
                  <a:schemeClr val="tx1">
                    <a:lumMod val="85000"/>
                    <a:lumOff val="15000"/>
                  </a:schemeClr>
                </a:solidFill>
                <a:latin typeface="-apple-system"/>
              </a:rPr>
              <a:t>混沌实验模型 </a:t>
            </a:r>
            <a:r>
              <a:rPr lang="en-GB" altLang="zh-CN" sz="1400" dirty="0">
                <a:solidFill>
                  <a:schemeClr val="tx1">
                    <a:lumMod val="85000"/>
                    <a:lumOff val="15000"/>
                  </a:schemeClr>
                </a:solidFill>
                <a:latin typeface="-apple-system"/>
              </a:rPr>
              <a:t>Golang </a:t>
            </a:r>
            <a:r>
              <a:rPr lang="zh-CN" altLang="en-US" sz="1400" dirty="0">
                <a:solidFill>
                  <a:schemeClr val="tx1">
                    <a:lumMod val="85000"/>
                    <a:lumOff val="15000"/>
                  </a:schemeClr>
                </a:solidFill>
                <a:latin typeface="-apple-system"/>
              </a:rPr>
              <a:t>语言定义，便于使用 </a:t>
            </a:r>
            <a:r>
              <a:rPr lang="en-GB" altLang="zh-CN" sz="1400" dirty="0">
                <a:solidFill>
                  <a:schemeClr val="tx1">
                    <a:lumMod val="85000"/>
                    <a:lumOff val="15000"/>
                  </a:schemeClr>
                </a:solidFill>
                <a:latin typeface="-apple-system"/>
              </a:rPr>
              <a:t>Golang </a:t>
            </a:r>
            <a:r>
              <a:rPr lang="zh-CN" altLang="en-US" sz="1400" dirty="0">
                <a:solidFill>
                  <a:schemeClr val="tx1">
                    <a:lumMod val="85000"/>
                    <a:lumOff val="15000"/>
                  </a:schemeClr>
                </a:solidFill>
                <a:latin typeface="-apple-system"/>
              </a:rPr>
              <a:t>语言实现的场景</a:t>
            </a:r>
            <a:endParaRPr lang="en-US" altLang="zh-CN" sz="1400" dirty="0">
              <a:solidFill>
                <a:schemeClr val="tx1">
                  <a:lumMod val="85000"/>
                  <a:lumOff val="15000"/>
                </a:schemeClr>
              </a:solidFill>
              <a:latin typeface="-apple-system"/>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40" y="300889"/>
            <a:ext cx="8161119" cy="523875"/>
          </a:xfrm>
        </p:spPr>
        <p:txBody>
          <a:bodyPr/>
          <a:lstStyle/>
          <a:p>
            <a:pPr>
              <a:spcAft>
                <a:spcPts val="0"/>
              </a:spcAft>
            </a:pPr>
            <a:r>
              <a:rPr kumimoji="1" lang="en-US" altLang="zh-CN" dirty="0" err="1"/>
              <a:t>ChaosBlade</a:t>
            </a:r>
            <a:r>
              <a:rPr kumimoji="1" lang="zh-CN" altLang="en-US" dirty="0"/>
              <a:t>构成</a:t>
            </a:r>
            <a:endParaRPr kumimoji="1" lang="zh-CN" altLang="en-US" dirty="0"/>
          </a:p>
        </p:txBody>
      </p:sp>
      <p:pic>
        <p:nvPicPr>
          <p:cNvPr id="1028" name="Picture 4" descr="experiments landscap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440" y="824764"/>
            <a:ext cx="7085017" cy="4159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一个简单的演示</a:t>
            </a:r>
            <a:endParaRPr kumimoji="1" lang="zh-CN" altLang="en-US" dirty="0"/>
          </a:p>
        </p:txBody>
      </p:sp>
      <p:pic>
        <p:nvPicPr>
          <p:cNvPr id="5" name="图片 4"/>
          <p:cNvPicPr>
            <a:picLocks noChangeAspect="1"/>
          </p:cNvPicPr>
          <p:nvPr/>
        </p:nvPicPr>
        <p:blipFill>
          <a:blip r:embed="rId1"/>
          <a:stretch>
            <a:fillRect/>
          </a:stretch>
        </p:blipFill>
        <p:spPr>
          <a:xfrm>
            <a:off x="582038" y="737191"/>
            <a:ext cx="6823597" cy="4027201"/>
          </a:xfrm>
          <a:prstGeom prst="rect">
            <a:avLst/>
          </a:prstGeom>
        </p:spPr>
      </p:pic>
      <p:sp>
        <p:nvSpPr>
          <p:cNvPr id="7" name="文本框 6"/>
          <p:cNvSpPr txBox="1"/>
          <p:nvPr/>
        </p:nvSpPr>
        <p:spPr>
          <a:xfrm>
            <a:off x="462224" y="4764392"/>
            <a:ext cx="5868238" cy="275590"/>
          </a:xfrm>
          <a:prstGeom prst="rect">
            <a:avLst/>
          </a:prstGeom>
          <a:noFill/>
        </p:spPr>
        <p:txBody>
          <a:bodyPr wrap="square">
            <a:spAutoFit/>
          </a:bodyPr>
          <a:lstStyle/>
          <a:p>
            <a:pPr>
              <a:spcAft>
                <a:spcPts val="0"/>
              </a:spcAft>
            </a:pPr>
            <a:r>
              <a:rPr lang="zh-CN" altLang="en-US" sz="1200" dirty="0">
                <a:solidFill>
                  <a:schemeClr val="accent4">
                    <a:lumMod val="75000"/>
                  </a:schemeClr>
                </a:solidFill>
              </a:rPr>
              <a:t>更多内容请参考：https://chaosblade-io.gitbook.io/chaosblade-help-zh-cn/</a:t>
            </a:r>
            <a:endParaRPr lang="zh-CN" altLang="en-US" sz="1200" dirty="0">
              <a:solidFill>
                <a:schemeClr val="accent4">
                  <a:lumMod val="75000"/>
                </a:schemeClr>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mj-ea"/>
              </a:rPr>
              <a:t>云原生架构下混沌工程引入</a:t>
            </a:r>
            <a:endParaRPr kumimoji="1" lang="zh-CN" altLang="en-US" dirty="0"/>
          </a:p>
        </p:txBody>
      </p:sp>
      <p:grpSp>
        <p:nvGrpSpPr>
          <p:cNvPr id="4" name="组合 3"/>
          <p:cNvGrpSpPr/>
          <p:nvPr/>
        </p:nvGrpSpPr>
        <p:grpSpPr>
          <a:xfrm>
            <a:off x="582038" y="1144861"/>
            <a:ext cx="7837767" cy="3135876"/>
            <a:chOff x="485662" y="1824068"/>
            <a:chExt cx="8252576" cy="3301842"/>
          </a:xfrm>
        </p:grpSpPr>
        <p:grpSp>
          <p:nvGrpSpPr>
            <p:cNvPr id="5" name="52b0676d-feee-4c24-97a0-d7f3952809e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777263" y="1833670"/>
              <a:ext cx="3319142" cy="2616995"/>
              <a:chOff x="3501875" y="1598757"/>
              <a:chExt cx="5154384" cy="4064000"/>
            </a:xfrm>
          </p:grpSpPr>
          <p:sp>
            <p:nvSpPr>
              <p:cNvPr id="18" name="íşḻîde"/>
              <p:cNvSpPr/>
              <p:nvPr/>
            </p:nvSpPr>
            <p:spPr>
              <a:xfrm>
                <a:off x="5195150" y="2729908"/>
                <a:ext cx="1801701" cy="1801700"/>
              </a:xfrm>
              <a:prstGeom prst="ellipse">
                <a:avLst/>
              </a:prstGeom>
              <a:solidFill>
                <a:srgbClr val="2136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1350">
                  <a:latin typeface="+mn-ea"/>
                </a:endParaRPr>
              </a:p>
            </p:txBody>
          </p:sp>
          <p:sp>
            <p:nvSpPr>
              <p:cNvPr id="19" name="íṧľïḋè"/>
              <p:cNvSpPr/>
              <p:nvPr/>
            </p:nvSpPr>
            <p:spPr>
              <a:xfrm>
                <a:off x="4207933" y="3122758"/>
                <a:ext cx="532187" cy="1016000"/>
              </a:xfrm>
              <a:prstGeom prst="chevron">
                <a:avLst>
                  <a:gd name="adj" fmla="val 62310"/>
                </a:avLst>
              </a:prstGeom>
              <a:solidFill>
                <a:srgbClr val="2136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sp>
            <p:nvSpPr>
              <p:cNvPr id="20" name="îsľíḑê"/>
              <p:cNvSpPr/>
              <p:nvPr/>
            </p:nvSpPr>
            <p:spPr>
              <a:xfrm flipH="1">
                <a:off x="7451880" y="3122758"/>
                <a:ext cx="532187" cy="1016000"/>
              </a:xfrm>
              <a:prstGeom prst="chevron">
                <a:avLst>
                  <a:gd name="adj" fmla="val 6231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sp>
            <p:nvSpPr>
              <p:cNvPr id="21" name="íšļîdé"/>
              <p:cNvSpPr/>
              <p:nvPr/>
            </p:nvSpPr>
            <p:spPr>
              <a:xfrm>
                <a:off x="3501875" y="3122758"/>
                <a:ext cx="532187" cy="1016000"/>
              </a:xfrm>
              <a:prstGeom prst="chevron">
                <a:avLst>
                  <a:gd name="adj" fmla="val 62310"/>
                </a:avLst>
              </a:prstGeom>
              <a:solidFill>
                <a:srgbClr val="F2660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sp>
            <p:nvSpPr>
              <p:cNvPr id="22" name="íṡļiḍe"/>
              <p:cNvSpPr/>
              <p:nvPr/>
            </p:nvSpPr>
            <p:spPr>
              <a:xfrm flipH="1">
                <a:off x="8124072" y="3122758"/>
                <a:ext cx="532187" cy="1016000"/>
              </a:xfrm>
              <a:prstGeom prst="chevron">
                <a:avLst>
                  <a:gd name="adj" fmla="val 62310"/>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grpSp>
            <p:nvGrpSpPr>
              <p:cNvPr id="23" name="îṩḷiḍè"/>
              <p:cNvGrpSpPr/>
              <p:nvPr/>
            </p:nvGrpSpPr>
            <p:grpSpPr>
              <a:xfrm>
                <a:off x="5757334" y="3292091"/>
                <a:ext cx="677333" cy="677333"/>
                <a:chOff x="990600" y="1936122"/>
                <a:chExt cx="508000" cy="508000"/>
              </a:xfrm>
              <a:solidFill>
                <a:schemeClr val="accent1"/>
              </a:solidFill>
            </p:grpSpPr>
            <p:sp>
              <p:nvSpPr>
                <p:cNvPr id="26" name="ïṥḷîḑê"/>
                <p:cNvSpPr/>
                <p:nvPr/>
              </p:nvSpPr>
              <p:spPr>
                <a:xfrm>
                  <a:off x="990600" y="1936122"/>
                  <a:ext cx="508000" cy="508000"/>
                </a:xfrm>
                <a:prstGeom prst="ellipse">
                  <a:avLst/>
                </a:prstGeom>
                <a:solidFill>
                  <a:srgbClr val="21367F"/>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n-ea"/>
                  </a:endParaRPr>
                </a:p>
              </p:txBody>
            </p:sp>
            <p:sp>
              <p:nvSpPr>
                <p:cNvPr id="27" name="ïŝľíḓè"/>
                <p:cNvSpPr/>
                <p:nvPr/>
              </p:nvSpPr>
              <p:spPr bwMode="auto">
                <a:xfrm>
                  <a:off x="1117600" y="2087704"/>
                  <a:ext cx="254000" cy="20483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anchor="ctr"/>
                <a:lstStyle/>
                <a:p>
                  <a:pPr algn="ctr"/>
                  <a:endParaRPr sz="1350">
                    <a:latin typeface="+mn-ea"/>
                  </a:endParaRPr>
                </a:p>
              </p:txBody>
            </p:sp>
          </p:grpSp>
          <p:sp>
            <p:nvSpPr>
              <p:cNvPr id="24" name="ïṩľide"/>
              <p:cNvSpPr/>
              <p:nvPr/>
            </p:nvSpPr>
            <p:spPr>
              <a:xfrm>
                <a:off x="4064000" y="1598757"/>
                <a:ext cx="4064000" cy="4064000"/>
              </a:xfrm>
              <a:prstGeom prst="ellipse">
                <a:avLst/>
              </a:prstGeom>
              <a:noFill/>
              <a:ln w="19050">
                <a:solidFill>
                  <a:schemeClr val="bg2">
                    <a:lumMod val="90000"/>
                    <a:alpha val="5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n-ea"/>
                </a:endParaRPr>
              </a:p>
            </p:txBody>
          </p:sp>
          <p:sp>
            <p:nvSpPr>
              <p:cNvPr id="25" name="iṣlíḋé"/>
              <p:cNvSpPr/>
              <p:nvPr/>
            </p:nvSpPr>
            <p:spPr>
              <a:xfrm>
                <a:off x="4775200" y="2309957"/>
                <a:ext cx="2641600" cy="2641600"/>
              </a:xfrm>
              <a:prstGeom prst="ellipse">
                <a:avLst/>
              </a:prstGeom>
              <a:noFill/>
              <a:ln w="19050">
                <a:solidFill>
                  <a:schemeClr val="bg2">
                    <a:lumMod val="90000"/>
                    <a:alpha val="5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dirty="0">
                  <a:latin typeface="+mn-ea"/>
                </a:endParaRPr>
              </a:p>
            </p:txBody>
          </p:sp>
        </p:grpSp>
        <p:grpSp>
          <p:nvGrpSpPr>
            <p:cNvPr id="6" name="组合 5"/>
            <p:cNvGrpSpPr/>
            <p:nvPr/>
          </p:nvGrpSpPr>
          <p:grpSpPr>
            <a:xfrm>
              <a:off x="485662" y="1824069"/>
              <a:ext cx="2179981" cy="1335081"/>
              <a:chOff x="1420076" y="2349127"/>
              <a:chExt cx="2906642" cy="1780109"/>
            </a:xfrm>
          </p:grpSpPr>
          <p:sp>
            <p:nvSpPr>
              <p:cNvPr id="16" name="文本框 15"/>
              <p:cNvSpPr txBox="1"/>
              <p:nvPr/>
            </p:nvSpPr>
            <p:spPr>
              <a:xfrm>
                <a:off x="1420076" y="2349127"/>
                <a:ext cx="2906642"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单点故障容忍能力</a:t>
                </a:r>
                <a:endParaRPr lang="zh-CN" altLang="en-US" sz="1350" b="1" dirty="0">
                  <a:solidFill>
                    <a:srgbClr val="F1660D"/>
                  </a:solidFill>
                  <a:latin typeface="+mn-ea"/>
                </a:endParaRPr>
              </a:p>
            </p:txBody>
          </p:sp>
          <p:sp>
            <p:nvSpPr>
              <p:cNvPr id="17" name="文本框 16"/>
              <p:cNvSpPr txBox="1"/>
              <p:nvPr/>
            </p:nvSpPr>
            <p:spPr>
              <a:xfrm>
                <a:off x="1420076" y="2687683"/>
                <a:ext cx="2906642" cy="144155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混沌工程注入单实例故障</a:t>
                </a:r>
                <a:endParaRPr lang="en-US" altLang="zh-CN" sz="1350" dirty="0">
                  <a:latin typeface="+mn-ea"/>
                  <a:sym typeface="+mn-ea"/>
                </a:endParaRPr>
              </a:p>
              <a:p>
                <a:pPr algn="ctr">
                  <a:lnSpc>
                    <a:spcPct val="114000"/>
                  </a:lnSpc>
                </a:pPr>
                <a:r>
                  <a:rPr lang="zh-CN" altLang="en-US" sz="1350" dirty="0">
                    <a:latin typeface="+mn-ea"/>
                    <a:sym typeface="+mn-ea"/>
                  </a:rPr>
                  <a:t>业务</a:t>
                </a:r>
                <a:r>
                  <a:rPr lang="en-US" altLang="zh-CN" sz="1350" dirty="0">
                    <a:latin typeface="+mn-ea"/>
                    <a:sym typeface="+mn-ea"/>
                  </a:rPr>
                  <a:t>SLA</a:t>
                </a:r>
                <a:r>
                  <a:rPr lang="zh-CN" altLang="en-US" sz="1350" dirty="0">
                    <a:latin typeface="+mn-ea"/>
                    <a:sym typeface="+mn-ea"/>
                  </a:rPr>
                  <a:t>等无波动，业务不受影响</a:t>
                </a:r>
                <a:endParaRPr lang="zh-CN" altLang="en-US" sz="1350" dirty="0">
                  <a:latin typeface="+mn-ea"/>
                  <a:sym typeface="+mn-ea"/>
                </a:endParaRPr>
              </a:p>
              <a:p>
                <a:pPr algn="ctr">
                  <a:lnSpc>
                    <a:spcPct val="114000"/>
                  </a:lnSpc>
                </a:pPr>
                <a:endParaRPr lang="zh-CN" altLang="en-US" sz="1350" dirty="0">
                  <a:latin typeface="+mn-ea"/>
                  <a:sym typeface="+mn-ea"/>
                </a:endParaRPr>
              </a:p>
            </p:txBody>
          </p:sp>
        </p:grpSp>
        <p:grpSp>
          <p:nvGrpSpPr>
            <p:cNvPr id="7" name="组合 6"/>
            <p:cNvGrpSpPr/>
            <p:nvPr/>
          </p:nvGrpSpPr>
          <p:grpSpPr>
            <a:xfrm>
              <a:off x="543304" y="3541432"/>
              <a:ext cx="2234048" cy="1335080"/>
              <a:chOff x="1420076" y="2349127"/>
              <a:chExt cx="2978731" cy="1780108"/>
            </a:xfrm>
          </p:grpSpPr>
          <p:sp>
            <p:nvSpPr>
              <p:cNvPr id="14" name="文本框 13"/>
              <p:cNvSpPr txBox="1"/>
              <p:nvPr/>
            </p:nvSpPr>
            <p:spPr>
              <a:xfrm>
                <a:off x="1420076" y="2349127"/>
                <a:ext cx="2906644"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状态可感知</a:t>
                </a:r>
                <a:endParaRPr lang="zh-CN" altLang="en-US" sz="1350" b="1" dirty="0">
                  <a:solidFill>
                    <a:srgbClr val="F1660D"/>
                  </a:solidFill>
                  <a:latin typeface="+mn-ea"/>
                </a:endParaRPr>
              </a:p>
            </p:txBody>
          </p:sp>
          <p:sp>
            <p:nvSpPr>
              <p:cNvPr id="15" name="文本框 14"/>
              <p:cNvSpPr txBox="1"/>
              <p:nvPr/>
            </p:nvSpPr>
            <p:spPr>
              <a:xfrm>
                <a:off x="1420076" y="2687682"/>
                <a:ext cx="2978731" cy="144155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混沌工程注入故障</a:t>
                </a:r>
                <a:endParaRPr lang="en-US" altLang="zh-CN" sz="1350" dirty="0">
                  <a:latin typeface="+mn-ea"/>
                  <a:sym typeface="+mn-ea"/>
                </a:endParaRPr>
              </a:p>
              <a:p>
                <a:pPr algn="ctr">
                  <a:lnSpc>
                    <a:spcPct val="114000"/>
                  </a:lnSpc>
                </a:pPr>
                <a:r>
                  <a:rPr lang="en-US" altLang="zh-CN" sz="1350" dirty="0">
                    <a:latin typeface="+mn-ea"/>
                    <a:sym typeface="+mn-ea"/>
                  </a:rPr>
                  <a:t>PaaS</a:t>
                </a:r>
                <a:r>
                  <a:rPr lang="zh-CN" altLang="en-US" sz="1350" dirty="0">
                    <a:latin typeface="+mn-ea"/>
                    <a:sym typeface="+mn-ea"/>
                  </a:rPr>
                  <a:t>能及时感知实例故障，异常实例能自动迁移成功，且业务指标不受影响</a:t>
                </a:r>
                <a:endParaRPr lang="zh-CN" altLang="en-US" sz="1350" dirty="0">
                  <a:latin typeface="+mn-ea"/>
                  <a:sym typeface="+mn-ea"/>
                </a:endParaRPr>
              </a:p>
            </p:txBody>
          </p:sp>
        </p:grpSp>
        <p:grpSp>
          <p:nvGrpSpPr>
            <p:cNvPr id="8" name="组合 7"/>
            <p:cNvGrpSpPr/>
            <p:nvPr/>
          </p:nvGrpSpPr>
          <p:grpSpPr>
            <a:xfrm>
              <a:off x="6122391" y="1824068"/>
              <a:ext cx="2615847" cy="1584476"/>
              <a:chOff x="1420076" y="2349127"/>
              <a:chExt cx="3487797" cy="2112636"/>
            </a:xfrm>
          </p:grpSpPr>
          <p:sp>
            <p:nvSpPr>
              <p:cNvPr id="12" name="文本框 11"/>
              <p:cNvSpPr txBox="1"/>
              <p:nvPr/>
            </p:nvSpPr>
            <p:spPr>
              <a:xfrm>
                <a:off x="1420076" y="2349127"/>
                <a:ext cx="3487797"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通过</a:t>
                </a:r>
                <a:r>
                  <a:rPr lang="en-US" altLang="zh-CN" sz="1350" b="1" dirty="0">
                    <a:solidFill>
                      <a:srgbClr val="F1660D"/>
                    </a:solidFill>
                    <a:latin typeface="+mn-ea"/>
                  </a:rPr>
                  <a:t>naming</a:t>
                </a:r>
                <a:r>
                  <a:rPr lang="zh-CN" altLang="en-US" sz="1350" b="1" dirty="0">
                    <a:solidFill>
                      <a:srgbClr val="F1660D"/>
                    </a:solidFill>
                    <a:latin typeface="+mn-ea"/>
                  </a:rPr>
                  <a:t> </a:t>
                </a:r>
                <a:r>
                  <a:rPr lang="en-US" altLang="zh-CN" sz="1350" b="1" dirty="0">
                    <a:solidFill>
                      <a:srgbClr val="F1660D"/>
                    </a:solidFill>
                    <a:latin typeface="+mn-ea"/>
                  </a:rPr>
                  <a:t>service</a:t>
                </a:r>
                <a:r>
                  <a:rPr lang="zh-CN" altLang="en-US" sz="1350" b="1" dirty="0">
                    <a:solidFill>
                      <a:srgbClr val="F1660D"/>
                    </a:solidFill>
                    <a:latin typeface="+mn-ea"/>
                  </a:rPr>
                  <a:t>访问</a:t>
                </a:r>
                <a:endParaRPr lang="zh-CN" altLang="en-US" sz="1350" b="1" dirty="0">
                  <a:solidFill>
                    <a:srgbClr val="F1660D"/>
                  </a:solidFill>
                  <a:latin typeface="+mn-ea"/>
                </a:endParaRPr>
              </a:p>
            </p:txBody>
          </p:sp>
          <p:sp>
            <p:nvSpPr>
              <p:cNvPr id="13" name="文本框 12"/>
              <p:cNvSpPr txBox="1"/>
              <p:nvPr/>
            </p:nvSpPr>
            <p:spPr>
              <a:xfrm>
                <a:off x="1448103" y="2687683"/>
                <a:ext cx="3375686" cy="177408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混沌工程注入故障</a:t>
                </a:r>
                <a:endParaRPr lang="en-US" altLang="zh-CN" sz="1350" dirty="0">
                  <a:latin typeface="+mn-ea"/>
                  <a:sym typeface="+mn-ea"/>
                </a:endParaRPr>
              </a:p>
              <a:p>
                <a:pPr algn="ctr">
                  <a:lnSpc>
                    <a:spcPct val="114000"/>
                  </a:lnSpc>
                </a:pPr>
                <a:r>
                  <a:rPr lang="zh-CN" altLang="en-US" sz="1350" dirty="0">
                    <a:latin typeface="+mn-ea"/>
                    <a:sym typeface="+mn-ea"/>
                  </a:rPr>
                  <a:t>异常实例迁移正常，异常实例变化不影响上游对该服务的访问，业务不受影响</a:t>
                </a:r>
                <a:endParaRPr lang="zh-CN" altLang="en-US" sz="1350" dirty="0">
                  <a:latin typeface="+mn-ea"/>
                  <a:sym typeface="+mn-ea"/>
                </a:endParaRPr>
              </a:p>
              <a:p>
                <a:pPr algn="ctr">
                  <a:lnSpc>
                    <a:spcPct val="114000"/>
                  </a:lnSpc>
                </a:pPr>
                <a:endParaRPr lang="zh-CN" altLang="en-US" sz="1350" dirty="0">
                  <a:latin typeface="+mn-ea"/>
                  <a:sym typeface="+mn-ea"/>
                </a:endParaRPr>
              </a:p>
            </p:txBody>
          </p:sp>
        </p:grpSp>
        <p:grpSp>
          <p:nvGrpSpPr>
            <p:cNvPr id="9" name="组合 8"/>
            <p:cNvGrpSpPr/>
            <p:nvPr/>
          </p:nvGrpSpPr>
          <p:grpSpPr>
            <a:xfrm>
              <a:off x="6095674" y="3541434"/>
              <a:ext cx="2615847" cy="1584476"/>
              <a:chOff x="1420076" y="2349127"/>
              <a:chExt cx="3487797" cy="2112636"/>
            </a:xfrm>
          </p:grpSpPr>
          <p:sp>
            <p:nvSpPr>
              <p:cNvPr id="10" name="文本框 9"/>
              <p:cNvSpPr txBox="1"/>
              <p:nvPr/>
            </p:nvSpPr>
            <p:spPr>
              <a:xfrm>
                <a:off x="1420076" y="2349127"/>
                <a:ext cx="3487797"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部署满足单一包描述</a:t>
                </a:r>
                <a:endParaRPr lang="zh-CN" altLang="en-US" sz="1350" b="1" dirty="0">
                  <a:solidFill>
                    <a:srgbClr val="F1660D"/>
                  </a:solidFill>
                  <a:latin typeface="+mn-ea"/>
                </a:endParaRPr>
              </a:p>
            </p:txBody>
          </p:sp>
          <p:sp>
            <p:nvSpPr>
              <p:cNvPr id="11" name="文本框 10"/>
              <p:cNvSpPr txBox="1"/>
              <p:nvPr/>
            </p:nvSpPr>
            <p:spPr>
              <a:xfrm>
                <a:off x="1448103" y="2687683"/>
                <a:ext cx="3375686" cy="177408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混沌工程注入故障</a:t>
                </a:r>
                <a:endParaRPr lang="en-US" altLang="zh-CN" sz="1350" dirty="0">
                  <a:latin typeface="+mn-ea"/>
                  <a:sym typeface="+mn-ea"/>
                </a:endParaRPr>
              </a:p>
              <a:p>
                <a:pPr algn="ctr">
                  <a:lnSpc>
                    <a:spcPct val="114000"/>
                  </a:lnSpc>
                </a:pPr>
                <a:r>
                  <a:rPr lang="zh-CN" altLang="en-US" sz="1350" dirty="0">
                    <a:latin typeface="+mn-ea"/>
                    <a:sym typeface="+mn-ea"/>
                  </a:rPr>
                  <a:t>引发服务扩容，</a:t>
                </a:r>
                <a:r>
                  <a:rPr lang="en-US" altLang="zh-CN" sz="1350" dirty="0">
                    <a:latin typeface="+mn-ea"/>
                    <a:sym typeface="+mn-ea"/>
                  </a:rPr>
                  <a:t>PaaS</a:t>
                </a:r>
                <a:r>
                  <a:rPr lang="zh-CN" altLang="en-US" sz="1350" dirty="0">
                    <a:latin typeface="+mn-ea"/>
                    <a:sym typeface="+mn-ea"/>
                  </a:rPr>
                  <a:t>平台自动执行，而不用其他前置或者后置人工操作</a:t>
                </a:r>
                <a:endParaRPr lang="zh-CN" altLang="en-US" sz="1350" dirty="0">
                  <a:latin typeface="+mn-ea"/>
                  <a:sym typeface="+mn-ea"/>
                </a:endParaRPr>
              </a:p>
              <a:p>
                <a:pPr algn="ctr">
                  <a:lnSpc>
                    <a:spcPct val="114000"/>
                  </a:lnSpc>
                </a:pPr>
                <a:endParaRPr lang="zh-CN" altLang="en-US" sz="1350" dirty="0">
                  <a:latin typeface="+mn-ea"/>
                  <a:sym typeface="+mn-ea"/>
                </a:endParaRPr>
              </a:p>
            </p:txBody>
          </p:sp>
        </p:grpSp>
      </p:grpSp>
      <p:sp>
        <p:nvSpPr>
          <p:cNvPr id="28" name="文本框 27"/>
          <p:cNvSpPr txBox="1"/>
          <p:nvPr/>
        </p:nvSpPr>
        <p:spPr>
          <a:xfrm>
            <a:off x="2753233" y="4323280"/>
            <a:ext cx="3808730" cy="368300"/>
          </a:xfrm>
          <a:prstGeom prst="rect">
            <a:avLst/>
          </a:prstGeom>
          <a:noFill/>
        </p:spPr>
        <p:txBody>
          <a:bodyPr wrap="none" rtlCol="0">
            <a:spAutoFit/>
          </a:bodyPr>
          <a:lstStyle/>
          <a:p>
            <a:pPr>
              <a:spcAft>
                <a:spcPts val="0"/>
              </a:spcAft>
            </a:pPr>
            <a:r>
              <a:rPr lang="zh-CN" altLang="en-US" dirty="0">
                <a:solidFill>
                  <a:schemeClr val="accent2">
                    <a:lumMod val="75000"/>
                  </a:schemeClr>
                </a:solidFill>
                <a:latin typeface="微软雅黑" panose="020B0503020204020204" pitchFamily="34" charset="-122"/>
                <a:ea typeface="微软雅黑" panose="020B0503020204020204" pitchFamily="34" charset="-122"/>
              </a:rPr>
              <a:t>从而引出面向云原生的Chaos Mesh</a:t>
            </a:r>
            <a:endParaRPr kumimoji="1"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82479" y="252536"/>
            <a:ext cx="5746295" cy="573528"/>
          </a:xfrm>
        </p:spPr>
        <p:txBody>
          <a:bodyPr>
            <a:norm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从需求开始明确性能</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Rectangle 3"/>
          <p:cNvSpPr txBox="1">
            <a:spLocks noChangeArrowheads="1"/>
          </p:cNvSpPr>
          <p:nvPr/>
        </p:nvSpPr>
        <p:spPr bwMode="auto">
          <a:xfrm>
            <a:off x="2238941" y="1534835"/>
            <a:ext cx="4277275" cy="1684987"/>
          </a:xfrm>
          <a:prstGeom prst="rect">
            <a:avLst/>
          </a:prstGeom>
          <a:solidFill>
            <a:schemeClr val="accent2">
              <a:lumMod val="20000"/>
              <a:lumOff val="80000"/>
            </a:schemeClr>
          </a:solidFill>
          <a:ln w="9525">
            <a:noFill/>
            <a:miter lim="800000"/>
          </a:ln>
        </p:spPr>
        <p:txBody>
          <a:bodyPr vert="horz" wrap="square" lIns="82296" tIns="41148" rIns="82296" bIns="41148" numCol="1" anchor="t" anchorCtr="0" compatLnSpc="1"/>
          <a:lstStyle/>
          <a:p>
            <a:pPr defTabSz="822960" eaLnBrk="0" fontAlgn="base" hangingPunct="0">
              <a:lnSpc>
                <a:spcPct val="130000"/>
              </a:lnSpc>
              <a:spcBef>
                <a:spcPct val="20000"/>
              </a:spcBef>
              <a:spcAft>
                <a:spcPts val="0"/>
              </a:spcAft>
              <a:buFont typeface="Arial" panose="020B0604020202020204" pitchFamily="34" charset="0"/>
              <a:buChar char="•"/>
              <a:defRPr/>
            </a:pPr>
            <a:r>
              <a:rPr lang="en-US" altLang="zh-CN" b="1" dirty="0">
                <a:latin typeface="楷体" panose="02010609060101010101" charset="-122"/>
                <a:ea typeface="楷体" panose="02010609060101010101" charset="-122"/>
              </a:rPr>
              <a:t> </a:t>
            </a:r>
            <a:r>
              <a:rPr lang="zh-CN" altLang="en-US" b="1" dirty="0">
                <a:latin typeface="楷体" panose="02010609060101010101" charset="-122"/>
                <a:ea typeface="楷体" panose="02010609060101010101" charset="-122"/>
              </a:rPr>
              <a:t>最终用户的体验</a:t>
            </a:r>
            <a:r>
              <a:rPr lang="zh-CN" altLang="en-US" dirty="0">
                <a:latin typeface="楷体" panose="02010609060101010101" charset="-122"/>
                <a:ea typeface="楷体" panose="02010609060101010101" charset="-122"/>
              </a:rPr>
              <a:t>，如</a:t>
            </a:r>
            <a:r>
              <a:rPr lang="en-US" altLang="zh-CN" dirty="0">
                <a:latin typeface="楷体" panose="02010609060101010101" charset="-122"/>
                <a:ea typeface="楷体" panose="02010609060101010101" charset="-122"/>
              </a:rPr>
              <a:t>2-5-10</a:t>
            </a:r>
            <a:r>
              <a:rPr lang="zh-CN" altLang="en-US" dirty="0">
                <a:latin typeface="楷体" panose="02010609060101010101" charset="-122"/>
                <a:ea typeface="楷体" panose="02010609060101010101" charset="-122"/>
              </a:rPr>
              <a:t>原则  </a:t>
            </a:r>
            <a:endParaRPr lang="zh-CN" altLang="en-US" dirty="0">
              <a:latin typeface="楷体" panose="02010609060101010101" charset="-122"/>
              <a:ea typeface="楷体" panose="02010609060101010101" charset="-122"/>
            </a:endParaRPr>
          </a:p>
          <a:p>
            <a:pPr defTabSz="822960" eaLnBrk="0" fontAlgn="base" hangingPunct="0">
              <a:lnSpc>
                <a:spcPct val="130000"/>
              </a:lnSpc>
              <a:spcBef>
                <a:spcPts val="20"/>
              </a:spcBef>
              <a:spcAft>
                <a:spcPts val="0"/>
              </a:spcAft>
              <a:buFont typeface="Arial" panose="020B0604020202020204" pitchFamily="34" charset="0"/>
              <a:buChar char="•"/>
              <a:defRPr/>
            </a:pPr>
            <a:r>
              <a:rPr lang="en-US" altLang="zh-CN" b="1" dirty="0">
                <a:latin typeface="楷体" panose="02010609060101010101" charset="-122"/>
                <a:ea typeface="楷体" panose="02010609060101010101" charset="-122"/>
              </a:rPr>
              <a:t> </a:t>
            </a:r>
            <a:r>
              <a:rPr lang="zh-CN" altLang="en-US" b="1" dirty="0">
                <a:latin typeface="楷体" panose="02010609060101010101" charset="-122"/>
                <a:ea typeface="楷体" panose="02010609060101010101" charset="-122"/>
              </a:rPr>
              <a:t>商业需求</a:t>
            </a:r>
            <a:r>
              <a:rPr lang="zh-CN" altLang="en-US" dirty="0">
                <a:latin typeface="楷体" panose="02010609060101010101" charset="-122"/>
                <a:ea typeface="楷体" panose="02010609060101010101" charset="-122"/>
              </a:rPr>
              <a:t>，如“比竞争对手的产品好” </a:t>
            </a:r>
            <a:endParaRPr lang="zh-CN" altLang="en-US" dirty="0">
              <a:latin typeface="楷体" panose="02010609060101010101" charset="-122"/>
              <a:ea typeface="楷体" panose="02010609060101010101" charset="-122"/>
            </a:endParaRPr>
          </a:p>
          <a:p>
            <a:pPr defTabSz="822960" eaLnBrk="0" fontAlgn="base" hangingPunct="0">
              <a:lnSpc>
                <a:spcPct val="130000"/>
              </a:lnSpc>
              <a:spcBef>
                <a:spcPts val="20"/>
              </a:spcBef>
              <a:spcAft>
                <a:spcPts val="0"/>
              </a:spcAft>
              <a:buFont typeface="Arial" panose="020B0604020202020204" pitchFamily="34" charset="0"/>
              <a:buChar char="•"/>
              <a:defRPr/>
            </a:pPr>
            <a:r>
              <a:rPr lang="en-US" altLang="zh-CN" b="1" dirty="0">
                <a:latin typeface="楷体" panose="02010609060101010101" charset="-122"/>
                <a:ea typeface="楷体" panose="02010609060101010101" charset="-122"/>
              </a:rPr>
              <a:t> </a:t>
            </a:r>
            <a:r>
              <a:rPr lang="zh-CN" altLang="en-US" b="1" dirty="0">
                <a:latin typeface="楷体" panose="02010609060101010101" charset="-122"/>
                <a:ea typeface="楷体" panose="02010609060101010101" charset="-122"/>
              </a:rPr>
              <a:t>技术需求</a:t>
            </a:r>
            <a:r>
              <a:rPr lang="zh-CN" altLang="en-US" dirty="0">
                <a:latin typeface="楷体" panose="02010609060101010101" charset="-122"/>
                <a:ea typeface="楷体" panose="02010609060101010101" charset="-122"/>
              </a:rPr>
              <a:t>，如</a:t>
            </a:r>
            <a:r>
              <a:rPr lang="en-US" altLang="zh-CN" dirty="0">
                <a:latin typeface="楷体" panose="02010609060101010101" charset="-122"/>
                <a:ea typeface="楷体" panose="02010609060101010101" charset="-122"/>
              </a:rPr>
              <a:t>CPU</a:t>
            </a:r>
            <a:r>
              <a:rPr lang="zh-CN" altLang="en-US" dirty="0">
                <a:latin typeface="楷体" panose="02010609060101010101" charset="-122"/>
                <a:ea typeface="楷体" panose="02010609060101010101" charset="-122"/>
              </a:rPr>
              <a:t>使用率不超过</a:t>
            </a:r>
            <a:r>
              <a:rPr lang="en-US" altLang="zh-CN" dirty="0">
                <a:latin typeface="楷体" panose="02010609060101010101" charset="-122"/>
                <a:ea typeface="楷体" panose="02010609060101010101" charset="-122"/>
              </a:rPr>
              <a:t>70</a:t>
            </a:r>
            <a:r>
              <a:rPr lang="zh-CN" altLang="en-US" dirty="0">
                <a:latin typeface="楷体" panose="02010609060101010101" charset="-122"/>
                <a:ea typeface="楷体" panose="02010609060101010101" charset="-122"/>
              </a:rPr>
              <a:t>％  </a:t>
            </a:r>
            <a:endParaRPr lang="zh-CN" altLang="en-US" dirty="0">
              <a:latin typeface="楷体" panose="02010609060101010101" charset="-122"/>
              <a:ea typeface="楷体" panose="02010609060101010101" charset="-122"/>
            </a:endParaRPr>
          </a:p>
          <a:p>
            <a:pPr defTabSz="822960" eaLnBrk="0" fontAlgn="base" hangingPunct="0">
              <a:lnSpc>
                <a:spcPct val="130000"/>
              </a:lnSpc>
              <a:spcBef>
                <a:spcPts val="20"/>
              </a:spcBef>
              <a:spcAft>
                <a:spcPct val="0"/>
              </a:spcAft>
              <a:buFont typeface="Arial" panose="020B0604020202020204" pitchFamily="34" charset="0"/>
              <a:buChar char="•"/>
              <a:defRPr/>
            </a:pPr>
            <a:r>
              <a:rPr lang="en-US" altLang="zh-CN" b="1" dirty="0">
                <a:latin typeface="楷体" panose="02010609060101010101" charset="-122"/>
                <a:ea typeface="楷体" panose="02010609060101010101" charset="-122"/>
              </a:rPr>
              <a:t> </a:t>
            </a:r>
            <a:r>
              <a:rPr lang="zh-CN" altLang="en-US" b="1" dirty="0">
                <a:latin typeface="楷体" panose="02010609060101010101" charset="-122"/>
                <a:ea typeface="楷体" panose="02010609060101010101" charset="-122"/>
              </a:rPr>
              <a:t>标准要求，如数据通信延时</a:t>
            </a:r>
            <a:r>
              <a:rPr lang="en-US" altLang="zh-CN" b="1" dirty="0">
                <a:latin typeface="楷体" panose="02010609060101010101" charset="-122"/>
                <a:ea typeface="楷体" panose="02010609060101010101" charset="-122"/>
              </a:rPr>
              <a:t>&lt;80ms</a:t>
            </a:r>
            <a:r>
              <a:rPr lang="zh-CN" altLang="en-US" dirty="0">
                <a:latin typeface="楷体" panose="02010609060101010101" charset="-122"/>
                <a:ea typeface="楷体" panose="02010609060101010101" charset="-122"/>
              </a:rPr>
              <a:t> </a:t>
            </a:r>
            <a:endParaRPr lang="zh-CN" altLang="en-US" dirty="0">
              <a:latin typeface="楷体" panose="02010609060101010101" charset="-122"/>
              <a:ea typeface="楷体" panose="02010609060101010101" charset="-122"/>
            </a:endParaRPr>
          </a:p>
        </p:txBody>
      </p:sp>
      <p:sp>
        <p:nvSpPr>
          <p:cNvPr id="5" name="Rectangle 6"/>
          <p:cNvSpPr>
            <a:spLocks noChangeArrowheads="1"/>
          </p:cNvSpPr>
          <p:nvPr/>
        </p:nvSpPr>
        <p:spPr bwMode="auto">
          <a:xfrm>
            <a:off x="2109326" y="3470809"/>
            <a:ext cx="4860540" cy="1161415"/>
          </a:xfrm>
          <a:prstGeom prst="rect">
            <a:avLst/>
          </a:prstGeom>
          <a:noFill/>
          <a:ln w="9525" algn="ctr">
            <a:noFill/>
            <a:miter lim="800000"/>
          </a:ln>
          <a:effectLst/>
        </p:spPr>
        <p:txBody>
          <a:bodyPr wrap="square" lIns="0" tIns="0" rIns="0" bIns="0" anchor="ctr">
            <a:spAutoFit/>
          </a:bodyPr>
          <a:lstStyle/>
          <a:p>
            <a:pPr marL="308610" indent="-308610">
              <a:lnSpc>
                <a:spcPct val="140000"/>
              </a:lnSpc>
              <a:spcAft>
                <a:spcPts val="0"/>
              </a:spcAft>
              <a:buClr>
                <a:schemeClr val="accent1">
                  <a:lumMod val="50000"/>
                </a:schemeClr>
              </a:buClr>
              <a:buSzPct val="80000"/>
              <a:buFont typeface="Wingdings" panose="05000000000000000000" pitchFamily="2" charset="2"/>
              <a:buChar char="p"/>
            </a:pPr>
            <a:r>
              <a:rPr lang="zh-CN" altLang="en-US" dirty="0">
                <a:latin typeface="宋体" panose="02010600030101010101" pitchFamily="2" charset="-122"/>
                <a:ea typeface="宋体" panose="02010600030101010101" pitchFamily="2" charset="-122"/>
                <a:cs typeface="宋体" panose="02010600030101010101" pitchFamily="2" charset="-122"/>
              </a:rPr>
              <a:t>用户关注系统的外部表现，如响应时间</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40000"/>
              </a:lnSpc>
              <a:spcBef>
                <a:spcPts val="0"/>
              </a:spcBef>
              <a:spcAft>
                <a:spcPts val="0"/>
              </a:spcAft>
              <a:buClr>
                <a:schemeClr val="accent1">
                  <a:lumMod val="50000"/>
                </a:schemeClr>
              </a:buClr>
              <a:buSzPct val="80000"/>
              <a:buFont typeface="Wingdings" panose="05000000000000000000" pitchFamily="2" charset="2"/>
              <a:buChar char="p"/>
            </a:pPr>
            <a:r>
              <a:rPr lang="zh-CN" altLang="en-US" dirty="0">
                <a:latin typeface="宋体" panose="02010600030101010101" pitchFamily="2" charset="-122"/>
                <a:ea typeface="宋体" panose="02010600030101010101" pitchFamily="2" charset="-122"/>
                <a:cs typeface="宋体" panose="02010600030101010101" pitchFamily="2" charset="-122"/>
              </a:rPr>
              <a:t>业务部门关注系统的容量和数据吞吐量</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40000"/>
              </a:lnSpc>
              <a:spcBef>
                <a:spcPts val="0"/>
              </a:spcBef>
              <a:buClr>
                <a:schemeClr val="accent1">
                  <a:lumMod val="50000"/>
                </a:schemeClr>
              </a:buClr>
              <a:buSzPct val="80000"/>
              <a:buFont typeface="Wingdings" panose="05000000000000000000" pitchFamily="2" charset="2"/>
              <a:buChar char="p"/>
            </a:pPr>
            <a:r>
              <a:rPr lang="zh-CN" altLang="en-US" dirty="0">
                <a:latin typeface="宋体" panose="02010600030101010101" pitchFamily="2" charset="-122"/>
                <a:ea typeface="宋体" panose="02010600030101010101" pitchFamily="2" charset="-122"/>
                <a:cs typeface="宋体" panose="02010600030101010101" pitchFamily="2" charset="-122"/>
              </a:rPr>
              <a:t>技术团队关注系统资源占用率、或使用效率</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687875" y="826064"/>
            <a:ext cx="3383280" cy="368300"/>
          </a:xfrm>
          <a:prstGeom prst="rect">
            <a:avLst/>
          </a:prstGeom>
          <a:noFill/>
        </p:spPr>
        <p:txBody>
          <a:bodyPr wrap="none" rtlCol="0">
            <a:spAutoFit/>
          </a:bodyPr>
          <a:lstStyle/>
          <a:p>
            <a:pPr>
              <a:spcAft>
                <a:spcPts val="0"/>
              </a:spcAft>
            </a:pPr>
            <a:r>
              <a:rPr kumimoji="1" lang="zh-CN" altLang="en-US" dirty="0">
                <a:solidFill>
                  <a:schemeClr val="accent1">
                    <a:lumMod val="60000"/>
                    <a:lumOff val="40000"/>
                  </a:schemeClr>
                </a:solidFill>
                <a:latin typeface="微软雅黑" panose="020B0503020204020204" pitchFamily="34" charset="-122"/>
                <a:ea typeface="微软雅黑" panose="020B0503020204020204" pitchFamily="34" charset="-122"/>
              </a:rPr>
              <a:t>（获取、分析和评审性能需求）</a:t>
            </a:r>
            <a:endParaRPr kumimoji="1" lang="zh-CN" altLang="en-US"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8" presetClass="entr" presetSubtype="3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amond(out)">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Chaos</a:t>
            </a:r>
            <a:r>
              <a:rPr kumimoji="1" lang="zh-CN" altLang="en-US" dirty="0"/>
              <a:t> </a:t>
            </a:r>
            <a:r>
              <a:rPr kumimoji="1" lang="en-US" altLang="zh-CN" dirty="0"/>
              <a:t>Mesh</a:t>
            </a:r>
            <a:endParaRPr kumimoji="1" lang="zh-CN" altLang="en-US" dirty="0"/>
          </a:p>
        </p:txBody>
      </p:sp>
      <p:pic>
        <p:nvPicPr>
          <p:cNvPr id="6" name="图片 5"/>
          <p:cNvPicPr>
            <a:picLocks noChangeAspect="1"/>
          </p:cNvPicPr>
          <p:nvPr/>
        </p:nvPicPr>
        <p:blipFill>
          <a:blip r:embed="rId1"/>
          <a:stretch>
            <a:fillRect/>
          </a:stretch>
        </p:blipFill>
        <p:spPr>
          <a:xfrm>
            <a:off x="7144020" y="53598"/>
            <a:ext cx="1535365" cy="1798053"/>
          </a:xfrm>
          <a:prstGeom prst="rect">
            <a:avLst/>
          </a:prstGeom>
        </p:spPr>
      </p:pic>
      <p:cxnSp>
        <p:nvCxnSpPr>
          <p:cNvPr id="7" name="Google Shape;183;p27"/>
          <p:cNvCxnSpPr/>
          <p:nvPr/>
        </p:nvCxnSpPr>
        <p:spPr>
          <a:xfrm rot="10800000" flipH="1">
            <a:off x="1557566" y="2780686"/>
            <a:ext cx="5917050" cy="4275"/>
          </a:xfrm>
          <a:prstGeom prst="straightConnector1">
            <a:avLst/>
          </a:prstGeom>
          <a:noFill/>
          <a:ln w="19050" cap="flat" cmpd="sng">
            <a:solidFill>
              <a:srgbClr val="00FF00"/>
            </a:solidFill>
            <a:prstDash val="solid"/>
            <a:round/>
            <a:headEnd type="none" w="med" len="med"/>
            <a:tailEnd type="none" w="med" len="med"/>
          </a:ln>
        </p:spPr>
      </p:cxnSp>
      <p:grpSp>
        <p:nvGrpSpPr>
          <p:cNvPr id="8" name="Google Shape;185;p27"/>
          <p:cNvGrpSpPr/>
          <p:nvPr/>
        </p:nvGrpSpPr>
        <p:grpSpPr>
          <a:xfrm>
            <a:off x="2430957" y="2700244"/>
            <a:ext cx="165619" cy="165137"/>
            <a:chOff x="1359513" y="2188350"/>
            <a:chExt cx="229500" cy="229500"/>
          </a:xfrm>
        </p:grpSpPr>
        <p:sp>
          <p:nvSpPr>
            <p:cNvPr id="9" name="Google Shape;186;p27"/>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10" name="Google Shape;187;p27"/>
            <p:cNvSpPr/>
            <p:nvPr/>
          </p:nvSpPr>
          <p:spPr>
            <a:xfrm rot="-5400000">
              <a:off x="1409488" y="2238300"/>
              <a:ext cx="129600" cy="129600"/>
            </a:xfrm>
            <a:prstGeom prst="ellipse">
              <a:avLst/>
            </a:prstGeom>
            <a:solidFill>
              <a:srgbClr val="FFAB40"/>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grpSp>
        <p:nvGrpSpPr>
          <p:cNvPr id="11" name="Google Shape;188;p27"/>
          <p:cNvGrpSpPr/>
          <p:nvPr/>
        </p:nvGrpSpPr>
        <p:grpSpPr>
          <a:xfrm rot="16200000">
            <a:off x="3300275" y="2691336"/>
            <a:ext cx="165137" cy="165619"/>
            <a:chOff x="1294375" y="1654700"/>
            <a:chExt cx="229500" cy="229500"/>
          </a:xfrm>
        </p:grpSpPr>
        <p:sp>
          <p:nvSpPr>
            <p:cNvPr id="12" name="Google Shape;189;p27"/>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13" name="Google Shape;190;p27"/>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14" name="Google Shape;191;p27"/>
          <p:cNvSpPr txBox="1"/>
          <p:nvPr/>
        </p:nvSpPr>
        <p:spPr>
          <a:xfrm>
            <a:off x="1995944" y="2862081"/>
            <a:ext cx="1176486" cy="871538"/>
          </a:xfrm>
          <a:prstGeom prst="rect">
            <a:avLst/>
          </a:prstGeom>
          <a:noFill/>
          <a:ln>
            <a:noFill/>
          </a:ln>
        </p:spPr>
        <p:txBody>
          <a:bodyPr spcFirstLastPara="1" wrap="square" lIns="68569" tIns="68569" rIns="68569" bIns="68569" anchor="t" anchorCtr="0">
            <a:noAutofit/>
          </a:bodyPr>
          <a:lstStyle/>
          <a:p>
            <a:pPr>
              <a:lnSpc>
                <a:spcPct val="115000"/>
              </a:lnSpc>
              <a:spcAft>
                <a:spcPts val="0"/>
              </a:spcAft>
              <a:buClr>
                <a:srgbClr val="000000"/>
              </a:buClr>
              <a:buSzPts val="1100"/>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2019.12.31</a:t>
            </a:r>
            <a:endParaRPr sz="1200" b="1" dirty="0">
              <a:solidFill>
                <a:schemeClr val="tx1">
                  <a:lumMod val="85000"/>
                  <a:lumOff val="15000"/>
                </a:schemeClr>
              </a:solidFill>
              <a:highlight>
                <a:srgbClr val="FFFFFF"/>
              </a:highlight>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spcBef>
                <a:spcPts val="0"/>
              </a:spcBef>
              <a:spcAft>
                <a:spcPts val="0"/>
              </a:spcAft>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Open sourced on GitHub</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spcBef>
                <a:spcPts val="0"/>
              </a:spcBef>
            </a:pPr>
            <a:r>
              <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rPr>
              <a:t> </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15" name="Google Shape;192;p27"/>
          <p:cNvSpPr txBox="1"/>
          <p:nvPr/>
        </p:nvSpPr>
        <p:spPr>
          <a:xfrm>
            <a:off x="3046887" y="1523487"/>
            <a:ext cx="1422642" cy="730575"/>
          </a:xfrm>
          <a:prstGeom prst="rect">
            <a:avLst/>
          </a:prstGeom>
          <a:noFill/>
          <a:ln>
            <a:noFill/>
          </a:ln>
        </p:spPr>
        <p:txBody>
          <a:bodyPr spcFirstLastPara="1" wrap="square" lIns="68569" tIns="68569" rIns="68569" bIns="68569" anchor="t" anchorCtr="0">
            <a:noAutofit/>
          </a:bodyPr>
          <a:lstStyle/>
          <a:p>
            <a:pPr>
              <a:lnSpc>
                <a:spcPct val="115000"/>
              </a:lnSpc>
              <a:spcAft>
                <a:spcPts val="0"/>
              </a:spcAft>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CNCF Cloud Native Interactive Landscape</a:t>
            </a:r>
            <a:endParaRPr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endParaRPr>
          </a:p>
          <a:p>
            <a:pPr>
              <a:lnSpc>
                <a:spcPct val="115000"/>
              </a:lnSpc>
              <a:spcBef>
                <a:spcPts val="0"/>
              </a:spcBef>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2020.2.6</a:t>
            </a:r>
            <a:endPar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16" name="Google Shape;193;p27"/>
          <p:cNvSpPr txBox="1"/>
          <p:nvPr/>
        </p:nvSpPr>
        <p:spPr>
          <a:xfrm>
            <a:off x="3865202" y="2951594"/>
            <a:ext cx="963616" cy="1074704"/>
          </a:xfrm>
          <a:prstGeom prst="rect">
            <a:avLst/>
          </a:prstGeom>
          <a:noFill/>
          <a:ln>
            <a:noFill/>
          </a:ln>
        </p:spPr>
        <p:txBody>
          <a:bodyPr spcFirstLastPara="1" wrap="square" lIns="68569" tIns="68569" rIns="68569" bIns="68569" anchor="t" anchorCtr="0">
            <a:noAutofit/>
          </a:bodyPr>
          <a:lstStyle/>
          <a:p>
            <a:pPr>
              <a:lnSpc>
                <a:spcPct val="115000"/>
              </a:lnSpc>
              <a:spcAft>
                <a:spcPts val="0"/>
              </a:spcAft>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2020.7.14</a:t>
            </a:r>
            <a:endParaRPr sz="1200" b="1" dirty="0">
              <a:solidFill>
                <a:schemeClr val="accent5">
                  <a:lumMod val="75000"/>
                </a:schemeClr>
              </a:solidFill>
              <a:highlight>
                <a:srgbClr val="FFFFFF"/>
              </a:highlight>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spcBef>
                <a:spcPts val="0"/>
              </a:spcBef>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CNCF Sandbox project</a:t>
            </a: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17" name="Google Shape;194;p27"/>
          <p:cNvSpPr txBox="1"/>
          <p:nvPr/>
        </p:nvSpPr>
        <p:spPr>
          <a:xfrm>
            <a:off x="5565444" y="2927250"/>
            <a:ext cx="841950" cy="532350"/>
          </a:xfrm>
          <a:prstGeom prst="rect">
            <a:avLst/>
          </a:prstGeom>
          <a:noFill/>
          <a:ln>
            <a:noFill/>
          </a:ln>
        </p:spPr>
        <p:txBody>
          <a:bodyPr spcFirstLastPara="1" wrap="square" lIns="68569" tIns="68569" rIns="68569" bIns="68569" anchor="t" anchorCtr="0">
            <a:noAutofit/>
          </a:bodyPr>
          <a:lstStyle/>
          <a:p>
            <a:pPr>
              <a:lnSpc>
                <a:spcPct val="115000"/>
              </a:lnSpc>
              <a:spcAft>
                <a:spcPts val="0"/>
              </a:spcAft>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2021.7.23</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spcBef>
                <a:spcPts val="0"/>
              </a:spcBef>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 GA </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buClr>
                <a:srgbClr val="000000"/>
              </a:buClr>
              <a:buSzPts val="1100"/>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18" name="Google Shape;195;p27"/>
          <p:cNvSpPr txBox="1"/>
          <p:nvPr/>
        </p:nvSpPr>
        <p:spPr>
          <a:xfrm>
            <a:off x="4812240" y="1972129"/>
            <a:ext cx="911543" cy="484346"/>
          </a:xfrm>
          <a:prstGeom prst="rect">
            <a:avLst/>
          </a:prstGeom>
          <a:noFill/>
          <a:ln>
            <a:noFill/>
          </a:ln>
        </p:spPr>
        <p:txBody>
          <a:bodyPr spcFirstLastPara="1" wrap="square" lIns="68569" tIns="68569" rIns="68569" bIns="68569" anchor="t" anchorCtr="0">
            <a:noAutofit/>
          </a:bodyPr>
          <a:lstStyle/>
          <a:p>
            <a:pPr>
              <a:lnSpc>
                <a:spcPct val="115000"/>
              </a:lnSpc>
              <a:spcAft>
                <a:spcPts val="0"/>
              </a:spcAft>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1.0 GA</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spcBef>
                <a:spcPts val="0"/>
              </a:spcBef>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2020.9.26</a:t>
            </a:r>
            <a:endPar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grpSp>
        <p:nvGrpSpPr>
          <p:cNvPr id="19" name="Google Shape;196;p27"/>
          <p:cNvGrpSpPr/>
          <p:nvPr/>
        </p:nvGrpSpPr>
        <p:grpSpPr>
          <a:xfrm>
            <a:off x="5016635" y="2691574"/>
            <a:ext cx="165619" cy="165137"/>
            <a:chOff x="1359513" y="2188350"/>
            <a:chExt cx="229500" cy="229500"/>
          </a:xfrm>
        </p:grpSpPr>
        <p:sp>
          <p:nvSpPr>
            <p:cNvPr id="20" name="Google Shape;197;p27"/>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21" name="Google Shape;198;p27"/>
            <p:cNvSpPr/>
            <p:nvPr/>
          </p:nvSpPr>
          <p:spPr>
            <a:xfrm rot="-5400000">
              <a:off x="1409488" y="2238300"/>
              <a:ext cx="129600" cy="129600"/>
            </a:xfrm>
            <a:prstGeom prst="ellipse">
              <a:avLst/>
            </a:prstGeom>
            <a:solidFill>
              <a:srgbClr val="3351FF"/>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grpSp>
        <p:nvGrpSpPr>
          <p:cNvPr id="22" name="Google Shape;199;p27"/>
          <p:cNvGrpSpPr/>
          <p:nvPr/>
        </p:nvGrpSpPr>
        <p:grpSpPr>
          <a:xfrm>
            <a:off x="5802563" y="2700236"/>
            <a:ext cx="165619" cy="165137"/>
            <a:chOff x="1359513" y="2188350"/>
            <a:chExt cx="229500" cy="229500"/>
          </a:xfrm>
        </p:grpSpPr>
        <p:sp>
          <p:nvSpPr>
            <p:cNvPr id="23" name="Google Shape;200;p27"/>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24" name="Google Shape;201;p27"/>
            <p:cNvSpPr/>
            <p:nvPr/>
          </p:nvSpPr>
          <p:spPr>
            <a:xfrm rot="-5400000">
              <a:off x="1409488" y="2238300"/>
              <a:ext cx="129600" cy="129600"/>
            </a:xfrm>
            <a:prstGeom prst="ellipse">
              <a:avLst/>
            </a:prstGeom>
            <a:solidFill>
              <a:srgbClr val="3351FF"/>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grpSp>
        <p:nvGrpSpPr>
          <p:cNvPr id="25" name="Google Shape;202;p27"/>
          <p:cNvGrpSpPr/>
          <p:nvPr/>
        </p:nvGrpSpPr>
        <p:grpSpPr>
          <a:xfrm rot="16200000">
            <a:off x="6513342" y="2691337"/>
            <a:ext cx="165137" cy="165619"/>
            <a:chOff x="1294375" y="1654700"/>
            <a:chExt cx="229500" cy="229500"/>
          </a:xfrm>
        </p:grpSpPr>
        <p:sp>
          <p:nvSpPr>
            <p:cNvPr id="26" name="Google Shape;203;p27"/>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27" name="Google Shape;204;p27"/>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pic>
        <p:nvPicPr>
          <p:cNvPr id="28" name="Google Shape;205;p27"/>
          <p:cNvPicPr preferRelativeResize="0"/>
          <p:nvPr/>
        </p:nvPicPr>
        <p:blipFill rotWithShape="1">
          <a:blip r:embed="rId2"/>
          <a:srcRect l="33943" t="36475" r="32078" b="13060"/>
          <a:stretch>
            <a:fillRect/>
          </a:stretch>
        </p:blipFill>
        <p:spPr>
          <a:xfrm>
            <a:off x="1346430" y="2931021"/>
            <a:ext cx="472596" cy="393674"/>
          </a:xfrm>
          <a:prstGeom prst="rect">
            <a:avLst/>
          </a:prstGeom>
          <a:noFill/>
          <a:ln>
            <a:noFill/>
          </a:ln>
        </p:spPr>
      </p:pic>
      <p:grpSp>
        <p:nvGrpSpPr>
          <p:cNvPr id="29" name="Google Shape;206;p27"/>
          <p:cNvGrpSpPr/>
          <p:nvPr/>
        </p:nvGrpSpPr>
        <p:grpSpPr>
          <a:xfrm>
            <a:off x="1521501" y="2702393"/>
            <a:ext cx="165619" cy="165137"/>
            <a:chOff x="1359513" y="2188350"/>
            <a:chExt cx="229500" cy="229500"/>
          </a:xfrm>
        </p:grpSpPr>
        <p:sp>
          <p:nvSpPr>
            <p:cNvPr id="30" name="Google Shape;207;p27"/>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31" name="Google Shape;184;p27"/>
            <p:cNvSpPr/>
            <p:nvPr/>
          </p:nvSpPr>
          <p:spPr>
            <a:xfrm rot="-5400000">
              <a:off x="1409488" y="2238300"/>
              <a:ext cx="129600" cy="129600"/>
            </a:xfrm>
            <a:prstGeom prst="ellipse">
              <a:avLst/>
            </a:prstGeom>
            <a:solidFill>
              <a:srgbClr val="3351FF"/>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32" name="Google Shape;208;p27"/>
          <p:cNvSpPr txBox="1"/>
          <p:nvPr/>
        </p:nvSpPr>
        <p:spPr>
          <a:xfrm>
            <a:off x="209028" y="1377561"/>
            <a:ext cx="1865901" cy="1163354"/>
          </a:xfrm>
          <a:prstGeom prst="rect">
            <a:avLst/>
          </a:prstGeom>
          <a:noFill/>
          <a:ln>
            <a:noFill/>
          </a:ln>
        </p:spPr>
        <p:txBody>
          <a:bodyPr spcFirstLastPara="1" wrap="square" lIns="68569" tIns="68569" rIns="68569" bIns="68569" anchor="t" anchorCtr="0">
            <a:noAutofit/>
          </a:bodyPr>
          <a:lstStyle/>
          <a:p>
            <a:pPr algn="r">
              <a:lnSpc>
                <a:spcPct val="115000"/>
              </a:lnSpc>
              <a:spcAft>
                <a:spcPts val="0"/>
              </a:spcAft>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Started out as a testing framework “Schrödinger’s Cat” for </a:t>
            </a:r>
            <a:r>
              <a:rPr lang="en-US" altLang="zh-CN" sz="1200" b="1" dirty="0" err="1">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TiDB</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spcBef>
                <a:spcPts val="0"/>
              </a:spcBef>
              <a:buClr>
                <a:srgbClr val="000000"/>
              </a:buClr>
              <a:buSzPts val="1100"/>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2019</a:t>
            </a:r>
            <a:r>
              <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rPr>
              <a:t> </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grpSp>
        <p:nvGrpSpPr>
          <p:cNvPr id="33" name="Google Shape;209;p27"/>
          <p:cNvGrpSpPr/>
          <p:nvPr/>
        </p:nvGrpSpPr>
        <p:grpSpPr>
          <a:xfrm rot="16200000">
            <a:off x="4230963" y="2711862"/>
            <a:ext cx="165137" cy="165619"/>
            <a:chOff x="1294375" y="1654700"/>
            <a:chExt cx="229500" cy="229500"/>
          </a:xfrm>
        </p:grpSpPr>
        <p:sp>
          <p:nvSpPr>
            <p:cNvPr id="34" name="Google Shape;210;p27"/>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35" name="Google Shape;211;p27"/>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36" name="Google Shape;212;p27"/>
          <p:cNvSpPr txBox="1"/>
          <p:nvPr/>
        </p:nvSpPr>
        <p:spPr>
          <a:xfrm>
            <a:off x="6213420" y="1930310"/>
            <a:ext cx="930600" cy="484650"/>
          </a:xfrm>
          <a:prstGeom prst="rect">
            <a:avLst/>
          </a:prstGeom>
          <a:noFill/>
          <a:ln>
            <a:noFill/>
          </a:ln>
        </p:spPr>
        <p:txBody>
          <a:bodyPr spcFirstLastPara="1" wrap="square" lIns="68569" tIns="68569" rIns="68569" bIns="68569" anchor="t" anchorCtr="0">
            <a:noAutofit/>
          </a:bodyPr>
          <a:lstStyle/>
          <a:p>
            <a:pPr>
              <a:lnSpc>
                <a:spcPct val="115000"/>
              </a:lnSpc>
              <a:spcAft>
                <a:spcPts val="0"/>
              </a:spcAft>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2.1 GA</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spcBef>
                <a:spcPts val="0"/>
              </a:spcBef>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2021.11.30</a:t>
            </a:r>
            <a:endPar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grpSp>
        <p:nvGrpSpPr>
          <p:cNvPr id="37" name="Google Shape;213;p27"/>
          <p:cNvGrpSpPr/>
          <p:nvPr/>
        </p:nvGrpSpPr>
        <p:grpSpPr>
          <a:xfrm rot="16200000">
            <a:off x="7223892" y="2699999"/>
            <a:ext cx="165137" cy="165619"/>
            <a:chOff x="1294375" y="1654700"/>
            <a:chExt cx="229500" cy="229500"/>
          </a:xfrm>
        </p:grpSpPr>
        <p:sp>
          <p:nvSpPr>
            <p:cNvPr id="38" name="Google Shape;214;p27"/>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39" name="Google Shape;215;p27"/>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40" name="Google Shape;216;p27"/>
          <p:cNvSpPr txBox="1"/>
          <p:nvPr/>
        </p:nvSpPr>
        <p:spPr>
          <a:xfrm>
            <a:off x="7144019" y="2874548"/>
            <a:ext cx="1256403" cy="1151750"/>
          </a:xfrm>
          <a:prstGeom prst="rect">
            <a:avLst/>
          </a:prstGeom>
          <a:noFill/>
          <a:ln>
            <a:noFill/>
          </a:ln>
        </p:spPr>
        <p:txBody>
          <a:bodyPr spcFirstLastPara="1" wrap="square" lIns="68569" tIns="68569" rIns="68569" bIns="68569" anchor="t" anchorCtr="0">
            <a:noAutofit/>
          </a:bodyPr>
          <a:lstStyle/>
          <a:p>
            <a:pPr>
              <a:lnSpc>
                <a:spcPct val="115000"/>
              </a:lnSpc>
              <a:spcAft>
                <a:spcPts val="0"/>
              </a:spcAft>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2022.2</a:t>
            </a: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spcBef>
                <a:spcPts val="0"/>
              </a:spcBef>
              <a:buClr>
                <a:srgbClr val="000000"/>
              </a:buClr>
              <a:buSzPts val="1100"/>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CNCF Incubating project</a:t>
            </a: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buClr>
                <a:srgbClr val="000000"/>
              </a:buClr>
              <a:buSzPts val="1100"/>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41" name="文本框 40"/>
          <p:cNvSpPr txBox="1"/>
          <p:nvPr/>
        </p:nvSpPr>
        <p:spPr>
          <a:xfrm>
            <a:off x="633920" y="807577"/>
            <a:ext cx="2702180" cy="267970"/>
          </a:xfrm>
          <a:prstGeom prst="rect">
            <a:avLst/>
          </a:prstGeom>
          <a:noFill/>
        </p:spPr>
        <p:txBody>
          <a:bodyPr wrap="square">
            <a:spAutoFit/>
          </a:bodyPr>
          <a:lstStyle/>
          <a:p>
            <a:pPr>
              <a:spcAft>
                <a:spcPts val="0"/>
              </a:spcAft>
            </a:pPr>
            <a:r>
              <a:rPr lang="zh-CN" altLang="en-US" sz="1145" dirty="0"/>
              <a:t>https://chaos-mesh.org/website-zh/</a:t>
            </a:r>
            <a:endParaRPr lang="zh-CN" altLang="en-US" sz="1145" dirty="0"/>
          </a:p>
        </p:txBody>
      </p:sp>
      <p:sp>
        <p:nvSpPr>
          <p:cNvPr id="4" name="文本框 3"/>
          <p:cNvSpPr txBox="1"/>
          <p:nvPr/>
        </p:nvSpPr>
        <p:spPr>
          <a:xfrm>
            <a:off x="1845888" y="4330447"/>
            <a:ext cx="5546921" cy="645160"/>
          </a:xfrm>
          <a:prstGeom prst="rect">
            <a:avLst/>
          </a:prstGeom>
          <a:noFill/>
        </p:spPr>
        <p:txBody>
          <a:bodyPr wrap="square">
            <a:spAutoFit/>
          </a:bodyPr>
          <a:lstStyle/>
          <a:p>
            <a:pPr>
              <a:spcAft>
                <a:spcPts val="0"/>
              </a:spcAft>
            </a:pPr>
            <a:r>
              <a:rPr lang="en-US" altLang="zh-CN" sz="1200" b="1" dirty="0">
                <a:solidFill>
                  <a:schemeClr val="bg1">
                    <a:lumMod val="50000"/>
                  </a:schemeClr>
                </a:solidFill>
                <a:latin typeface="微软雅黑" panose="020B0503020204020204" pitchFamily="34" charset="-122"/>
                <a:ea typeface="微软雅黑" panose="020B0503020204020204" pitchFamily="34" charset="-122"/>
              </a:rPr>
              <a:t>CNCF</a:t>
            </a: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：Cloud Native Computing Foundation</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endParaRPr>
          </a:p>
          <a:p>
            <a:pPr>
              <a:spcBef>
                <a:spcPts val="0"/>
              </a:spcBef>
            </a:pPr>
            <a:r>
              <a:rPr lang="en-GB" altLang="zh-CN" sz="1200" dirty="0">
                <a:solidFill>
                  <a:schemeClr val="bg1">
                    <a:lumMod val="50000"/>
                  </a:schemeClr>
                </a:solidFill>
                <a:latin typeface="微软雅黑" panose="020B0503020204020204" pitchFamily="34" charset="-122"/>
                <a:ea typeface="微软雅黑" panose="020B0503020204020204" pitchFamily="34" charset="-122"/>
              </a:rPr>
              <a:t>CNCF</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基于著名的鸿沟理论开展项目管理，将项目分为 沙盒项目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en-GB" altLang="zh-CN" sz="1200" dirty="0">
                <a:solidFill>
                  <a:schemeClr val="bg1">
                    <a:lumMod val="50000"/>
                  </a:schemeClr>
                </a:solidFill>
                <a:latin typeface="微软雅黑" panose="020B0503020204020204" pitchFamily="34" charset="-122"/>
                <a:ea typeface="微软雅黑" panose="020B0503020204020204" pitchFamily="34" charset="-122"/>
              </a:rPr>
              <a:t>Sandbox) </a:t>
            </a:r>
            <a:r>
              <a:rPr lang="zh-CN" altLang="en-GB" sz="12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孵化项目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en-GB" altLang="zh-CN" sz="1200" dirty="0">
                <a:solidFill>
                  <a:schemeClr val="bg1">
                    <a:lumMod val="50000"/>
                  </a:schemeClr>
                </a:solidFill>
                <a:latin typeface="微软雅黑" panose="020B0503020204020204" pitchFamily="34" charset="-122"/>
                <a:ea typeface="微软雅黑" panose="020B0503020204020204" pitchFamily="34" charset="-122"/>
              </a:rPr>
              <a:t>Incubating) </a:t>
            </a:r>
            <a:r>
              <a:rPr lang="zh-CN" altLang="en-GB" sz="12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毕业项目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en-GB" altLang="zh-CN" sz="1200" dirty="0">
                <a:solidFill>
                  <a:schemeClr val="bg1">
                    <a:lumMod val="50000"/>
                  </a:schemeClr>
                </a:solidFill>
                <a:latin typeface="微软雅黑" panose="020B0503020204020204" pitchFamily="34" charset="-122"/>
                <a:ea typeface="微软雅黑" panose="020B0503020204020204" pitchFamily="34" charset="-122"/>
              </a:rPr>
              <a:t>Graduated)</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声明式 API 定义简化混沌实验管理</a:t>
            </a:r>
            <a:endParaRPr kumimoji="1" lang="zh-CN" altLang="en-US" dirty="0"/>
          </a:p>
        </p:txBody>
      </p:sp>
      <p:sp>
        <p:nvSpPr>
          <p:cNvPr id="3" name="文本占位符 2"/>
          <p:cNvSpPr>
            <a:spLocks noGrp="1"/>
          </p:cNvSpPr>
          <p:nvPr>
            <p:ph type="body" sz="quarter" idx="10"/>
          </p:nvPr>
        </p:nvSpPr>
        <p:spPr>
          <a:xfrm>
            <a:off x="582038" y="1492153"/>
            <a:ext cx="3098959" cy="3283316"/>
          </a:xfrm>
        </p:spPr>
        <p:txBody>
          <a:bodyPr>
            <a:noAutofit/>
          </a:bodyPr>
          <a:lstStyle/>
          <a:p>
            <a:pPr lvl="1">
              <a:spcAft>
                <a:spcPts val="0"/>
              </a:spcAft>
            </a:pPr>
            <a:r>
              <a:rPr lang="en-US" altLang="zh-CN" sz="1600" dirty="0" err="1"/>
              <a:t>PodChaos</a:t>
            </a:r>
            <a:r>
              <a:rPr lang="en-US" altLang="zh-CN" sz="1600" dirty="0"/>
              <a:t> </a:t>
            </a:r>
            <a:endParaRPr lang="en-US" altLang="zh-CN" sz="1600" dirty="0"/>
          </a:p>
          <a:p>
            <a:pPr lvl="1">
              <a:spcBef>
                <a:spcPts val="375"/>
              </a:spcBef>
              <a:spcAft>
                <a:spcPts val="0"/>
              </a:spcAft>
            </a:pPr>
            <a:r>
              <a:rPr lang="en-US" altLang="zh-CN" sz="1600" dirty="0" err="1"/>
              <a:t>NetworkChaos</a:t>
            </a:r>
            <a:r>
              <a:rPr lang="en-US" altLang="zh-CN" sz="1600" dirty="0"/>
              <a:t> </a:t>
            </a:r>
            <a:endParaRPr lang="en-US" altLang="zh-CN" sz="1600" dirty="0"/>
          </a:p>
          <a:p>
            <a:pPr lvl="1">
              <a:spcBef>
                <a:spcPts val="375"/>
              </a:spcBef>
              <a:spcAft>
                <a:spcPts val="0"/>
              </a:spcAft>
            </a:pPr>
            <a:r>
              <a:rPr lang="en-US" altLang="zh-CN" sz="1600" dirty="0" err="1"/>
              <a:t>IOChaos</a:t>
            </a:r>
            <a:r>
              <a:rPr lang="en-US" altLang="zh-CN" sz="1600" dirty="0"/>
              <a:t> </a:t>
            </a:r>
            <a:endParaRPr lang="en-US" altLang="zh-CN" sz="1600" dirty="0"/>
          </a:p>
          <a:p>
            <a:pPr lvl="1">
              <a:spcBef>
                <a:spcPts val="375"/>
              </a:spcBef>
              <a:spcAft>
                <a:spcPts val="0"/>
              </a:spcAft>
            </a:pPr>
            <a:r>
              <a:rPr lang="en-US" altLang="zh-CN" sz="1600" dirty="0" err="1"/>
              <a:t>TimeChaos</a:t>
            </a:r>
            <a:endParaRPr lang="en-US" altLang="zh-CN" sz="1600" dirty="0"/>
          </a:p>
          <a:p>
            <a:pPr lvl="1">
              <a:spcBef>
                <a:spcPts val="375"/>
              </a:spcBef>
              <a:spcAft>
                <a:spcPts val="0"/>
              </a:spcAft>
            </a:pPr>
            <a:r>
              <a:rPr lang="en-US" altLang="zh-CN" sz="1600" dirty="0" err="1"/>
              <a:t>StressChaos</a:t>
            </a:r>
            <a:endParaRPr lang="en-US" altLang="zh-CN" sz="1600" dirty="0"/>
          </a:p>
          <a:p>
            <a:pPr lvl="1">
              <a:spcBef>
                <a:spcPts val="375"/>
              </a:spcBef>
              <a:spcAft>
                <a:spcPts val="0"/>
              </a:spcAft>
            </a:pPr>
            <a:r>
              <a:rPr lang="en-US" altLang="zh-CN" sz="1600" dirty="0" err="1"/>
              <a:t>KernelChaos</a:t>
            </a:r>
            <a:endParaRPr lang="en-US" altLang="zh-CN" sz="1600" dirty="0"/>
          </a:p>
          <a:p>
            <a:pPr lvl="1">
              <a:spcBef>
                <a:spcPts val="375"/>
              </a:spcBef>
            </a:pPr>
            <a:r>
              <a:rPr lang="en-US" altLang="zh-CN" sz="1600" dirty="0"/>
              <a:t>...</a:t>
            </a:r>
            <a:endParaRPr lang="en-US" altLang="zh-CN" sz="1600" dirty="0"/>
          </a:p>
        </p:txBody>
      </p:sp>
      <p:pic>
        <p:nvPicPr>
          <p:cNvPr id="4" name="Google Shape;223;p28"/>
          <p:cNvPicPr preferRelativeResize="0"/>
          <p:nvPr/>
        </p:nvPicPr>
        <p:blipFill>
          <a:blip r:embed="rId1"/>
          <a:stretch>
            <a:fillRect/>
          </a:stretch>
        </p:blipFill>
        <p:spPr>
          <a:xfrm>
            <a:off x="3981337" y="1572872"/>
            <a:ext cx="2782467" cy="2520269"/>
          </a:xfrm>
          <a:prstGeom prst="rect">
            <a:avLst/>
          </a:prstGeom>
          <a:noFill/>
          <a:ln>
            <a:noFill/>
          </a:ln>
        </p:spPr>
      </p:pic>
      <p:sp>
        <p:nvSpPr>
          <p:cNvPr id="7" name="文本框 6"/>
          <p:cNvSpPr txBox="1"/>
          <p:nvPr/>
        </p:nvSpPr>
        <p:spPr>
          <a:xfrm>
            <a:off x="582038" y="925983"/>
            <a:ext cx="6079253" cy="368300"/>
          </a:xfrm>
          <a:prstGeom prst="rect">
            <a:avLst/>
          </a:prstGeom>
          <a:noFill/>
        </p:spPr>
        <p:txBody>
          <a:bodyPr wrap="square">
            <a:spAutoFit/>
          </a:bodyPr>
          <a:lstStyle/>
          <a:p>
            <a:pPr>
              <a:spcAft>
                <a:spcPts val="0"/>
              </a:spcAft>
            </a:pPr>
            <a:r>
              <a:rPr lang="en-US" altLang="zh-CN" sz="1800" dirty="0"/>
              <a:t>CRD (Custom Resources) </a:t>
            </a:r>
            <a:r>
              <a:rPr lang="zh-CN" altLang="en-US" sz="1800" dirty="0"/>
              <a:t>拓展 </a:t>
            </a:r>
            <a:r>
              <a:rPr lang="en-US" altLang="zh-CN" sz="1800" dirty="0"/>
              <a:t>Kubernetes API </a:t>
            </a:r>
            <a:r>
              <a:rPr lang="zh-CN" altLang="en-US" sz="1800" dirty="0"/>
              <a:t>定义</a:t>
            </a:r>
            <a:endParaRPr lang="zh-CN" altLang="en-US" sz="18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9;p29"/>
          <p:cNvPicPr preferRelativeResize="0"/>
          <p:nvPr/>
        </p:nvPicPr>
        <p:blipFill rotWithShape="1">
          <a:blip r:embed="rId1"/>
          <a:srcRect l="5113" t="6573" r="5197" b="8081"/>
          <a:stretch>
            <a:fillRect/>
          </a:stretch>
        </p:blipFill>
        <p:spPr>
          <a:xfrm>
            <a:off x="4330841" y="889050"/>
            <a:ext cx="4813160" cy="3572418"/>
          </a:xfrm>
          <a:prstGeom prst="rect">
            <a:avLst/>
          </a:prstGeom>
          <a:noFill/>
          <a:ln>
            <a:noFill/>
          </a:ln>
        </p:spPr>
      </p:pic>
      <p:sp>
        <p:nvSpPr>
          <p:cNvPr id="2" name="标题 1"/>
          <p:cNvSpPr>
            <a:spLocks noGrp="1"/>
          </p:cNvSpPr>
          <p:nvPr>
            <p:ph type="title"/>
          </p:nvPr>
        </p:nvSpPr>
        <p:spPr/>
        <p:txBody>
          <a:bodyPr/>
          <a:lstStyle/>
          <a:p>
            <a:pPr>
              <a:spcAft>
                <a:spcPts val="0"/>
              </a:spcAft>
            </a:pPr>
            <a:r>
              <a:rPr lang="zh-CN" altLang="en-US" dirty="0"/>
              <a:t>Chaos Mesh 架构</a:t>
            </a:r>
            <a:endParaRPr kumimoji="1" lang="zh-CN" altLang="en-US" dirty="0"/>
          </a:p>
        </p:txBody>
      </p:sp>
      <p:sp>
        <p:nvSpPr>
          <p:cNvPr id="3" name="文本占位符 2"/>
          <p:cNvSpPr>
            <a:spLocks noGrp="1"/>
          </p:cNvSpPr>
          <p:nvPr>
            <p:ph type="body" sz="quarter" idx="10"/>
          </p:nvPr>
        </p:nvSpPr>
        <p:spPr>
          <a:xfrm>
            <a:off x="341040" y="1132152"/>
            <a:ext cx="4101563" cy="3218783"/>
          </a:xfrm>
        </p:spPr>
        <p:txBody>
          <a:bodyPr>
            <a:normAutofit fontScale="85000"/>
          </a:bodyPr>
          <a:lstStyle/>
          <a:p>
            <a:pPr>
              <a:spcAft>
                <a:spcPts val="0"/>
              </a:spcAft>
            </a:pPr>
            <a:r>
              <a:rPr lang="zh-CN" altLang="en-US" sz="1900" dirty="0"/>
              <a:t>Chaos Dashboard：通过 UI 界面管理和监控混沌实验</a:t>
            </a:r>
            <a:endParaRPr lang="zh-CN" altLang="en-US" sz="1900" dirty="0"/>
          </a:p>
          <a:p>
            <a:pPr>
              <a:spcBef>
                <a:spcPts val="750"/>
              </a:spcBef>
              <a:spcAft>
                <a:spcPts val="0"/>
              </a:spcAft>
            </a:pPr>
            <a:r>
              <a:rPr lang="zh-CN" altLang="en-US" sz="2100" dirty="0"/>
              <a:t>Chaos Controller Manager </a:t>
            </a:r>
            <a:endParaRPr lang="zh-CN" altLang="en-US" sz="2100" dirty="0"/>
          </a:p>
          <a:p>
            <a:pPr lvl="1">
              <a:spcBef>
                <a:spcPts val="375"/>
              </a:spcBef>
              <a:spcAft>
                <a:spcPts val="0"/>
              </a:spcAft>
            </a:pPr>
            <a:r>
              <a:rPr lang="zh-CN" altLang="en-US" dirty="0"/>
              <a:t>调度和控制组件</a:t>
            </a:r>
            <a:endParaRPr lang="zh-CN" altLang="en-US" dirty="0"/>
          </a:p>
          <a:p>
            <a:pPr lvl="1">
              <a:spcBef>
                <a:spcPts val="375"/>
              </a:spcBef>
              <a:spcAft>
                <a:spcPts val="0"/>
              </a:spcAft>
            </a:pPr>
            <a:r>
              <a:rPr lang="zh-CN" altLang="en-US" dirty="0"/>
              <a:t>编排引擎</a:t>
            </a:r>
            <a:endParaRPr lang="zh-CN" altLang="en-US" dirty="0"/>
          </a:p>
          <a:p>
            <a:pPr>
              <a:spcBef>
                <a:spcPts val="750"/>
              </a:spcBef>
              <a:spcAft>
                <a:spcPts val="0"/>
              </a:spcAft>
            </a:pPr>
            <a:r>
              <a:rPr lang="zh-CN" altLang="en-US" sz="2100" dirty="0"/>
              <a:t>Chaos Daemon：K</a:t>
            </a:r>
            <a:r>
              <a:rPr lang="en-US" altLang="zh-CN" sz="2100" dirty="0"/>
              <a:t>8</a:t>
            </a:r>
            <a:r>
              <a:rPr lang="zh-CN" altLang="en-US" sz="2100" dirty="0"/>
              <a:t>s 环境执行组件</a:t>
            </a:r>
            <a:endParaRPr lang="zh-CN" altLang="en-US" sz="2100" dirty="0"/>
          </a:p>
          <a:p>
            <a:pPr>
              <a:spcBef>
                <a:spcPts val="750"/>
              </a:spcBef>
            </a:pPr>
            <a:r>
              <a:rPr lang="zh-CN" altLang="en-US" sz="2100" dirty="0"/>
              <a:t>Chaosd：non-K</a:t>
            </a:r>
            <a:r>
              <a:rPr lang="en-US" altLang="zh-CN" sz="2100" dirty="0"/>
              <a:t>8</a:t>
            </a:r>
            <a:r>
              <a:rPr lang="zh-CN" altLang="en-US" sz="2100" dirty="0"/>
              <a:t>s 环境执行组件</a:t>
            </a:r>
            <a:endParaRPr lang="zh-CN" altLang="en-US" sz="2100" dirty="0"/>
          </a:p>
          <a:p>
            <a:endParaRPr kumimoji="1" lang="zh-CN" alt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监听资源变化</a:t>
            </a:r>
            <a:endParaRPr kumimoji="1" lang="zh-CN" altLang="en-US" dirty="0"/>
          </a:p>
        </p:txBody>
      </p:sp>
      <p:sp>
        <p:nvSpPr>
          <p:cNvPr id="3" name="文本占位符 2"/>
          <p:cNvSpPr>
            <a:spLocks noGrp="1"/>
          </p:cNvSpPr>
          <p:nvPr>
            <p:ph type="body" sz="quarter" idx="10"/>
          </p:nvPr>
        </p:nvSpPr>
        <p:spPr>
          <a:xfrm>
            <a:off x="582038" y="1328878"/>
            <a:ext cx="4823975" cy="3102445"/>
          </a:xfrm>
        </p:spPr>
        <p:txBody>
          <a:bodyPr>
            <a:normAutofit/>
          </a:bodyPr>
          <a:lstStyle/>
          <a:p>
            <a:pPr>
              <a:spcAft>
                <a:spcPts val="0"/>
              </a:spcAft>
            </a:pPr>
            <a:r>
              <a:rPr lang="zh-CN" altLang="en-US" sz="1800" dirty="0"/>
              <a:t>监听 PodChaos, NetworkChaos… 等资源的创建/更新/删除</a:t>
            </a:r>
            <a:endParaRPr lang="zh-CN" altLang="en-US" sz="1800" dirty="0"/>
          </a:p>
          <a:p>
            <a:r>
              <a:rPr lang="zh-CN" altLang="en-US" sz="1800" dirty="0"/>
              <a:t>决定当前该 注入 / 恢复 / 等待</a:t>
            </a:r>
            <a:endParaRPr lang="zh-CN" altLang="en-US" sz="1800" dirty="0"/>
          </a:p>
          <a:p>
            <a:r>
              <a:rPr lang="zh-CN" altLang="en-US" sz="1800" dirty="0"/>
              <a:t>进行简单的注入，比如 PodKill</a:t>
            </a:r>
            <a:endParaRPr lang="zh-CN" altLang="en-US" sz="1800" dirty="0"/>
          </a:p>
          <a:p>
            <a:r>
              <a:rPr lang="zh-CN" altLang="en-US" sz="1800" dirty="0"/>
              <a:t>向 Chaos Daemon / Sidecar 发送请求</a:t>
            </a:r>
            <a:endParaRPr lang="zh-CN" altLang="en-US" sz="1800" dirty="0"/>
          </a:p>
        </p:txBody>
      </p:sp>
      <p:pic>
        <p:nvPicPr>
          <p:cNvPr id="4" name="Google Shape;237;p30"/>
          <p:cNvPicPr preferRelativeResize="0"/>
          <p:nvPr/>
        </p:nvPicPr>
        <p:blipFill>
          <a:blip r:embed="rId1"/>
          <a:stretch>
            <a:fillRect/>
          </a:stretch>
        </p:blipFill>
        <p:spPr>
          <a:xfrm>
            <a:off x="5295481" y="1091821"/>
            <a:ext cx="3657600" cy="3339502"/>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故障如何注入？</a:t>
            </a:r>
            <a:endParaRPr kumimoji="1" lang="zh-CN" altLang="en-US" dirty="0"/>
          </a:p>
        </p:txBody>
      </p:sp>
      <p:sp>
        <p:nvSpPr>
          <p:cNvPr id="3" name="文本占位符 2"/>
          <p:cNvSpPr>
            <a:spLocks noGrp="1"/>
          </p:cNvSpPr>
          <p:nvPr>
            <p:ph type="body" sz="quarter" idx="10"/>
          </p:nvPr>
        </p:nvSpPr>
        <p:spPr>
          <a:xfrm>
            <a:off x="582038" y="896799"/>
            <a:ext cx="3658366" cy="3876168"/>
          </a:xfrm>
        </p:spPr>
        <p:txBody>
          <a:bodyPr>
            <a:noAutofit/>
          </a:bodyPr>
          <a:lstStyle/>
          <a:p>
            <a:pPr>
              <a:spcAft>
                <a:spcPts val="0"/>
              </a:spcAft>
            </a:pPr>
            <a:r>
              <a:rPr lang="zh-CN" altLang="en-US" sz="1600" dirty="0"/>
              <a:t>监听 PodChaos, NetworkChaos… 等资源的 创建/更新/删除</a:t>
            </a:r>
            <a:endParaRPr lang="zh-CN" altLang="en-US" sz="1600" dirty="0"/>
          </a:p>
          <a:p>
            <a:pPr>
              <a:spcBef>
                <a:spcPts val="750"/>
              </a:spcBef>
              <a:spcAft>
                <a:spcPts val="0"/>
              </a:spcAft>
            </a:pPr>
            <a:r>
              <a:rPr lang="zh-CN" altLang="en-US" sz="1600" dirty="0"/>
              <a:t>Container 的实体：</a:t>
            </a:r>
            <a:endParaRPr lang="zh-CN" altLang="en-US" sz="1600" dirty="0"/>
          </a:p>
          <a:p>
            <a:pPr lvl="1">
              <a:spcBef>
                <a:spcPts val="375"/>
              </a:spcBef>
              <a:spcAft>
                <a:spcPts val="0"/>
              </a:spcAft>
            </a:pPr>
            <a:r>
              <a:rPr lang="zh-CN" altLang="en-US" sz="1600" dirty="0"/>
              <a:t>进程</a:t>
            </a:r>
            <a:endParaRPr lang="zh-CN" altLang="en-US" sz="1600" dirty="0"/>
          </a:p>
          <a:p>
            <a:pPr lvl="1">
              <a:spcBef>
                <a:spcPts val="375"/>
              </a:spcBef>
              <a:spcAft>
                <a:spcPts val="0"/>
              </a:spcAft>
            </a:pPr>
            <a:r>
              <a:rPr lang="zh-CN" altLang="en-US" sz="1600" dirty="0"/>
              <a:t>Namespace 控制可见性</a:t>
            </a:r>
            <a:endParaRPr lang="zh-CN" altLang="en-US" sz="1600" dirty="0"/>
          </a:p>
          <a:p>
            <a:pPr lvl="1">
              <a:spcBef>
                <a:spcPts val="375"/>
              </a:spcBef>
              <a:spcAft>
                <a:spcPts val="0"/>
              </a:spcAft>
            </a:pPr>
            <a:r>
              <a:rPr lang="zh-CN" altLang="en-US" sz="1600" dirty="0"/>
              <a:t>Cgroup 限制资源</a:t>
            </a:r>
            <a:endParaRPr lang="zh-CN" altLang="en-US" sz="1600" dirty="0"/>
          </a:p>
          <a:p>
            <a:pPr>
              <a:spcBef>
                <a:spcPts val="750"/>
              </a:spcBef>
              <a:spcAft>
                <a:spcPts val="0"/>
              </a:spcAft>
            </a:pPr>
            <a:r>
              <a:rPr lang="zh-CN" altLang="en-US" sz="1600" dirty="0"/>
              <a:t>注入的实质</a:t>
            </a:r>
            <a:endParaRPr lang="zh-CN" altLang="en-US" sz="1600" dirty="0"/>
          </a:p>
          <a:p>
            <a:pPr lvl="1">
              <a:spcBef>
                <a:spcPts val="375"/>
              </a:spcBef>
              <a:spcAft>
                <a:spcPts val="0"/>
              </a:spcAft>
            </a:pPr>
            <a:r>
              <a:rPr lang="zh-CN" altLang="en-US" sz="1600" dirty="0"/>
              <a:t>侵入 Namespace / Cgroup</a:t>
            </a:r>
            <a:endParaRPr lang="zh-CN" altLang="en-US" sz="1600" dirty="0"/>
          </a:p>
          <a:p>
            <a:pPr lvl="1">
              <a:spcBef>
                <a:spcPts val="375"/>
              </a:spcBef>
            </a:pPr>
            <a:r>
              <a:rPr lang="zh-CN" altLang="en-US" sz="1600" dirty="0"/>
              <a:t>进行干扰、注入</a:t>
            </a:r>
            <a:endParaRPr kumimoji="1" lang="zh-CN" altLang="en-US" sz="1600" dirty="0"/>
          </a:p>
        </p:txBody>
      </p:sp>
      <p:pic>
        <p:nvPicPr>
          <p:cNvPr id="4" name="Google Shape;243;p31"/>
          <p:cNvPicPr preferRelativeResize="0"/>
          <p:nvPr/>
        </p:nvPicPr>
        <p:blipFill>
          <a:blip r:embed="rId1"/>
          <a:stretch>
            <a:fillRect/>
          </a:stretch>
        </p:blipFill>
        <p:spPr>
          <a:xfrm>
            <a:off x="4331164" y="724280"/>
            <a:ext cx="4601821" cy="1416171"/>
          </a:xfrm>
          <a:prstGeom prst="rect">
            <a:avLst/>
          </a:prstGeom>
          <a:noFill/>
          <a:ln>
            <a:noFill/>
          </a:ln>
        </p:spPr>
      </p:pic>
      <p:pic>
        <p:nvPicPr>
          <p:cNvPr id="5" name="Google Shape;244;p31"/>
          <p:cNvPicPr preferRelativeResize="0"/>
          <p:nvPr/>
        </p:nvPicPr>
        <p:blipFill rotWithShape="1">
          <a:blip r:embed="rId2"/>
          <a:srcRect l="3044" t="48864"/>
          <a:stretch>
            <a:fillRect/>
          </a:stretch>
        </p:blipFill>
        <p:spPr>
          <a:xfrm>
            <a:off x="4331164" y="2341333"/>
            <a:ext cx="4488199" cy="2431634"/>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使用 Chaos Mesh 定义混沌实验</a:t>
            </a:r>
            <a:endParaRPr kumimoji="1" lang="zh-CN" altLang="en-US" dirty="0"/>
          </a:p>
        </p:txBody>
      </p:sp>
      <p:pic>
        <p:nvPicPr>
          <p:cNvPr id="4" name="Google Shape;252;p32"/>
          <p:cNvPicPr preferRelativeResize="0"/>
          <p:nvPr/>
        </p:nvPicPr>
        <p:blipFill>
          <a:blip r:embed="rId1"/>
          <a:stretch>
            <a:fillRect/>
          </a:stretch>
        </p:blipFill>
        <p:spPr>
          <a:xfrm>
            <a:off x="4135454" y="804667"/>
            <a:ext cx="4496080" cy="1968036"/>
          </a:xfrm>
          <a:prstGeom prst="rect">
            <a:avLst/>
          </a:prstGeom>
          <a:noFill/>
          <a:ln>
            <a:noFill/>
          </a:ln>
        </p:spPr>
      </p:pic>
      <p:pic>
        <p:nvPicPr>
          <p:cNvPr id="5" name="Google Shape;253;p32"/>
          <p:cNvPicPr preferRelativeResize="0"/>
          <p:nvPr/>
        </p:nvPicPr>
        <p:blipFill>
          <a:blip r:embed="rId2"/>
          <a:stretch>
            <a:fillRect/>
          </a:stretch>
        </p:blipFill>
        <p:spPr>
          <a:xfrm>
            <a:off x="4079642" y="2847722"/>
            <a:ext cx="4607703" cy="1968036"/>
          </a:xfrm>
          <a:prstGeom prst="rect">
            <a:avLst/>
          </a:prstGeom>
          <a:noFill/>
          <a:ln>
            <a:noFill/>
          </a:ln>
        </p:spPr>
      </p:pic>
      <p:sp>
        <p:nvSpPr>
          <p:cNvPr id="6" name="Text Box 2"/>
          <p:cNvSpPr txBox="1"/>
          <p:nvPr/>
        </p:nvSpPr>
        <p:spPr>
          <a:xfrm>
            <a:off x="276621" y="1319282"/>
            <a:ext cx="3521655" cy="2676525"/>
          </a:xfrm>
          <a:prstGeom prst="rect">
            <a:avLst/>
          </a:prstGeom>
          <a:noFill/>
        </p:spPr>
        <p:txBody>
          <a:bodyPr wrap="square" rtlCol="0">
            <a:spAutoFit/>
          </a:bodyPr>
          <a:lstStyle/>
          <a:p>
            <a:pPr algn="l">
              <a:spcAft>
                <a:spcPts val="0"/>
              </a:spcAft>
            </a:pP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apiVersion</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chaos-</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mesh.org</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/v1alpha1</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kind: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PodChaos</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metadata:</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name: pod-failure-example</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namespace: chaos-testing</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spec:</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action: pod-failure</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mode: one</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duration: '30s'</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selector:</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spcAft>
                <a:spcPts val="0"/>
              </a:spcAft>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labelSelectors</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spcBef>
                <a:spcPts val="0"/>
              </a:spcBef>
            </a:pP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app.kubernetes.io</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/component':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tikv</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编排混沌实验</a:t>
            </a:r>
            <a:endParaRPr kumimoji="1" lang="zh-CN" altLang="en-US" dirty="0"/>
          </a:p>
        </p:txBody>
      </p:sp>
      <p:sp>
        <p:nvSpPr>
          <p:cNvPr id="3" name="文本占位符 2"/>
          <p:cNvSpPr>
            <a:spLocks noGrp="1"/>
          </p:cNvSpPr>
          <p:nvPr>
            <p:ph type="body" sz="quarter" idx="10"/>
          </p:nvPr>
        </p:nvSpPr>
        <p:spPr>
          <a:xfrm>
            <a:off x="320944" y="1060721"/>
            <a:ext cx="4341653" cy="3403896"/>
          </a:xfrm>
        </p:spPr>
        <p:txBody>
          <a:bodyPr>
            <a:normAutofit fontScale="80000" lnSpcReduction="20000"/>
          </a:bodyPr>
          <a:lstStyle/>
          <a:p>
            <a:pPr>
              <a:spcAft>
                <a:spcPts val="0"/>
              </a:spcAft>
            </a:pPr>
            <a:r>
              <a:rPr lang="en-US" altLang="zh-CN" sz="1800" dirty="0"/>
              <a:t>Workflow </a:t>
            </a:r>
            <a:r>
              <a:rPr lang="zh-CN" altLang="en-US" sz="1800" dirty="0"/>
              <a:t>主要由以下几部分构成</a:t>
            </a:r>
            <a:r>
              <a:rPr lang="en-US" altLang="zh-CN" sz="1800" dirty="0"/>
              <a:t>:</a:t>
            </a:r>
            <a:endParaRPr lang="en-US" altLang="zh-CN" sz="1800" dirty="0"/>
          </a:p>
          <a:p>
            <a:pPr lvl="1">
              <a:spcBef>
                <a:spcPts val="375"/>
              </a:spcBef>
              <a:spcAft>
                <a:spcPts val="0"/>
              </a:spcAft>
            </a:pPr>
            <a:r>
              <a:rPr lang="en-US" altLang="zh-CN" sz="1800" dirty="0"/>
              <a:t>Workflow </a:t>
            </a:r>
            <a:r>
              <a:rPr lang="zh-CN" altLang="en-US" sz="1800" dirty="0"/>
              <a:t>名称</a:t>
            </a:r>
            <a:endParaRPr lang="zh-CN" altLang="en-US" sz="1800" dirty="0"/>
          </a:p>
          <a:p>
            <a:pPr lvl="1">
              <a:spcBef>
                <a:spcPts val="375"/>
              </a:spcBef>
              <a:spcAft>
                <a:spcPts val="0"/>
              </a:spcAft>
            </a:pPr>
            <a:r>
              <a:rPr lang="en-US" altLang="zh-CN" sz="1800" dirty="0"/>
              <a:t>Entry, </a:t>
            </a:r>
            <a:r>
              <a:rPr lang="zh-CN" altLang="en-US" sz="1800" dirty="0"/>
              <a:t>作为入口</a:t>
            </a:r>
            <a:r>
              <a:rPr lang="en-US" altLang="zh-CN" sz="1800" dirty="0"/>
              <a:t>, </a:t>
            </a:r>
            <a:r>
              <a:rPr lang="zh-CN" altLang="en-US" sz="1800" dirty="0"/>
              <a:t>引用任一声明过的 </a:t>
            </a:r>
            <a:r>
              <a:rPr lang="en-US" altLang="zh-CN" sz="1800" dirty="0"/>
              <a:t>Template</a:t>
            </a:r>
            <a:endParaRPr lang="en-US" altLang="zh-CN" sz="1800" dirty="0"/>
          </a:p>
          <a:p>
            <a:pPr lvl="1">
              <a:spcBef>
                <a:spcPts val="375"/>
              </a:spcBef>
              <a:spcAft>
                <a:spcPts val="0"/>
              </a:spcAft>
            </a:pPr>
            <a:r>
              <a:rPr lang="en-US" altLang="zh-CN" sz="1800" dirty="0"/>
              <a:t>Template </a:t>
            </a:r>
            <a:r>
              <a:rPr lang="zh-CN" altLang="en-US" sz="1800" dirty="0"/>
              <a:t>数组</a:t>
            </a:r>
            <a:r>
              <a:rPr lang="en-US" altLang="zh-CN" sz="1800" dirty="0"/>
              <a:t>, </a:t>
            </a:r>
            <a:r>
              <a:rPr lang="zh-CN" altLang="en-US" sz="1800" dirty="0"/>
              <a:t>定义各个行为</a:t>
            </a:r>
            <a:endParaRPr lang="zh-CN" altLang="en-US" sz="1800" dirty="0"/>
          </a:p>
          <a:p>
            <a:pPr>
              <a:spcBef>
                <a:spcPts val="750"/>
              </a:spcBef>
              <a:spcAft>
                <a:spcPts val="0"/>
              </a:spcAft>
            </a:pPr>
            <a:r>
              <a:rPr lang="en-US" altLang="zh-CN" sz="1800" dirty="0"/>
              <a:t>5 </a:t>
            </a:r>
            <a:r>
              <a:rPr lang="zh-CN" altLang="en-US" sz="1800" dirty="0"/>
              <a:t>种不同类型的模版</a:t>
            </a:r>
            <a:endParaRPr lang="zh-CN" altLang="en-US" sz="1800" dirty="0"/>
          </a:p>
          <a:p>
            <a:pPr lvl="1">
              <a:spcBef>
                <a:spcPts val="375"/>
              </a:spcBef>
              <a:spcAft>
                <a:spcPts val="0"/>
              </a:spcAft>
            </a:pPr>
            <a:r>
              <a:rPr lang="en-US" altLang="zh-CN" sz="1800" dirty="0"/>
              <a:t>Serial / Parallel / Chaos / Suspend / Task</a:t>
            </a:r>
            <a:endParaRPr lang="en-US" altLang="zh-CN" sz="1800" dirty="0"/>
          </a:p>
          <a:p>
            <a:pPr>
              <a:spcBef>
                <a:spcPts val="750"/>
              </a:spcBef>
              <a:spcAft>
                <a:spcPts val="0"/>
              </a:spcAft>
            </a:pPr>
            <a:r>
              <a:rPr lang="en-US" altLang="zh-CN" sz="1800" dirty="0"/>
              <a:t>Serial, Parallel, Task </a:t>
            </a:r>
            <a:r>
              <a:rPr lang="zh-CN" altLang="en-US" sz="1800" dirty="0"/>
              <a:t>允许将其他节点以引用的方式作为子节点</a:t>
            </a:r>
            <a:endParaRPr lang="zh-CN" altLang="en-US" sz="1800" dirty="0"/>
          </a:p>
          <a:p>
            <a:pPr lvl="1">
              <a:spcBef>
                <a:spcPts val="375"/>
              </a:spcBef>
              <a:spcAft>
                <a:spcPts val="0"/>
              </a:spcAft>
            </a:pPr>
            <a:r>
              <a:rPr lang="en-US" altLang="zh-CN" sz="1800" dirty="0"/>
              <a:t>Workflow </a:t>
            </a:r>
            <a:r>
              <a:rPr lang="zh-CN" altLang="en-US" sz="1800" dirty="0"/>
              <a:t>需要指定一个节点作为入口（</a:t>
            </a:r>
            <a:r>
              <a:rPr lang="en-US" altLang="zh-CN" sz="1800" dirty="0"/>
              <a:t>entry</a:t>
            </a:r>
            <a:r>
              <a:rPr lang="zh-CN" altLang="en-US" sz="1800" dirty="0"/>
              <a:t>）</a:t>
            </a:r>
            <a:endParaRPr lang="zh-CN" altLang="en-US" sz="1800" dirty="0"/>
          </a:p>
          <a:p>
            <a:pPr lvl="1">
              <a:spcBef>
                <a:spcPts val="375"/>
              </a:spcBef>
            </a:pPr>
            <a:r>
              <a:rPr lang="zh-CN" altLang="en-US" sz="1800" dirty="0"/>
              <a:t>所有的节点之间形成了一个有向图</a:t>
            </a:r>
            <a:endParaRPr lang="zh-CN" altLang="en-US" sz="1800" dirty="0"/>
          </a:p>
        </p:txBody>
      </p:sp>
      <p:sp>
        <p:nvSpPr>
          <p:cNvPr id="4" name="Text Box 2"/>
          <p:cNvSpPr txBox="1"/>
          <p:nvPr/>
        </p:nvSpPr>
        <p:spPr>
          <a:xfrm>
            <a:off x="4908725" y="280792"/>
            <a:ext cx="3829025" cy="3030220"/>
          </a:xfrm>
          <a:prstGeom prst="rect">
            <a:avLst/>
          </a:prstGeom>
          <a:noFill/>
        </p:spPr>
        <p:txBody>
          <a:bodyPr wrap="square" rtlCol="0">
            <a:spAutoFit/>
          </a:bodyPr>
          <a:lstStyle/>
          <a:p>
            <a:pPr marL="114300" marR="114300">
              <a:lnSpc>
                <a:spcPct val="145000"/>
              </a:lnSpc>
              <a:spcAft>
                <a:spcPts val="0"/>
              </a:spcAft>
              <a:buClr>
                <a:schemeClr val="dk1"/>
              </a:buClr>
              <a:buSzPts val="1100"/>
            </a:pPr>
            <a:r>
              <a:rPr lang="en-US" altLang="zh-CN" sz="1100" i="1" dirty="0" err="1">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apiVersion</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chaos-</a:t>
            </a:r>
            <a:r>
              <a:rPr lang="en-US" altLang="zh-CN" sz="1100" i="1" dirty="0" err="1">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mesh.org</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/v1alpha1</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kind: Workflow</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metadata:</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name: &lt;name-of-workflow&gt;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spec:</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entry: &lt;refs-to-name-of-one-template&gt;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templates:</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name: &lt;name&gt;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err="1">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templateType</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&lt;type&gt;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name: &lt;name&gt;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spcAft>
                <a:spcPts val="0"/>
              </a:spcAft>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err="1">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templateType</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&lt;type&gt;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spcBef>
                <a:spcPts val="0"/>
              </a:spcBef>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更多的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template</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p:txBody>
      </p:sp>
      <p:sp>
        <p:nvSpPr>
          <p:cNvPr id="5" name="Google Shape;261;p33"/>
          <p:cNvSpPr/>
          <p:nvPr/>
        </p:nvSpPr>
        <p:spPr>
          <a:xfrm>
            <a:off x="5134701" y="3527160"/>
            <a:ext cx="1688537" cy="433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t" anchorCtr="0">
            <a:noAutofit/>
          </a:bodyPr>
          <a:lstStyle/>
          <a:p>
            <a:pPr>
              <a:spcAft>
                <a:spcPts val="0"/>
              </a:spcAft>
              <a:buClr>
                <a:srgbClr val="000000"/>
              </a:buClr>
              <a:buSzPts val="1400"/>
            </a:pPr>
            <a:r>
              <a:rPr lang="en-US" altLang="zh-CN" sz="1200">
                <a:solidFill>
                  <a:srgbClr val="000000"/>
                </a:solidFill>
                <a:latin typeface="Arial" panose="020B0604020202020204"/>
                <a:ea typeface="Arial" panose="020B0604020202020204"/>
                <a:cs typeface="Arial" panose="020B0604020202020204"/>
                <a:sym typeface="Arial" panose="020B0604020202020204"/>
              </a:rPr>
              <a:t>Workflow </a:t>
            </a:r>
            <a:r>
              <a:rPr lang="zh-CN" altLang="en-US" sz="1200">
                <a:solidFill>
                  <a:srgbClr val="000000"/>
                </a:solidFill>
                <a:latin typeface="Arial" panose="020B0604020202020204"/>
                <a:ea typeface="Arial" panose="020B0604020202020204"/>
                <a:cs typeface="Arial" panose="020B0604020202020204"/>
                <a:sym typeface="Arial" panose="020B0604020202020204"/>
              </a:rPr>
              <a:t>定义</a:t>
            </a:r>
            <a:r>
              <a:rPr lang="en-US" altLang="zh-CN" sz="1200">
                <a:solidFill>
                  <a:srgbClr val="000000"/>
                </a:solidFill>
                <a:latin typeface="Arial" panose="020B0604020202020204"/>
                <a:ea typeface="Arial" panose="020B0604020202020204"/>
                <a:cs typeface="Arial" panose="020B0604020202020204"/>
                <a:sym typeface="Arial" panose="020B0604020202020204"/>
              </a:rPr>
              <a:t>:</a:t>
            </a:r>
            <a:endParaRPr sz="1200">
              <a:solidFill>
                <a:srgbClr val="000000"/>
              </a:solidFill>
              <a:latin typeface="Arial" panose="020B0604020202020204"/>
              <a:ea typeface="Arial" panose="020B0604020202020204"/>
              <a:cs typeface="Arial" panose="020B0604020202020204"/>
              <a:sym typeface="Arial" panose="020B0604020202020204"/>
            </a:endParaRPr>
          </a:p>
          <a:p>
            <a:pPr marL="342900" indent="-219075">
              <a:spcBef>
                <a:spcPts val="0"/>
              </a:spcBef>
              <a:spcAft>
                <a:spcPts val="0"/>
              </a:spcAft>
              <a:buClr>
                <a:srgbClr val="000000"/>
              </a:buClr>
              <a:buSzPts val="1000"/>
              <a:buFont typeface="Arial" panose="020B0604020202020204"/>
              <a:buChar char="-"/>
            </a:pPr>
            <a:r>
              <a:rPr lang="zh-CN" altLang="en-US" sz="1200">
                <a:solidFill>
                  <a:srgbClr val="000000"/>
                </a:solidFill>
                <a:latin typeface="Arial" panose="020B0604020202020204"/>
                <a:ea typeface="Arial" panose="020B0604020202020204"/>
                <a:cs typeface="Arial" panose="020B0604020202020204"/>
                <a:sym typeface="Arial" panose="020B0604020202020204"/>
              </a:rPr>
              <a:t>名称</a:t>
            </a:r>
            <a:endParaRPr sz="1200">
              <a:solidFill>
                <a:srgbClr val="000000"/>
              </a:solidFill>
              <a:latin typeface="Arial" panose="020B0604020202020204"/>
              <a:ea typeface="Arial" panose="020B0604020202020204"/>
              <a:cs typeface="Arial" panose="020B0604020202020204"/>
              <a:sym typeface="Arial" panose="020B0604020202020204"/>
            </a:endParaRPr>
          </a:p>
          <a:p>
            <a:pPr marL="342900" indent="-219075">
              <a:spcBef>
                <a:spcPts val="0"/>
              </a:spcBef>
              <a:buClr>
                <a:srgbClr val="000000"/>
              </a:buClr>
              <a:buSzPts val="1000"/>
              <a:buFont typeface="Arial" panose="020B0604020202020204"/>
              <a:buChar char="-"/>
            </a:pPr>
            <a:r>
              <a:rPr lang="zh-CN" altLang="en-US" sz="1200">
                <a:solidFill>
                  <a:srgbClr val="000000"/>
                </a:solidFill>
                <a:latin typeface="Arial" panose="020B0604020202020204"/>
                <a:ea typeface="Arial" panose="020B0604020202020204"/>
                <a:cs typeface="Arial" panose="020B0604020202020204"/>
                <a:sym typeface="Arial" panose="020B0604020202020204"/>
              </a:rPr>
              <a:t>入口</a:t>
            </a:r>
            <a:endParaRPr sz="1200">
              <a:solidFill>
                <a:srgbClr val="000000"/>
              </a:solidFill>
              <a:latin typeface="Arial" panose="020B0604020202020204"/>
              <a:ea typeface="Arial" panose="020B0604020202020204"/>
              <a:cs typeface="Arial" panose="020B0604020202020204"/>
              <a:sym typeface="Arial" panose="020B0604020202020204"/>
            </a:endParaRPr>
          </a:p>
          <a:p>
            <a:pPr>
              <a:buClr>
                <a:srgbClr val="000000"/>
              </a:buClr>
              <a:buSzPts val="1400"/>
            </a:pP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Google Shape;262;p33"/>
          <p:cNvSpPr/>
          <p:nvPr/>
        </p:nvSpPr>
        <p:spPr>
          <a:xfrm>
            <a:off x="5134708" y="3961032"/>
            <a:ext cx="1688537" cy="309628"/>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t" anchorCtr="0">
            <a:noAutofit/>
          </a:bodyPr>
          <a:lstStyle/>
          <a:p>
            <a:pPr>
              <a:spcAft>
                <a:spcPts val="0"/>
              </a:spcAft>
              <a:buClr>
                <a:srgbClr val="000000"/>
              </a:buClr>
              <a:buSzPts val="1400"/>
            </a:pPr>
            <a:r>
              <a:rPr lang="en-US" altLang="zh-CN" sz="1200">
                <a:solidFill>
                  <a:srgbClr val="000000"/>
                </a:solidFill>
                <a:latin typeface="Arial" panose="020B0604020202020204"/>
                <a:ea typeface="Arial" panose="020B0604020202020204"/>
                <a:cs typeface="Arial" panose="020B0604020202020204"/>
                <a:sym typeface="Arial" panose="020B0604020202020204"/>
              </a:rPr>
              <a:t>template 1</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263;p33"/>
          <p:cNvSpPr/>
          <p:nvPr/>
        </p:nvSpPr>
        <p:spPr>
          <a:xfrm>
            <a:off x="5134701" y="4270660"/>
            <a:ext cx="1688537" cy="291292"/>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t" anchorCtr="0">
            <a:noAutofit/>
          </a:bodyPr>
          <a:lstStyle/>
          <a:p>
            <a:pPr>
              <a:spcAft>
                <a:spcPts val="0"/>
              </a:spcAft>
              <a:buClr>
                <a:srgbClr val="000000"/>
              </a:buClr>
              <a:buSzPts val="1400"/>
            </a:pPr>
            <a:r>
              <a:rPr lang="en-US" altLang="zh-CN" sz="1200">
                <a:solidFill>
                  <a:srgbClr val="000000"/>
                </a:solidFill>
                <a:latin typeface="Arial" panose="020B0604020202020204"/>
                <a:ea typeface="Arial" panose="020B0604020202020204"/>
                <a:cs typeface="Arial" panose="020B0604020202020204"/>
                <a:sym typeface="Arial" panose="020B0604020202020204"/>
              </a:rPr>
              <a:t>template 2</a:t>
            </a:r>
            <a:endParaRPr sz="12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 name="Google Shape;265;p33"/>
          <p:cNvCxnSpPr>
            <a:endCxn id="7" idx="3"/>
          </p:cNvCxnSpPr>
          <p:nvPr/>
        </p:nvCxnSpPr>
        <p:spPr>
          <a:xfrm>
            <a:off x="5928527" y="3836515"/>
            <a:ext cx="894711" cy="579791"/>
          </a:xfrm>
          <a:prstGeom prst="curvedConnector3">
            <a:avLst>
              <a:gd name="adj1" fmla="val 125550"/>
            </a:avLst>
          </a:prstGeom>
          <a:noFill/>
          <a:ln w="9525" cap="flat" cmpd="sng">
            <a:solidFill>
              <a:srgbClr val="00FF00"/>
            </a:solidFill>
            <a:prstDash val="solid"/>
            <a:round/>
            <a:headEnd type="none" w="sm" len="sm"/>
            <a:tailEnd type="stealth" w="med" len="med"/>
          </a:ln>
        </p:spPr>
      </p:cxnSp>
      <p:sp>
        <p:nvSpPr>
          <p:cNvPr id="9" name="Google Shape;266;p33"/>
          <p:cNvSpPr txBox="1"/>
          <p:nvPr/>
        </p:nvSpPr>
        <p:spPr>
          <a:xfrm>
            <a:off x="6983604" y="3836515"/>
            <a:ext cx="1990257" cy="351155"/>
          </a:xfrm>
          <a:prstGeom prst="rect">
            <a:avLst/>
          </a:prstGeom>
          <a:noFill/>
          <a:ln>
            <a:noFill/>
          </a:ln>
        </p:spPr>
        <p:txBody>
          <a:bodyPr spcFirstLastPara="1" wrap="square" lIns="68569" tIns="68569" rIns="68569" bIns="68569" anchor="t" anchorCtr="0">
            <a:spAutoFit/>
          </a:bodyPr>
          <a:lstStyle/>
          <a:p>
            <a:pPr>
              <a:spcAft>
                <a:spcPts val="0"/>
              </a:spcAft>
              <a:buClr>
                <a:srgbClr val="000000"/>
              </a:buClr>
              <a:buSzPts val="1400"/>
            </a:pPr>
            <a:r>
              <a:rPr lang="zh-CN" altLang="en-US" sz="1400" dirty="0">
                <a:solidFill>
                  <a:schemeClr val="tx1">
                    <a:lumMod val="85000"/>
                    <a:lumOff val="15000"/>
                  </a:schemeClr>
                </a:solidFill>
                <a:latin typeface="Arial" panose="020B0604020202020204"/>
                <a:ea typeface="Arial" panose="020B0604020202020204"/>
                <a:cs typeface="Arial" panose="020B0604020202020204"/>
                <a:sym typeface="Arial" panose="020B0604020202020204"/>
              </a:rPr>
              <a:t>入口引用任意 </a:t>
            </a:r>
            <a:r>
              <a:rPr lang="en-US" altLang="zh-CN" sz="1400" dirty="0">
                <a:solidFill>
                  <a:schemeClr val="tx1">
                    <a:lumMod val="85000"/>
                    <a:lumOff val="15000"/>
                  </a:schemeClr>
                </a:solidFill>
                <a:latin typeface="Arial" panose="020B0604020202020204"/>
                <a:ea typeface="Arial" panose="020B0604020202020204"/>
                <a:cs typeface="Arial" panose="020B0604020202020204"/>
                <a:sym typeface="Arial" panose="020B0604020202020204"/>
              </a:rPr>
              <a:t>template</a:t>
            </a:r>
            <a:endParaRPr sz="1400" dirty="0">
              <a:solidFill>
                <a:schemeClr val="tx1">
                  <a:lumMod val="85000"/>
                  <a:lumOff val="15000"/>
                </a:schemeClr>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用户场景演练</a:t>
            </a:r>
            <a:endParaRPr kumimoji="1" lang="zh-CN" altLang="en-US" dirty="0"/>
          </a:p>
        </p:txBody>
      </p:sp>
      <p:pic>
        <p:nvPicPr>
          <p:cNvPr id="4" name="Google Shape;285;p36"/>
          <p:cNvPicPr preferRelativeResize="0"/>
          <p:nvPr/>
        </p:nvPicPr>
        <p:blipFill>
          <a:blip r:embed="rId1"/>
          <a:stretch>
            <a:fillRect/>
          </a:stretch>
        </p:blipFill>
        <p:spPr>
          <a:xfrm>
            <a:off x="582038" y="804667"/>
            <a:ext cx="8074266" cy="377738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P</a:t>
            </a:r>
            <a:r>
              <a:rPr lang="en-US" altLang="zh-CN" dirty="0" err="1"/>
              <a:t>ull</a:t>
            </a:r>
            <a:r>
              <a:rPr lang="zh-CN" altLang="en-US" dirty="0"/>
              <a:t> R</a:t>
            </a:r>
            <a:r>
              <a:rPr lang="en-US" altLang="zh-CN" dirty="0" err="1"/>
              <a:t>equest</a:t>
            </a:r>
            <a:r>
              <a:rPr lang="zh-CN" altLang="en-US" dirty="0"/>
              <a:t> 场景</a:t>
            </a:r>
            <a:endParaRPr kumimoji="1" lang="zh-CN" altLang="en-US" dirty="0"/>
          </a:p>
        </p:txBody>
      </p:sp>
      <p:pic>
        <p:nvPicPr>
          <p:cNvPr id="4" name="Google Shape;291;p37"/>
          <p:cNvPicPr preferRelativeResize="0"/>
          <p:nvPr/>
        </p:nvPicPr>
        <p:blipFill>
          <a:blip r:embed="rId1"/>
          <a:stretch>
            <a:fillRect/>
          </a:stretch>
        </p:blipFill>
        <p:spPr>
          <a:xfrm>
            <a:off x="582038" y="1027869"/>
            <a:ext cx="8029399" cy="313214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491291" y="277050"/>
            <a:ext cx="6214110" cy="478155"/>
          </a:xfrm>
          <a:prstGeom prst="rect">
            <a:avLst/>
          </a:prstGeom>
          <a:noFill/>
        </p:spPr>
        <p:txBody>
          <a:bodyPr wrap="none" rtlCol="0">
            <a:spAutoFit/>
          </a:bodyPr>
          <a:lstStyle/>
          <a:p>
            <a:pPr defTabSz="685800">
              <a:lnSpc>
                <a:spcPct val="90000"/>
              </a:lnSpc>
              <a:spcBef>
                <a:spcPct val="0"/>
              </a:spcBef>
              <a:spcAft>
                <a:spcPts val="0"/>
              </a:spcAft>
              <a:buClr>
                <a:schemeClr val="accent4"/>
              </a:buClr>
            </a:pP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从故障注入到混沌工程 </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KeChaos2.0</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59" name="矩形 58"/>
          <p:cNvSpPr/>
          <p:nvPr/>
        </p:nvSpPr>
        <p:spPr>
          <a:xfrm>
            <a:off x="7804502" y="99837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080" dirty="0">
                <a:latin typeface="微软雅黑" panose="020B0503020204020204" pitchFamily="34" charset="-122"/>
                <a:ea typeface="微软雅黑" panose="020B0503020204020204" pitchFamily="34" charset="-122"/>
              </a:rPr>
              <a:t>定义实验场景</a:t>
            </a:r>
            <a:endParaRPr lang="zh-CN" altLang="en-US" sz="720" dirty="0">
              <a:latin typeface="微软雅黑" panose="020B0503020204020204" pitchFamily="34" charset="-122"/>
              <a:ea typeface="微软雅黑" panose="020B0503020204020204" pitchFamily="34" charset="-122"/>
            </a:endParaRPr>
          </a:p>
        </p:txBody>
      </p:sp>
      <p:sp>
        <p:nvSpPr>
          <p:cNvPr id="60" name="矩形 59"/>
          <p:cNvSpPr/>
          <p:nvPr/>
        </p:nvSpPr>
        <p:spPr>
          <a:xfrm>
            <a:off x="7804502" y="175648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080" dirty="0">
                <a:latin typeface="微软雅黑" panose="020B0503020204020204" pitchFamily="34" charset="-122"/>
                <a:ea typeface="微软雅黑" panose="020B0503020204020204" pitchFamily="34" charset="-122"/>
              </a:rPr>
              <a:t>关联注入能力</a:t>
            </a:r>
            <a:endParaRPr lang="zh-CN" altLang="en-US" sz="1080" dirty="0">
              <a:latin typeface="微软雅黑" panose="020B0503020204020204" pitchFamily="34" charset="-122"/>
              <a:ea typeface="微软雅黑" panose="020B0503020204020204" pitchFamily="34" charset="-122"/>
            </a:endParaRPr>
          </a:p>
        </p:txBody>
      </p:sp>
      <p:sp>
        <p:nvSpPr>
          <p:cNvPr id="61" name="矩形 60"/>
          <p:cNvSpPr/>
          <p:nvPr/>
        </p:nvSpPr>
        <p:spPr>
          <a:xfrm>
            <a:off x="7804502" y="2497812"/>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080" dirty="0">
                <a:latin typeface="微软雅黑" panose="020B0503020204020204" pitchFamily="34" charset="-122"/>
                <a:ea typeface="微软雅黑" panose="020B0503020204020204" pitchFamily="34" charset="-122"/>
              </a:rPr>
              <a:t>确定监测稳态标准</a:t>
            </a:r>
            <a:endParaRPr lang="zh-CN" altLang="en-US" sz="1080" dirty="0">
              <a:latin typeface="微软雅黑" panose="020B0503020204020204" pitchFamily="34" charset="-122"/>
              <a:ea typeface="微软雅黑" panose="020B0503020204020204" pitchFamily="34" charset="-122"/>
            </a:endParaRPr>
          </a:p>
        </p:txBody>
      </p:sp>
      <p:sp>
        <p:nvSpPr>
          <p:cNvPr id="62" name="矩形 61"/>
          <p:cNvSpPr/>
          <p:nvPr/>
        </p:nvSpPr>
        <p:spPr>
          <a:xfrm>
            <a:off x="7804502" y="3239143"/>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080" dirty="0">
                <a:latin typeface="微软雅黑" panose="020B0503020204020204" pitchFamily="34" charset="-122"/>
                <a:ea typeface="微软雅黑" panose="020B0503020204020204" pitchFamily="34" charset="-122"/>
              </a:rPr>
              <a:t>实验运行 </a:t>
            </a:r>
            <a:r>
              <a:rPr lang="en-US" altLang="zh-CN" sz="1080" dirty="0">
                <a:latin typeface="微软雅黑" panose="020B0503020204020204" pitchFamily="34" charset="-122"/>
                <a:ea typeface="微软雅黑" panose="020B0503020204020204" pitchFamily="34" charset="-122"/>
              </a:rPr>
              <a:t>+</a:t>
            </a:r>
            <a:r>
              <a:rPr lang="zh-CN" altLang="en-US" sz="1080" dirty="0">
                <a:latin typeface="微软雅黑" panose="020B0503020204020204" pitchFamily="34" charset="-122"/>
                <a:ea typeface="微软雅黑" panose="020B0503020204020204" pitchFamily="34" charset="-122"/>
              </a:rPr>
              <a:t> 爆炸半径控制</a:t>
            </a:r>
            <a:endParaRPr lang="zh-CN" altLang="en-US" sz="1080" dirty="0">
              <a:latin typeface="微软雅黑" panose="020B0503020204020204" pitchFamily="34" charset="-122"/>
              <a:ea typeface="微软雅黑" panose="020B0503020204020204" pitchFamily="34" charset="-122"/>
            </a:endParaRPr>
          </a:p>
        </p:txBody>
      </p:sp>
      <p:cxnSp>
        <p:nvCxnSpPr>
          <p:cNvPr id="63" name="直线箭头连接符 62"/>
          <p:cNvCxnSpPr>
            <a:endCxn id="60" idx="0"/>
          </p:cNvCxnSpPr>
          <p:nvPr/>
        </p:nvCxnSpPr>
        <p:spPr>
          <a:xfrm>
            <a:off x="8314578" y="1475441"/>
            <a:ext cx="0" cy="281040"/>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4" name="直线箭头连接符 63"/>
          <p:cNvCxnSpPr>
            <a:stCxn id="60" idx="2"/>
            <a:endCxn id="61" idx="0"/>
          </p:cNvCxnSpPr>
          <p:nvPr/>
        </p:nvCxnSpPr>
        <p:spPr>
          <a:xfrm>
            <a:off x="8314578" y="2233551"/>
            <a:ext cx="0" cy="264261"/>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5" name="直线箭头连接符 64"/>
          <p:cNvCxnSpPr>
            <a:stCxn id="61" idx="2"/>
            <a:endCxn id="62" idx="0"/>
          </p:cNvCxnSpPr>
          <p:nvPr/>
        </p:nvCxnSpPr>
        <p:spPr>
          <a:xfrm>
            <a:off x="8314578" y="2974882"/>
            <a:ext cx="0" cy="264261"/>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66" name="矩形 65"/>
          <p:cNvSpPr/>
          <p:nvPr/>
        </p:nvSpPr>
        <p:spPr>
          <a:xfrm>
            <a:off x="7804502" y="3974019"/>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080" dirty="0">
                <a:latin typeface="微软雅黑" panose="020B0503020204020204" pitchFamily="34" charset="-122"/>
                <a:ea typeface="微软雅黑" panose="020B0503020204020204" pitchFamily="34" charset="-122"/>
              </a:rPr>
              <a:t>实验终止产出报告</a:t>
            </a:r>
            <a:endParaRPr lang="zh-CN" altLang="en-US" sz="720" dirty="0">
              <a:latin typeface="微软雅黑" panose="020B0503020204020204" pitchFamily="34" charset="-122"/>
              <a:ea typeface="微软雅黑" panose="020B0503020204020204" pitchFamily="34" charset="-122"/>
            </a:endParaRPr>
          </a:p>
        </p:txBody>
      </p:sp>
      <p:cxnSp>
        <p:nvCxnSpPr>
          <p:cNvPr id="67" name="直线箭头连接符 66"/>
          <p:cNvCxnSpPr>
            <a:stCxn id="62" idx="2"/>
            <a:endCxn id="66" idx="0"/>
          </p:cNvCxnSpPr>
          <p:nvPr/>
        </p:nvCxnSpPr>
        <p:spPr>
          <a:xfrm>
            <a:off x="8314578" y="3716214"/>
            <a:ext cx="0" cy="257806"/>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68" name="图片 6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719" y="793497"/>
            <a:ext cx="7272546" cy="3915986"/>
          </a:xfrm>
          <a:prstGeom prst="rect">
            <a:avLst/>
          </a:prstGeom>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32323" y="292169"/>
            <a:ext cx="5746295" cy="573528"/>
          </a:xfrm>
        </p:spPr>
        <p:txBody>
          <a:bodyPr>
            <a:norm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性能需求可测试性</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Rectangle 3"/>
          <p:cNvSpPr txBox="1">
            <a:spLocks noChangeArrowheads="1"/>
          </p:cNvSpPr>
          <p:nvPr/>
        </p:nvSpPr>
        <p:spPr bwMode="auto">
          <a:xfrm>
            <a:off x="1526062" y="2701364"/>
            <a:ext cx="1879409" cy="842494"/>
          </a:xfrm>
          <a:prstGeom prst="rect">
            <a:avLst/>
          </a:prstGeom>
          <a:solidFill>
            <a:schemeClr val="accent2">
              <a:lumMod val="20000"/>
              <a:lumOff val="80000"/>
            </a:schemeClr>
          </a:solidFill>
          <a:ln w="9525">
            <a:noFill/>
            <a:miter lim="800000"/>
          </a:ln>
        </p:spPr>
        <p:txBody>
          <a:bodyPr vert="horz" wrap="square" lIns="82296" tIns="41148" rIns="82296" bIns="41148" numCol="1" anchor="t" anchorCtr="0" compatLnSpc="1"/>
          <a:lstStyle/>
          <a:p>
            <a:pPr algn="ctr" defTabSz="822960" eaLnBrk="0" fontAlgn="base" hangingPunct="0">
              <a:lnSpc>
                <a:spcPct val="130000"/>
              </a:lnSpc>
              <a:spcBef>
                <a:spcPct val="20000"/>
              </a:spcBef>
              <a:spcAft>
                <a:spcPts val="0"/>
              </a:spcAft>
              <a:defRPr/>
            </a:pPr>
            <a:r>
              <a:rPr lang="zh-CN" altLang="en-US" b="1" dirty="0">
                <a:latin typeface="Yuanti SC" panose="02010600040101010101" pitchFamily="2" charset="-122"/>
                <a:ea typeface="Yuanti SC" panose="02010600040101010101" pitchFamily="2" charset="-122"/>
              </a:rPr>
              <a:t>每天要处理</a:t>
            </a:r>
            <a:endParaRPr lang="en-US" altLang="zh-CN" b="1" dirty="0">
              <a:latin typeface="Yuanti SC" panose="02010600040101010101" pitchFamily="2" charset="-122"/>
              <a:ea typeface="Yuanti SC" panose="02010600040101010101" pitchFamily="2" charset="-122"/>
            </a:endParaRPr>
          </a:p>
          <a:p>
            <a:pPr algn="ctr" defTabSz="822960" eaLnBrk="0" fontAlgn="base" hangingPunct="0">
              <a:lnSpc>
                <a:spcPct val="130000"/>
              </a:lnSpc>
              <a:spcBef>
                <a:spcPts val="20"/>
              </a:spcBef>
              <a:spcAft>
                <a:spcPct val="0"/>
              </a:spcAft>
              <a:defRPr/>
            </a:pPr>
            <a:r>
              <a:rPr lang="zh-CN" altLang="en-US" b="1" dirty="0">
                <a:latin typeface="Yuanti SC" panose="02010600040101010101" pitchFamily="2" charset="-122"/>
                <a:ea typeface="Yuanti SC" panose="02010600040101010101" pitchFamily="2" charset="-122"/>
              </a:rPr>
              <a:t>一千万笔交易</a:t>
            </a:r>
            <a:endParaRPr lang="zh-CN" altLang="en-US" dirty="0">
              <a:latin typeface="Yuanti SC" panose="02010600040101010101" pitchFamily="2" charset="-122"/>
              <a:ea typeface="Yuanti SC" panose="02010600040101010101" pitchFamily="2" charset="-122"/>
            </a:endParaRPr>
          </a:p>
        </p:txBody>
      </p:sp>
      <p:sp>
        <p:nvSpPr>
          <p:cNvPr id="4" name="Rectangle 5"/>
          <p:cNvSpPr>
            <a:spLocks noChangeArrowheads="1"/>
          </p:cNvSpPr>
          <p:nvPr/>
        </p:nvSpPr>
        <p:spPr bwMode="auto">
          <a:xfrm>
            <a:off x="2704289" y="1164831"/>
            <a:ext cx="3714140" cy="368935"/>
          </a:xfrm>
          <a:prstGeom prst="rect">
            <a:avLst/>
          </a:prstGeom>
          <a:noFill/>
          <a:ln w="9525" algn="ctr">
            <a:noFill/>
            <a:miter lim="800000"/>
          </a:ln>
          <a:effectLst/>
        </p:spPr>
        <p:txBody>
          <a:bodyPr wrap="square" lIns="0" tIns="0" rIns="0" bIns="0" anchor="ctr">
            <a:spAutoFit/>
          </a:bodyPr>
          <a:lstStyle/>
          <a:p>
            <a:pPr algn="ctr">
              <a:spcBef>
                <a:spcPct val="0"/>
              </a:spcBef>
              <a:spcAft>
                <a:spcPts val="0"/>
              </a:spcAft>
            </a:pPr>
            <a:r>
              <a:rPr lang="zh-CN" altLang="en-US" sz="2400" dirty="0">
                <a:solidFill>
                  <a:srgbClr val="FF6600"/>
                </a:solidFill>
                <a:latin typeface="Yuanti SC" panose="02010600040101010101" pitchFamily="2" charset="-122"/>
                <a:ea typeface="Yuanti SC" panose="02010600040101010101" pitchFamily="2" charset="-122"/>
                <a:cs typeface="宋体" panose="02010600030101010101" pitchFamily="2" charset="-122"/>
              </a:rPr>
              <a:t>清楚而</a:t>
            </a:r>
            <a:r>
              <a:rPr lang="zh-CN" altLang="en-US" sz="2400" b="1" dirty="0">
                <a:solidFill>
                  <a:srgbClr val="FF6600"/>
                </a:solidFill>
                <a:latin typeface="Yuanti SC" panose="02010600040101010101" pitchFamily="2" charset="-122"/>
                <a:ea typeface="Yuanti SC" panose="02010600040101010101" pitchFamily="2" charset="-122"/>
                <a:cs typeface="宋体" panose="02010600030101010101" pitchFamily="2" charset="-122"/>
              </a:rPr>
              <a:t>量化</a:t>
            </a:r>
            <a:r>
              <a:rPr lang="zh-CN" altLang="en-US" sz="2400" dirty="0">
                <a:solidFill>
                  <a:srgbClr val="FF6600"/>
                </a:solidFill>
                <a:latin typeface="Yuanti SC" panose="02010600040101010101" pitchFamily="2" charset="-122"/>
                <a:ea typeface="Yuanti SC" panose="02010600040101010101" pitchFamily="2" charset="-122"/>
                <a:cs typeface="宋体" panose="02010600030101010101" pitchFamily="2" charset="-122"/>
              </a:rPr>
              <a:t>的性能指标</a:t>
            </a:r>
            <a:endParaRPr lang="zh-CN" altLang="en-US" sz="2400" dirty="0">
              <a:solidFill>
                <a:srgbClr val="FF66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2" name="右箭头 1"/>
          <p:cNvSpPr/>
          <p:nvPr/>
        </p:nvSpPr>
        <p:spPr>
          <a:xfrm>
            <a:off x="3599892" y="2960593"/>
            <a:ext cx="1166530" cy="324036"/>
          </a:xfrm>
          <a:prstGeom prst="rightArrow">
            <a:avLst>
              <a:gd name="adj1" fmla="val 50000"/>
              <a:gd name="adj2" fmla="val 89529"/>
            </a:avLst>
          </a:prstGeom>
          <a:gradFill flip="none" rotWithShape="1">
            <a:gsLst>
              <a:gs pos="0">
                <a:schemeClr val="accent1">
                  <a:lumMod val="50000"/>
                </a:schemeClr>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Yuanti SC" panose="02010600040101010101" pitchFamily="2" charset="-122"/>
              <a:ea typeface="Yuanti SC" panose="02010600040101010101" pitchFamily="2" charset="-122"/>
            </a:endParaRPr>
          </a:p>
        </p:txBody>
      </p:sp>
      <p:sp>
        <p:nvSpPr>
          <p:cNvPr id="7" name="Rectangle 3"/>
          <p:cNvSpPr txBox="1">
            <a:spLocks noChangeArrowheads="1"/>
          </p:cNvSpPr>
          <p:nvPr/>
        </p:nvSpPr>
        <p:spPr bwMode="auto">
          <a:xfrm>
            <a:off x="5414494" y="2053292"/>
            <a:ext cx="2073830" cy="842494"/>
          </a:xfrm>
          <a:prstGeom prst="rect">
            <a:avLst/>
          </a:prstGeom>
          <a:solidFill>
            <a:schemeClr val="bg1">
              <a:lumMod val="85000"/>
            </a:schemeClr>
          </a:solidFill>
          <a:ln w="9525">
            <a:noFill/>
            <a:miter lim="800000"/>
          </a:ln>
        </p:spPr>
        <p:txBody>
          <a:bodyPr vert="horz" wrap="square" lIns="82296" tIns="41148" rIns="82296" bIns="41148" numCol="1" anchor="t" anchorCtr="0" compatLnSpc="1"/>
          <a:lstStyle/>
          <a:p>
            <a:pPr algn="ctr" defTabSz="822960" eaLnBrk="0" fontAlgn="base" hangingPunct="0">
              <a:lnSpc>
                <a:spcPct val="130000"/>
              </a:lnSpc>
              <a:spcBef>
                <a:spcPct val="20000"/>
              </a:spcBef>
              <a:spcAft>
                <a:spcPts val="0"/>
              </a:spcAft>
              <a:defRPr/>
            </a:pPr>
            <a:r>
              <a:rPr lang="zh-CN" altLang="en-US" dirty="0">
                <a:latin typeface="Yuanti SC" panose="02010600040101010101" pitchFamily="2" charset="-122"/>
                <a:ea typeface="Yuanti SC" panose="02010600040101010101" pitchFamily="2" charset="-122"/>
              </a:rPr>
              <a:t>每秒平均处理约</a:t>
            </a:r>
            <a:r>
              <a:rPr lang="en-US" altLang="zh-CN" dirty="0">
                <a:latin typeface="Yuanti SC" panose="02010600040101010101" pitchFamily="2" charset="-122"/>
                <a:ea typeface="Yuanti SC" panose="02010600040101010101" pitchFamily="2" charset="-122"/>
              </a:rPr>
              <a:t>130</a:t>
            </a:r>
            <a:r>
              <a:rPr lang="zh-CN" altLang="en-US" dirty="0">
                <a:latin typeface="Yuanti SC" panose="02010600040101010101" pitchFamily="2" charset="-122"/>
                <a:ea typeface="Yuanti SC" panose="02010600040101010101" pitchFamily="2" charset="-122"/>
              </a:rPr>
              <a:t>笔交易</a:t>
            </a:r>
            <a:endParaRPr lang="zh-CN" altLang="en-US" dirty="0">
              <a:latin typeface="Yuanti SC" panose="02010600040101010101" pitchFamily="2" charset="-122"/>
              <a:ea typeface="Yuanti SC" panose="02010600040101010101" pitchFamily="2" charset="-122"/>
            </a:endParaRPr>
          </a:p>
        </p:txBody>
      </p:sp>
      <p:sp>
        <p:nvSpPr>
          <p:cNvPr id="8" name="Rectangle 3"/>
          <p:cNvSpPr txBox="1">
            <a:spLocks noChangeArrowheads="1"/>
          </p:cNvSpPr>
          <p:nvPr/>
        </p:nvSpPr>
        <p:spPr bwMode="auto">
          <a:xfrm>
            <a:off x="5414494" y="3155015"/>
            <a:ext cx="2073830" cy="1166530"/>
          </a:xfrm>
          <a:prstGeom prst="rect">
            <a:avLst/>
          </a:prstGeom>
          <a:solidFill>
            <a:srgbClr val="D9D9D9"/>
          </a:solidFill>
          <a:ln w="9525">
            <a:noFill/>
            <a:miter lim="800000"/>
          </a:ln>
        </p:spPr>
        <p:txBody>
          <a:bodyPr vert="horz" wrap="square" lIns="82296" tIns="41148" rIns="82296" bIns="41148" numCol="1" anchor="t" anchorCtr="0" compatLnSpc="1"/>
          <a:lstStyle/>
          <a:p>
            <a:pPr algn="ctr" defTabSz="822960" eaLnBrk="0" fontAlgn="base" hangingPunct="0">
              <a:lnSpc>
                <a:spcPct val="130000"/>
              </a:lnSpc>
              <a:spcBef>
                <a:spcPct val="20000"/>
              </a:spcBef>
              <a:spcAft>
                <a:spcPts val="0"/>
              </a:spcAft>
              <a:defRPr/>
            </a:pPr>
            <a:r>
              <a:rPr lang="zh-CN" altLang="en-US" dirty="0">
                <a:latin typeface="Yuanti SC" panose="02010600040101010101" pitchFamily="2" charset="-122"/>
                <a:ea typeface="Yuanti SC" panose="02010600040101010101" pitchFamily="2" charset="-122"/>
              </a:rPr>
              <a:t>高峰期间处理要求是平均值四倍</a:t>
            </a:r>
            <a:endParaRPr lang="en-US" altLang="zh-CN" dirty="0">
              <a:latin typeface="Yuanti SC" panose="02010600040101010101" pitchFamily="2" charset="-122"/>
              <a:ea typeface="Yuanti SC" panose="02010600040101010101" pitchFamily="2" charset="-122"/>
            </a:endParaRPr>
          </a:p>
          <a:p>
            <a:pPr algn="ctr" defTabSz="822960" eaLnBrk="0" fontAlgn="base" hangingPunct="0">
              <a:lnSpc>
                <a:spcPct val="130000"/>
              </a:lnSpc>
              <a:spcBef>
                <a:spcPts val="20"/>
              </a:spcBef>
              <a:spcAft>
                <a:spcPct val="0"/>
              </a:spcAft>
              <a:defRPr/>
            </a:pPr>
            <a:r>
              <a:rPr lang="zh-CN" altLang="zh-CN" dirty="0">
                <a:latin typeface="Yuanti SC" panose="02010600040101010101" pitchFamily="2" charset="-122"/>
                <a:ea typeface="Yuanti SC" panose="02010600040101010101" pitchFamily="2" charset="-122"/>
              </a:rPr>
              <a:t>5</a:t>
            </a:r>
            <a:r>
              <a:rPr lang="en-US" altLang="zh-CN" dirty="0">
                <a:latin typeface="Yuanti SC" panose="02010600040101010101" pitchFamily="2" charset="-122"/>
                <a:ea typeface="Yuanti SC" panose="02010600040101010101" pitchFamily="2" charset="-122"/>
              </a:rPr>
              <a:t>20</a:t>
            </a:r>
            <a:r>
              <a:rPr lang="zh-CN" altLang="en-US" dirty="0">
                <a:latin typeface="Yuanti SC" panose="02010600040101010101" pitchFamily="2" charset="-122"/>
                <a:ea typeface="Yuanti SC" panose="02010600040101010101" pitchFamily="2" charset="-122"/>
              </a:rPr>
              <a:t>笔交易／秒</a:t>
            </a:r>
            <a:endParaRPr lang="zh-CN" altLang="en-US" dirty="0">
              <a:latin typeface="Yuanti SC" panose="02010600040101010101" pitchFamily="2" charset="-122"/>
              <a:ea typeface="Yuanti SC" panose="02010600040101010101" pitchFamily="2" charset="-122"/>
            </a:endParaRPr>
          </a:p>
        </p:txBody>
      </p:sp>
      <p:sp>
        <p:nvSpPr>
          <p:cNvPr id="6" name="左大括号 5"/>
          <p:cNvSpPr/>
          <p:nvPr/>
        </p:nvSpPr>
        <p:spPr bwMode="auto">
          <a:xfrm>
            <a:off x="4766421" y="2053292"/>
            <a:ext cx="518458" cy="2268252"/>
          </a:xfrm>
          <a:prstGeom prst="leftBrace">
            <a:avLst>
              <a:gd name="adj1" fmla="val 38742"/>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Yuanti SC" panose="02010600040101010101" pitchFamily="2" charset="-122"/>
              <a:ea typeface="Yuanti SC" panose="0201060004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right)">
                                      <p:cBhvr>
                                        <p:cTn id="18" dur="500"/>
                                        <p:tgtEl>
                                          <p:spTgt spid="2"/>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ppt_x</p:attrName>
                                        </p:attrNameLst>
                                      </p:cBhvr>
                                      <p:tavLst>
                                        <p:tav tm="0">
                                          <p:val>
                                            <p:strVal val="#ppt_x-#ppt_w*1.125000"/>
                                          </p:val>
                                        </p:tav>
                                        <p:tav tm="100000">
                                          <p:val>
                                            <p:strVal val="#ppt_x"/>
                                          </p:val>
                                        </p:tav>
                                      </p:tavLst>
                                    </p:anim>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righ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7" grpId="0" animBg="1"/>
      <p:bldP spid="8" grpId="0" animBg="1"/>
      <p:bldP spid="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40611" y="246178"/>
            <a:ext cx="7703389" cy="521970"/>
          </a:xfrm>
          <a:prstGeom prst="rect">
            <a:avLst/>
          </a:prstGeom>
          <a:noFill/>
        </p:spPr>
        <p:txBody>
          <a:bodyPr wrap="square">
            <a:spAutoFit/>
          </a:bodyPr>
          <a:lstStyle/>
          <a:p>
            <a:pPr>
              <a:spcAft>
                <a:spcPts val="0"/>
              </a:spcAft>
            </a:pP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基础服务稳定性风险治理</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81350" y="1269870"/>
            <a:ext cx="1528332" cy="2272861"/>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777" y="1269871"/>
            <a:ext cx="6323129" cy="3108872"/>
          </a:xfrm>
          <a:prstGeom prst="rect">
            <a:avLst/>
          </a:prstGeom>
        </p:spPr>
      </p:pic>
      <p:sp>
        <p:nvSpPr>
          <p:cNvPr id="6" name="矩形 5"/>
          <p:cNvSpPr/>
          <p:nvPr/>
        </p:nvSpPr>
        <p:spPr>
          <a:xfrm>
            <a:off x="631335" y="776414"/>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定义实验</a:t>
            </a:r>
            <a:endParaRPr lang="zh-CN" altLang="en-US" sz="1500" dirty="0">
              <a:latin typeface="微软雅黑" panose="020B0503020204020204" pitchFamily="34" charset="-122"/>
              <a:ea typeface="微软雅黑" panose="020B0503020204020204" pitchFamily="34" charset="-122"/>
            </a:endParaRPr>
          </a:p>
        </p:txBody>
      </p:sp>
      <p:cxnSp>
        <p:nvCxnSpPr>
          <p:cNvPr id="7" name="直线箭头连接符 6"/>
          <p:cNvCxnSpPr>
            <a:stCxn id="6" idx="3"/>
            <a:endCxn id="8" idx="1"/>
          </p:cNvCxnSpPr>
          <p:nvPr/>
        </p:nvCxnSpPr>
        <p:spPr>
          <a:xfrm flipV="1">
            <a:off x="1648367" y="973798"/>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8" name="矩形 7"/>
          <p:cNvSpPr/>
          <p:nvPr/>
        </p:nvSpPr>
        <p:spPr>
          <a:xfrm>
            <a:off x="2272220" y="776413"/>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做出假设</a:t>
            </a:r>
            <a:endParaRPr lang="zh-CN" altLang="en-US" sz="1500" dirty="0">
              <a:latin typeface="微软雅黑" panose="020B0503020204020204" pitchFamily="34" charset="-122"/>
              <a:ea typeface="微软雅黑" panose="020B0503020204020204" pitchFamily="34" charset="-122"/>
            </a:endParaRPr>
          </a:p>
        </p:txBody>
      </p:sp>
      <p:sp>
        <p:nvSpPr>
          <p:cNvPr id="9" name="矩形 8"/>
          <p:cNvSpPr/>
          <p:nvPr/>
        </p:nvSpPr>
        <p:spPr>
          <a:xfrm>
            <a:off x="3913104" y="776413"/>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执行实验</a:t>
            </a:r>
            <a:endParaRPr lang="zh-CN" altLang="en-US" sz="1500" dirty="0">
              <a:latin typeface="微软雅黑" panose="020B0503020204020204" pitchFamily="34" charset="-122"/>
              <a:ea typeface="微软雅黑" panose="020B0503020204020204" pitchFamily="34" charset="-122"/>
            </a:endParaRPr>
          </a:p>
        </p:txBody>
      </p:sp>
      <p:sp>
        <p:nvSpPr>
          <p:cNvPr id="10" name="矩形 9"/>
          <p:cNvSpPr/>
          <p:nvPr/>
        </p:nvSpPr>
        <p:spPr>
          <a:xfrm>
            <a:off x="5553989" y="776412"/>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修复问题</a:t>
            </a:r>
            <a:endParaRPr lang="zh-CN" altLang="en-US" sz="1500" dirty="0">
              <a:latin typeface="微软雅黑" panose="020B0503020204020204" pitchFamily="34" charset="-122"/>
              <a:ea typeface="微软雅黑" panose="020B0503020204020204" pitchFamily="34" charset="-122"/>
            </a:endParaRPr>
          </a:p>
        </p:txBody>
      </p:sp>
      <p:sp>
        <p:nvSpPr>
          <p:cNvPr id="11" name="矩形 10"/>
          <p:cNvSpPr/>
          <p:nvPr/>
        </p:nvSpPr>
        <p:spPr>
          <a:xfrm>
            <a:off x="7194873" y="776411"/>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350" dirty="0">
                <a:latin typeface="微软雅黑" panose="020B0503020204020204" pitchFamily="34" charset="-122"/>
                <a:ea typeface="微软雅黑" panose="020B0503020204020204" pitchFamily="34" charset="-122"/>
              </a:rPr>
              <a:t>实验验证</a:t>
            </a:r>
            <a:endParaRPr lang="zh-CN" altLang="en-US" sz="1500" dirty="0">
              <a:latin typeface="微软雅黑" panose="020B0503020204020204" pitchFamily="34" charset="-122"/>
              <a:ea typeface="微软雅黑" panose="020B0503020204020204" pitchFamily="34" charset="-122"/>
            </a:endParaRPr>
          </a:p>
        </p:txBody>
      </p:sp>
      <p:cxnSp>
        <p:nvCxnSpPr>
          <p:cNvPr id="12" name="直线箭头连接符 11"/>
          <p:cNvCxnSpPr/>
          <p:nvPr/>
        </p:nvCxnSpPr>
        <p:spPr>
          <a:xfrm flipV="1">
            <a:off x="3289252" y="973796"/>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3" name="直线箭头连接符 12"/>
          <p:cNvCxnSpPr/>
          <p:nvPr/>
        </p:nvCxnSpPr>
        <p:spPr>
          <a:xfrm flipV="1">
            <a:off x="4930136" y="973796"/>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4" name="直线箭头连接符 13"/>
          <p:cNvCxnSpPr/>
          <p:nvPr/>
        </p:nvCxnSpPr>
        <p:spPr>
          <a:xfrm flipV="1">
            <a:off x="6571021" y="973794"/>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5" name="图片 14"/>
          <p:cNvPicPr>
            <a:picLocks noChangeAspect="1"/>
          </p:cNvPicPr>
          <p:nvPr/>
        </p:nvPicPr>
        <p:blipFill>
          <a:blip r:embed="rId3"/>
          <a:stretch>
            <a:fillRect/>
          </a:stretch>
        </p:blipFill>
        <p:spPr>
          <a:xfrm>
            <a:off x="6955775" y="3587494"/>
            <a:ext cx="2024999" cy="1407558"/>
          </a:xfrm>
          <a:prstGeom prst="rect">
            <a:avLst/>
          </a:prstGeom>
        </p:spPr>
      </p:pic>
      <p:sp>
        <p:nvSpPr>
          <p:cNvPr id="16" name="文本框 15"/>
          <p:cNvSpPr txBox="1"/>
          <p:nvPr/>
        </p:nvSpPr>
        <p:spPr>
          <a:xfrm>
            <a:off x="640982" y="4599002"/>
            <a:ext cx="5238750" cy="460375"/>
          </a:xfrm>
          <a:prstGeom prst="rect">
            <a:avLst/>
          </a:prstGeom>
          <a:noFill/>
        </p:spPr>
        <p:txBody>
          <a:bodyPr wrap="none" rtlCol="0">
            <a:spAutoFit/>
          </a:bodyPr>
          <a:lstStyle/>
          <a:p>
            <a:pPr>
              <a:spcAft>
                <a:spcPts val="0"/>
              </a:spcAft>
            </a:pPr>
            <a:r>
              <a:rPr kumimoji="1" lang="en-US" altLang="zh-CN" sz="1200" dirty="0" err="1"/>
              <a:t>KeChaos</a:t>
            </a:r>
            <a:r>
              <a:rPr kumimoji="1" lang="zh-CN" altLang="en-US" sz="1200" dirty="0"/>
              <a:t> </a:t>
            </a:r>
            <a:r>
              <a:rPr kumimoji="1" lang="en-US" altLang="zh-CN" sz="1200"/>
              <a:t>0.1</a:t>
            </a:r>
            <a:r>
              <a:rPr kumimoji="1" lang="zh-CN" altLang="en-US" sz="1200"/>
              <a:t>：</a:t>
            </a:r>
            <a:r>
              <a:rPr kumimoji="1" lang="zh-CN" altLang="en-US" sz="1200" dirty="0"/>
              <a:t>核心基础服务稳定性风险探索</a:t>
            </a:r>
            <a:endParaRPr kumimoji="1" lang="en-US" altLang="zh-CN" sz="1200" dirty="0"/>
          </a:p>
          <a:p>
            <a:pPr>
              <a:spcBef>
                <a:spcPts val="0"/>
              </a:spcBef>
            </a:pPr>
            <a:r>
              <a:rPr kumimoji="1" lang="en-US" altLang="zh-CN" sz="1200" dirty="0"/>
              <a:t>KeChaos</a:t>
            </a:r>
            <a:r>
              <a:rPr kumimoji="1" lang="zh-CN" altLang="en-US" sz="1200" dirty="0"/>
              <a:t> </a:t>
            </a:r>
            <a:r>
              <a:rPr kumimoji="1" lang="en-US" altLang="zh-CN" sz="1200" dirty="0"/>
              <a:t>1.0</a:t>
            </a:r>
            <a:r>
              <a:rPr kumimoji="1" lang="zh-CN" altLang="en-US" sz="1200" dirty="0"/>
              <a:t>：核心基础服务常态化的故障注入和异常测试、故障演练例行化 </a:t>
            </a:r>
            <a:endParaRPr kumimoji="1" lang="en-US" altLang="zh-CN" sz="12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6876" y="263907"/>
            <a:ext cx="4606504" cy="521970"/>
          </a:xfrm>
          <a:prstGeom prst="rect">
            <a:avLst/>
          </a:prstGeom>
          <a:noFill/>
        </p:spPr>
        <p:txBody>
          <a:bodyPr wrap="square">
            <a:spAutoFit/>
          </a:bodyPr>
          <a:lstStyle/>
          <a:p>
            <a:pPr>
              <a:spcAft>
                <a:spcPts val="0"/>
              </a:spcAft>
            </a:pP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基于</a:t>
            </a:r>
            <a:r>
              <a:rPr lang="en-US" altLang="zh-CN" sz="2800" b="1" dirty="0" err="1">
                <a:solidFill>
                  <a:srgbClr val="0070C0"/>
                </a:solidFill>
                <a:latin typeface="微软雅黑" panose="020B0503020204020204" pitchFamily="34" charset="-122"/>
                <a:ea typeface="微软雅黑" panose="020B0503020204020204" pitchFamily="34" charset="-122"/>
                <a:sym typeface="Arial" panose="020B0604020202020204" pitchFamily="34" charset="0"/>
              </a:rPr>
              <a:t>KeChaos</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的故障注入</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矩形 3"/>
          <p:cNvSpPr/>
          <p:nvPr/>
        </p:nvSpPr>
        <p:spPr>
          <a:xfrm>
            <a:off x="6586097" y="755077"/>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200" dirty="0">
                <a:latin typeface="微软雅黑" panose="020B0503020204020204" pitchFamily="34" charset="-122"/>
                <a:ea typeface="微软雅黑" panose="020B0503020204020204" pitchFamily="34" charset="-122"/>
              </a:rPr>
              <a:t>依赖梳理</a:t>
            </a:r>
            <a:endParaRPr lang="zh-CN" altLang="en-US" sz="1200" dirty="0">
              <a:latin typeface="微软雅黑" panose="020B0503020204020204" pitchFamily="34" charset="-122"/>
              <a:ea typeface="微软雅黑" panose="020B0503020204020204" pitchFamily="34" charset="-122"/>
            </a:endParaRPr>
          </a:p>
        </p:txBody>
      </p:sp>
      <p:sp>
        <p:nvSpPr>
          <p:cNvPr id="5" name="矩形 4"/>
          <p:cNvSpPr/>
          <p:nvPr/>
        </p:nvSpPr>
        <p:spPr>
          <a:xfrm>
            <a:off x="6586096" y="1896207"/>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200" dirty="0">
                <a:latin typeface="微软雅黑" panose="020B0503020204020204" pitchFamily="34" charset="-122"/>
                <a:ea typeface="微软雅黑" panose="020B0503020204020204" pitchFamily="34" charset="-122"/>
              </a:rPr>
              <a:t>故障注入</a:t>
            </a:r>
            <a:endParaRPr lang="zh-CN" altLang="en-US" sz="1200" dirty="0">
              <a:latin typeface="微软雅黑" panose="020B0503020204020204" pitchFamily="34" charset="-122"/>
              <a:ea typeface="微软雅黑" panose="020B0503020204020204" pitchFamily="34" charset="-122"/>
            </a:endParaRPr>
          </a:p>
        </p:txBody>
      </p:sp>
      <p:sp>
        <p:nvSpPr>
          <p:cNvPr id="6" name="矩形 5"/>
          <p:cNvSpPr/>
          <p:nvPr/>
        </p:nvSpPr>
        <p:spPr>
          <a:xfrm>
            <a:off x="6586096" y="3032923"/>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200" dirty="0">
                <a:latin typeface="微软雅黑" panose="020B0503020204020204" pitchFamily="34" charset="-122"/>
                <a:ea typeface="微软雅黑" panose="020B0503020204020204" pitchFamily="34" charset="-122"/>
              </a:rPr>
              <a:t>报警验证</a:t>
            </a:r>
            <a:endParaRPr lang="zh-CN" altLang="en-US" sz="1200" dirty="0">
              <a:latin typeface="微软雅黑" panose="020B0503020204020204" pitchFamily="34" charset="-122"/>
              <a:ea typeface="微软雅黑" panose="020B0503020204020204" pitchFamily="34" charset="-122"/>
            </a:endParaRPr>
          </a:p>
        </p:txBody>
      </p:sp>
      <p:cxnSp>
        <p:nvCxnSpPr>
          <p:cNvPr id="7" name="直线箭头连接符 6"/>
          <p:cNvCxnSpPr>
            <a:stCxn id="4" idx="2"/>
            <a:endCxn id="5" idx="0"/>
          </p:cNvCxnSpPr>
          <p:nvPr/>
        </p:nvCxnSpPr>
        <p:spPr>
          <a:xfrm flipH="1">
            <a:off x="7007610" y="1232148"/>
            <a:ext cx="1" cy="664059"/>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8" name="直线箭头连接符 7"/>
          <p:cNvCxnSpPr>
            <a:stCxn id="5" idx="2"/>
            <a:endCxn id="6" idx="0"/>
          </p:cNvCxnSpPr>
          <p:nvPr/>
        </p:nvCxnSpPr>
        <p:spPr>
          <a:xfrm flipH="1">
            <a:off x="7007609" y="2373278"/>
            <a:ext cx="1" cy="659646"/>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 name="直线箭头连接符 8"/>
          <p:cNvCxnSpPr>
            <a:stCxn id="6" idx="2"/>
          </p:cNvCxnSpPr>
          <p:nvPr/>
        </p:nvCxnSpPr>
        <p:spPr>
          <a:xfrm>
            <a:off x="7007609" y="3509994"/>
            <a:ext cx="0" cy="561674"/>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矩形 9"/>
          <p:cNvSpPr/>
          <p:nvPr/>
        </p:nvSpPr>
        <p:spPr>
          <a:xfrm>
            <a:off x="6586095" y="4071668"/>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200" dirty="0">
                <a:latin typeface="微软雅黑" panose="020B0503020204020204" pitchFamily="34" charset="-122"/>
                <a:ea typeface="微软雅黑" panose="020B0503020204020204" pitchFamily="34" charset="-122"/>
              </a:rPr>
              <a:t>降级验证</a:t>
            </a:r>
            <a:endParaRPr lang="zh-CN" altLang="en-US" sz="1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493247" y="638063"/>
            <a:ext cx="1527334" cy="1014730"/>
          </a:xfrm>
          <a:prstGeom prst="rect">
            <a:avLst/>
          </a:prstGeom>
          <a:noFill/>
        </p:spPr>
        <p:txBody>
          <a:bodyPr wrap="square" rtlCol="0">
            <a:spAutoFit/>
          </a:bodyPr>
          <a:lstStyle/>
          <a:p>
            <a:pPr marL="128905" indent="-128905">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链路分析</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强弱依赖梳理</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依赖降级梳理</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其他熔断限流降级能力梳理</a:t>
            </a:r>
            <a:endParaRPr kumimoji="1" lang="zh-CN" altLang="en-US" sz="12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418454" y="1793822"/>
            <a:ext cx="1527334" cy="1014730"/>
          </a:xfrm>
          <a:prstGeom prst="rect">
            <a:avLst/>
          </a:prstGeom>
          <a:noFill/>
        </p:spPr>
        <p:txBody>
          <a:bodyPr wrap="square" rtlCol="0">
            <a:spAutoFit/>
          </a:bodyPr>
          <a:lstStyle/>
          <a:p>
            <a:pPr marL="128905" indent="-128905">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报备周知</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历史故障画像</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专注自身服务</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模拟下游异常</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模拟依赖异常</a:t>
            </a:r>
            <a:endParaRPr kumimoji="1" lang="en-US" altLang="zh-CN" sz="12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51077" y="2956279"/>
            <a:ext cx="1527334" cy="645160"/>
          </a:xfrm>
          <a:prstGeom prst="rect">
            <a:avLst/>
          </a:prstGeom>
          <a:noFill/>
        </p:spPr>
        <p:txBody>
          <a:bodyPr wrap="square" rtlCol="0">
            <a:spAutoFit/>
          </a:bodyPr>
          <a:lstStyle/>
          <a:p>
            <a:pPr marL="128905" indent="-128905">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报警触达率</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报警及时性</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报警有效性</a:t>
            </a:r>
            <a:endParaRPr kumimoji="1" lang="en-US" altLang="zh-CN" sz="1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429121" y="3939089"/>
            <a:ext cx="1710785" cy="645160"/>
          </a:xfrm>
          <a:prstGeom prst="rect">
            <a:avLst/>
          </a:prstGeom>
          <a:noFill/>
        </p:spPr>
        <p:txBody>
          <a:bodyPr wrap="square" rtlCol="0">
            <a:spAutoFit/>
          </a:bodyPr>
          <a:lstStyle/>
          <a:p>
            <a:pPr marL="128905" indent="-128905">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降级能力建设</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spcAft>
                <a:spcPts val="0"/>
              </a:spcAft>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限流有效性</a:t>
            </a:r>
            <a:endParaRPr kumimoji="1" lang="en-US" altLang="zh-CN" sz="1200" dirty="0">
              <a:latin typeface="微软雅黑" panose="020B0503020204020204" pitchFamily="34" charset="-122"/>
              <a:ea typeface="微软雅黑" panose="020B0503020204020204" pitchFamily="34" charset="-122"/>
            </a:endParaRPr>
          </a:p>
          <a:p>
            <a:pPr marL="128905" indent="-128905">
              <a:spcBef>
                <a:spcPts val="0"/>
              </a:spcBef>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熔断、降级有效性</a:t>
            </a:r>
            <a:endParaRPr kumimoji="1" lang="en-US" altLang="zh-CN" sz="12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205040" y="993612"/>
            <a:ext cx="5966371" cy="2056216"/>
          </a:xfrm>
          <a:prstGeom prst="rect">
            <a:avLst/>
          </a:prstGeom>
        </p:spPr>
      </p:pic>
      <p:pic>
        <p:nvPicPr>
          <p:cNvPr id="16" name="图片 15"/>
          <p:cNvPicPr>
            <a:picLocks noChangeAspect="1"/>
          </p:cNvPicPr>
          <p:nvPr/>
        </p:nvPicPr>
        <p:blipFill>
          <a:blip r:embed="rId2"/>
          <a:stretch>
            <a:fillRect/>
          </a:stretch>
        </p:blipFill>
        <p:spPr>
          <a:xfrm>
            <a:off x="194575" y="3032924"/>
            <a:ext cx="2005444" cy="1938937"/>
          </a:xfrm>
          <a:prstGeom prst="rect">
            <a:avLst/>
          </a:prstGeom>
        </p:spPr>
      </p:pic>
      <p:pic>
        <p:nvPicPr>
          <p:cNvPr id="17" name="图片 16"/>
          <p:cNvPicPr>
            <a:picLocks noChangeAspect="1"/>
          </p:cNvPicPr>
          <p:nvPr/>
        </p:nvPicPr>
        <p:blipFill>
          <a:blip r:embed="rId3"/>
          <a:stretch>
            <a:fillRect/>
          </a:stretch>
        </p:blipFill>
        <p:spPr>
          <a:xfrm>
            <a:off x="2328549" y="3032923"/>
            <a:ext cx="1977523" cy="1938938"/>
          </a:xfrm>
          <a:prstGeom prst="rect">
            <a:avLst/>
          </a:prstGeom>
        </p:spPr>
      </p:pic>
      <p:pic>
        <p:nvPicPr>
          <p:cNvPr id="18" name="图片 17"/>
          <p:cNvPicPr>
            <a:picLocks noChangeAspect="1"/>
          </p:cNvPicPr>
          <p:nvPr/>
        </p:nvPicPr>
        <p:blipFill>
          <a:blip r:embed="rId4"/>
          <a:stretch>
            <a:fillRect/>
          </a:stretch>
        </p:blipFill>
        <p:spPr>
          <a:xfrm>
            <a:off x="4390385" y="3321184"/>
            <a:ext cx="1865365" cy="1500968"/>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8040594" cy="895350"/>
          </a:xfrm>
        </p:spPr>
        <p:txBody>
          <a:bodyPr vert="horz" lIns="91440" tIns="45720" rIns="91440" bIns="45720" rtlCol="0" anchor="ctr">
            <a:normAutofit/>
          </a:bodyPr>
          <a:lstStyle/>
          <a:p>
            <a:pPr>
              <a:spcAft>
                <a:spcPts val="0"/>
              </a:spcAft>
            </a:pPr>
            <a:r>
              <a:rPr lang="en-US" altLang="zh-CN" sz="4800" b="1" dirty="0">
                <a:solidFill>
                  <a:schemeClr val="accent2">
                    <a:lumMod val="75000"/>
                  </a:schemeClr>
                </a:solidFill>
              </a:rPr>
              <a:t>7.5</a:t>
            </a:r>
            <a:r>
              <a:rPr lang="zh-CN" altLang="en-US" sz="4800" b="1" dirty="0">
                <a:solidFill>
                  <a:schemeClr val="accent2">
                    <a:lumMod val="75000"/>
                  </a:schemeClr>
                </a:solidFill>
              </a:rPr>
              <a:t> 易用性</a:t>
            </a:r>
            <a:r>
              <a:rPr lang="zh-CN" altLang="zh-CN" sz="4800" b="1" dirty="0">
                <a:solidFill>
                  <a:schemeClr val="accent2">
                    <a:lumMod val="75000"/>
                  </a:schemeClr>
                </a:solidFill>
              </a:rPr>
              <a:t>测试</a:t>
            </a:r>
            <a:r>
              <a:rPr lang="zh-CN" altLang="en-US" sz="4800" b="1" dirty="0">
                <a:solidFill>
                  <a:schemeClr val="accent2">
                    <a:lumMod val="75000"/>
                  </a:schemeClr>
                </a:solidFill>
              </a:rPr>
              <a:t>：</a:t>
            </a:r>
            <a:r>
              <a:rPr lang="en-US" altLang="zh-CN" sz="4800" b="1" dirty="0">
                <a:solidFill>
                  <a:schemeClr val="accent2">
                    <a:lumMod val="75000"/>
                  </a:schemeClr>
                </a:solidFill>
                <a:ea typeface="思源黑体 Bold" panose="020B0800000000000000" charset="-122"/>
              </a:rPr>
              <a:t>A/B</a:t>
            </a:r>
            <a:r>
              <a:rPr lang="zh-CN" altLang="en-US" sz="4800" b="1" dirty="0">
                <a:solidFill>
                  <a:schemeClr val="accent2">
                    <a:lumMod val="75000"/>
                  </a:schemeClr>
                </a:solidFill>
                <a:ea typeface="思源黑体 Bold" panose="020B0800000000000000" charset="-122"/>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良好的</a:t>
            </a:r>
            <a:r>
              <a:rPr lang="en-US" altLang="zh-CN" dirty="0"/>
              <a:t>UI</a:t>
            </a:r>
            <a:r>
              <a:rPr lang="zh-CN" altLang="en-US" dirty="0"/>
              <a:t>元素</a:t>
            </a:r>
            <a:endParaRPr kumimoji="1" lang="zh-CN" altLang="en-US" dirty="0"/>
          </a:p>
        </p:txBody>
      </p:sp>
      <p:sp>
        <p:nvSpPr>
          <p:cNvPr id="4" name="文本框 3"/>
          <p:cNvSpPr txBox="1"/>
          <p:nvPr/>
        </p:nvSpPr>
        <p:spPr>
          <a:xfrm>
            <a:off x="766052" y="1036395"/>
            <a:ext cx="7648373" cy="645160"/>
          </a:xfrm>
          <a:prstGeom prst="rect">
            <a:avLst/>
          </a:prstGeom>
          <a:noFill/>
        </p:spPr>
        <p:txBody>
          <a:bodyPr wrap="square">
            <a:spAutoFit/>
          </a:bodyPr>
          <a:lstStyle/>
          <a:p>
            <a:pPr>
              <a:spcAft>
                <a:spcPts val="0"/>
              </a:spcAft>
            </a:pPr>
            <a:r>
              <a:rPr lang="en-US" altLang="zh-CN" sz="18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好的用户界面包括</a:t>
            </a:r>
            <a:r>
              <a:rPr lang="en-US" altLang="zh-CN" sz="1800" dirty="0">
                <a:solidFill>
                  <a:srgbClr val="000000"/>
                </a:solidFill>
                <a:effectLst/>
                <a:latin typeface="微软雅黑" panose="020B0503020204020204" pitchFamily="34" charset="-122"/>
                <a:ea typeface="微软雅黑" panose="020B0503020204020204" pitchFamily="34" charset="-122"/>
              </a:rPr>
              <a:t>7</a:t>
            </a:r>
            <a:r>
              <a:rPr lang="en-US" altLang="zh-CN" sz="18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个要素：符合标准和规范、直观性、一致性、灵活性、舒适性、正确性、实用性</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5" name="图片 4" descr="9-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303189" y="2253714"/>
            <a:ext cx="3344306" cy="1641528"/>
          </a:xfrm>
          <a:prstGeom prst="rect">
            <a:avLst/>
          </a:prstGeom>
          <a:noFill/>
          <a:ln>
            <a:noFill/>
          </a:ln>
        </p:spPr>
      </p:pic>
      <p:grpSp>
        <p:nvGrpSpPr>
          <p:cNvPr id="7" name="组合 6"/>
          <p:cNvGrpSpPr/>
          <p:nvPr/>
        </p:nvGrpSpPr>
        <p:grpSpPr>
          <a:xfrm>
            <a:off x="766052" y="1914454"/>
            <a:ext cx="3942402" cy="2554047"/>
            <a:chOff x="319190" y="2101174"/>
            <a:chExt cx="3942402" cy="2554047"/>
          </a:xfrm>
        </p:grpSpPr>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90" y="2101174"/>
              <a:ext cx="1277024" cy="2554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214" y="3291865"/>
              <a:ext cx="2665378" cy="1332689"/>
            </a:xfrm>
            <a:prstGeom prst="rect">
              <a:avLst/>
            </a:prstGeom>
            <a:noFill/>
            <a:extLst>
              <a:ext uri="{909E8E84-426E-40DD-AFC4-6F175D3DCCD1}">
                <a14:hiddenFill xmlns:a14="http://schemas.microsoft.com/office/drawing/2010/main">
                  <a:solidFill>
                    <a:srgbClr val="FFFFFF"/>
                  </a:solidFill>
                </a14:hiddenFill>
              </a:ext>
            </a:extLst>
          </p:spPr>
        </p:pic>
        <p:sp>
          <p:nvSpPr>
            <p:cNvPr id="6" name="圆角右箭头 5"/>
            <p:cNvSpPr/>
            <p:nvPr/>
          </p:nvSpPr>
          <p:spPr>
            <a:xfrm rot="5400000">
              <a:off x="1853991" y="2048277"/>
              <a:ext cx="955144" cy="1470698"/>
            </a:xfrm>
            <a:prstGeom prst="bentArrow">
              <a:avLst>
                <a:gd name="adj1" fmla="val 1945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8" name="文本框 7"/>
          <p:cNvSpPr txBox="1"/>
          <p:nvPr/>
        </p:nvSpPr>
        <p:spPr>
          <a:xfrm>
            <a:off x="2169268" y="4496897"/>
            <a:ext cx="868680" cy="368300"/>
          </a:xfrm>
          <a:prstGeom prst="rect">
            <a:avLst/>
          </a:prstGeom>
          <a:noFill/>
        </p:spPr>
        <p:txBody>
          <a:bodyPr wrap="none" rtlCol="0">
            <a:spAutoFit/>
          </a:bodyPr>
          <a:lstStyle/>
          <a:p>
            <a:pPr>
              <a:spcAft>
                <a:spcPts val="0"/>
              </a:spcAft>
            </a:pPr>
            <a:r>
              <a:rPr kumimoji="1" lang="zh-CN" altLang="en-US" dirty="0">
                <a:solidFill>
                  <a:srgbClr val="00B0F0"/>
                </a:solidFill>
              </a:rPr>
              <a:t>灵活性</a:t>
            </a:r>
            <a:endParaRPr kumimoji="1" lang="zh-CN" altLang="en-US" dirty="0">
              <a:solidFill>
                <a:srgbClr val="00B0F0"/>
              </a:solidFill>
            </a:endParaRPr>
          </a:p>
        </p:txBody>
      </p:sp>
      <p:sp>
        <p:nvSpPr>
          <p:cNvPr id="9" name="文本框 8"/>
          <p:cNvSpPr txBox="1"/>
          <p:nvPr/>
        </p:nvSpPr>
        <p:spPr>
          <a:xfrm>
            <a:off x="6662342" y="3922439"/>
            <a:ext cx="868680" cy="368300"/>
          </a:xfrm>
          <a:prstGeom prst="rect">
            <a:avLst/>
          </a:prstGeom>
          <a:noFill/>
        </p:spPr>
        <p:txBody>
          <a:bodyPr wrap="none" rtlCol="0">
            <a:spAutoFit/>
          </a:bodyPr>
          <a:lstStyle/>
          <a:p>
            <a:pPr>
              <a:spcAft>
                <a:spcPts val="0"/>
              </a:spcAft>
            </a:pPr>
            <a:r>
              <a:rPr kumimoji="1" lang="zh-CN" altLang="en-US" dirty="0">
                <a:solidFill>
                  <a:srgbClr val="00B0F0"/>
                </a:solidFill>
              </a:rPr>
              <a:t>舒适性</a:t>
            </a:r>
            <a:endParaRPr kumimoji="1" lang="zh-CN" altLang="en-US" dirty="0">
              <a:solidFill>
                <a:srgbClr val="00B0F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用户体验测试方法</a:t>
            </a:r>
            <a:endParaRPr kumimoji="1" lang="zh-CN" altLang="en-US" dirty="0"/>
          </a:p>
        </p:txBody>
      </p:sp>
      <p:sp>
        <p:nvSpPr>
          <p:cNvPr id="4" name="文本框 3"/>
          <p:cNvSpPr txBox="1"/>
          <p:nvPr/>
        </p:nvSpPr>
        <p:spPr>
          <a:xfrm>
            <a:off x="659859" y="1202817"/>
            <a:ext cx="7647562" cy="2776855"/>
          </a:xfrm>
          <a:prstGeom prst="rect">
            <a:avLst/>
          </a:prstGeom>
          <a:noFill/>
        </p:spPr>
        <p:txBody>
          <a:bodyPr wrap="square">
            <a:spAutoFit/>
          </a:bodyPr>
          <a:lstStyle/>
          <a:p>
            <a:pPr marL="171450" lvl="1" indent="-171450" defTabSz="685800">
              <a:lnSpc>
                <a:spcPct val="150000"/>
              </a:lnSpc>
              <a:spcBef>
                <a:spcPts val="750"/>
              </a:spcBef>
              <a:spcAft>
                <a:spcPts val="0"/>
              </a:spcAft>
              <a:buClr>
                <a:srgbClr val="FFC600"/>
              </a:buClr>
              <a:buSzPct val="100000"/>
              <a:buFont typeface="Arial" panose="020B0604020202020204"/>
              <a:buChar char="•"/>
            </a:pPr>
            <a:r>
              <a:rPr lang="zh-CN" altLang="zh-CN" b="1" dirty="0">
                <a:solidFill>
                  <a:srgbClr val="242C52"/>
                </a:solidFill>
                <a:latin typeface="微软雅黑" panose="020B0503020204020204" pitchFamily="34" charset="-122"/>
                <a:ea typeface="微软雅黑" panose="020B0503020204020204" pitchFamily="34" charset="-122"/>
              </a:rPr>
              <a:t>探索式测试</a:t>
            </a:r>
            <a:r>
              <a:rPr lang="zh-CN" altLang="zh-CN" dirty="0">
                <a:solidFill>
                  <a:srgbClr val="242C52"/>
                </a:solidFill>
                <a:latin typeface="微软雅黑" panose="020B0503020204020204" pitchFamily="34" charset="-122"/>
                <a:ea typeface="微软雅黑" panose="020B0503020204020204" pitchFamily="34" charset="-122"/>
              </a:rPr>
              <a:t>：可确定新产品应包含哪些内容和功能，可评估初步设计或原型的有效性和易用性。</a:t>
            </a:r>
            <a:endParaRPr lang="zh-CN" altLang="zh-CN"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spcAft>
                <a:spcPts val="0"/>
              </a:spcAft>
              <a:buClr>
                <a:srgbClr val="FFC600"/>
              </a:buClr>
              <a:buSzPct val="100000"/>
              <a:buFont typeface="Arial" panose="020B0604020202020204"/>
              <a:buChar char="•"/>
            </a:pPr>
            <a:r>
              <a:rPr lang="zh-CN" altLang="zh-CN" b="1" dirty="0">
                <a:solidFill>
                  <a:srgbClr val="242C52"/>
                </a:solidFill>
                <a:latin typeface="微软雅黑" panose="020B0503020204020204" pitchFamily="34" charset="-122"/>
                <a:ea typeface="微软雅黑" panose="020B0503020204020204" pitchFamily="34" charset="-122"/>
              </a:rPr>
              <a:t>评估性测试</a:t>
            </a:r>
            <a:r>
              <a:rPr lang="zh-CN" altLang="zh-CN" dirty="0">
                <a:solidFill>
                  <a:srgbClr val="242C52"/>
                </a:solidFill>
                <a:latin typeface="微软雅黑" panose="020B0503020204020204" pitchFamily="34" charset="-122"/>
                <a:ea typeface="微软雅黑" panose="020B0503020204020204" pitchFamily="34" charset="-122"/>
              </a:rPr>
              <a:t>：在发布前或发布后对最新版本的测试，以确保用户直观使用并提供良好的用户体验。</a:t>
            </a:r>
            <a:endParaRPr lang="zh-CN" altLang="zh-CN"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buClr>
                <a:srgbClr val="FFC600"/>
              </a:buClr>
              <a:buSzPct val="100000"/>
              <a:buFont typeface="Arial" panose="020B0604020202020204"/>
              <a:buChar char="•"/>
            </a:pPr>
            <a:r>
              <a:rPr lang="zh-CN" altLang="zh-CN" b="1" dirty="0">
                <a:solidFill>
                  <a:srgbClr val="242C52"/>
                </a:solidFill>
                <a:latin typeface="微软雅黑" panose="020B0503020204020204" pitchFamily="34" charset="-122"/>
                <a:ea typeface="微软雅黑" panose="020B0503020204020204" pitchFamily="34" charset="-122"/>
              </a:rPr>
              <a:t>比较性测试</a:t>
            </a:r>
            <a:r>
              <a:rPr lang="zh-CN" altLang="zh-CN" dirty="0">
                <a:solidFill>
                  <a:srgbClr val="242C52"/>
                </a:solidFill>
                <a:latin typeface="微软雅黑" panose="020B0503020204020204" pitchFamily="34" charset="-122"/>
                <a:ea typeface="微软雅黑" panose="020B0503020204020204" pitchFamily="34" charset="-122"/>
              </a:rPr>
              <a:t>：比较两种或更多种产品或设计的易用性，并区分各自的优缺点，以确定哪种设计能提供最佳的用户操作体验。</a:t>
            </a:r>
            <a:endParaRPr lang="zh-CN" altLang="zh-CN" dirty="0">
              <a:solidFill>
                <a:srgbClr val="242C5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用户体验测试模型</a:t>
            </a:r>
            <a:endParaRPr kumimoji="1" lang="zh-CN" altLang="en-US" dirty="0"/>
          </a:p>
        </p:txBody>
      </p:sp>
      <p:sp>
        <p:nvSpPr>
          <p:cNvPr id="4" name="文本框 3"/>
          <p:cNvSpPr txBox="1"/>
          <p:nvPr/>
        </p:nvSpPr>
        <p:spPr>
          <a:xfrm>
            <a:off x="491441" y="1004597"/>
            <a:ext cx="8161118" cy="3519170"/>
          </a:xfrm>
          <a:prstGeom prst="rect">
            <a:avLst/>
          </a:prstGeom>
          <a:noFill/>
        </p:spPr>
        <p:txBody>
          <a:bodyPr wrap="square">
            <a:spAutoFit/>
          </a:bodyPr>
          <a:lstStyle/>
          <a:p>
            <a:pPr marL="171450" lvl="1" indent="-171450" defTabSz="685800">
              <a:lnSpc>
                <a:spcPct val="150000"/>
              </a:lnSpc>
              <a:spcBef>
                <a:spcPts val="750"/>
              </a:spcBef>
              <a:spcAft>
                <a:spcPts val="0"/>
              </a:spcAft>
              <a:buClr>
                <a:srgbClr val="FFC600"/>
              </a:buClr>
              <a:buSzPct val="100000"/>
              <a:buFont typeface="Arial" panose="020B0604020202020204"/>
              <a:buChar char="•"/>
            </a:pPr>
            <a:r>
              <a:rPr lang="zh-CN" altLang="zh-CN" b="1" dirty="0">
                <a:solidFill>
                  <a:srgbClr val="242C52"/>
                </a:solidFill>
                <a:latin typeface="微软雅黑" panose="020B0503020204020204" pitchFamily="34" charset="-122"/>
                <a:ea typeface="微软雅黑" panose="020B0503020204020204" pitchFamily="34" charset="-122"/>
              </a:rPr>
              <a:t>谷歌</a:t>
            </a:r>
            <a:r>
              <a:rPr lang="en-US" altLang="zh-CN" b="1" dirty="0">
                <a:solidFill>
                  <a:srgbClr val="242C52"/>
                </a:solidFill>
                <a:latin typeface="微软雅黑" panose="020B0503020204020204" pitchFamily="34" charset="-122"/>
                <a:ea typeface="微软雅黑" panose="020B0503020204020204" pitchFamily="34" charset="-122"/>
              </a:rPr>
              <a:t>GSM </a:t>
            </a:r>
            <a:r>
              <a:rPr lang="zh-CN" altLang="zh-CN" b="1" dirty="0">
                <a:solidFill>
                  <a:srgbClr val="242C52"/>
                </a:solidFill>
                <a:latin typeface="微软雅黑" panose="020B0503020204020204" pitchFamily="34" charset="-122"/>
                <a:ea typeface="微软雅黑" panose="020B0503020204020204" pitchFamily="34" charset="-122"/>
              </a:rPr>
              <a:t>模型</a:t>
            </a:r>
            <a:r>
              <a:rPr lang="zh-CN" altLang="en-US" b="1" dirty="0">
                <a:solidFill>
                  <a:srgbClr val="242C52"/>
                </a:solidFill>
                <a:latin typeface="微软雅黑" panose="020B0503020204020204" pitchFamily="34" charset="-122"/>
                <a:ea typeface="微软雅黑" panose="020B0503020204020204" pitchFamily="34" charset="-122"/>
              </a:rPr>
              <a:t>，</a:t>
            </a:r>
            <a:r>
              <a:rPr lang="zh-CN" altLang="zh-CN" sz="1600" dirty="0">
                <a:solidFill>
                  <a:srgbClr val="242C52"/>
                </a:solidFill>
                <a:latin typeface="微软雅黑" panose="020B0503020204020204" pitchFamily="34" charset="-122"/>
                <a:ea typeface="微软雅黑" panose="020B0503020204020204" pitchFamily="34" charset="-122"/>
              </a:rPr>
              <a:t>从产品或功能的目标（</a:t>
            </a:r>
            <a:r>
              <a:rPr lang="en-US" altLang="zh-CN" sz="1600" dirty="0">
                <a:solidFill>
                  <a:srgbClr val="242C52"/>
                </a:solidFill>
                <a:latin typeface="微软雅黑" panose="020B0503020204020204" pitchFamily="34" charset="-122"/>
                <a:ea typeface="微软雅黑" panose="020B0503020204020204" pitchFamily="34" charset="-122"/>
              </a:rPr>
              <a:t>Goals</a:t>
            </a:r>
            <a:r>
              <a:rPr lang="zh-CN" altLang="zh-CN" sz="1600" dirty="0">
                <a:solidFill>
                  <a:srgbClr val="242C52"/>
                </a:solidFill>
                <a:latin typeface="微软雅黑" panose="020B0503020204020204" pitchFamily="34" charset="-122"/>
                <a:ea typeface="微软雅黑" panose="020B0503020204020204" pitchFamily="34" charset="-122"/>
              </a:rPr>
              <a:t>）出发，来分析这些目标会转化为哪些信号（</a:t>
            </a:r>
            <a:r>
              <a:rPr lang="en-US" altLang="zh-CN" sz="1600" dirty="0">
                <a:solidFill>
                  <a:srgbClr val="242C52"/>
                </a:solidFill>
                <a:latin typeface="微软雅黑" panose="020B0503020204020204" pitchFamily="34" charset="-122"/>
                <a:ea typeface="微软雅黑" panose="020B0503020204020204" pitchFamily="34" charset="-122"/>
              </a:rPr>
              <a:t>Signal</a:t>
            </a:r>
            <a:r>
              <a:rPr lang="zh-CN" altLang="zh-CN" sz="1600" dirty="0">
                <a:solidFill>
                  <a:srgbClr val="242C52"/>
                </a:solidFill>
                <a:latin typeface="微软雅黑" panose="020B0503020204020204" pitchFamily="34" charset="-122"/>
                <a:ea typeface="微软雅黑" panose="020B0503020204020204" pitchFamily="34" charset="-122"/>
              </a:rPr>
              <a:t>），再根据这些信号最终建立适用的、具体的度量指标（</a:t>
            </a:r>
            <a:r>
              <a:rPr lang="en-US" altLang="zh-CN" sz="1600" dirty="0">
                <a:solidFill>
                  <a:srgbClr val="242C52"/>
                </a:solidFill>
                <a:latin typeface="微软雅黑" panose="020B0503020204020204" pitchFamily="34" charset="-122"/>
                <a:ea typeface="微软雅黑" panose="020B0503020204020204" pitchFamily="34" charset="-122"/>
              </a:rPr>
              <a:t>Metric</a:t>
            </a:r>
            <a:r>
              <a:rPr lang="zh-CN" altLang="zh-CN" sz="1600" dirty="0">
                <a:solidFill>
                  <a:srgbClr val="242C52"/>
                </a:solidFill>
                <a:latin typeface="微软雅黑" panose="020B0503020204020204" pitchFamily="34" charset="-122"/>
                <a:ea typeface="微软雅黑" panose="020B0503020204020204" pitchFamily="34" charset="-122"/>
              </a:rPr>
              <a:t>）  </a:t>
            </a:r>
            <a:endParaRPr lang="en-US" altLang="zh-CN" sz="1600"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spcAft>
                <a:spcPts val="0"/>
              </a:spcAft>
              <a:buClr>
                <a:srgbClr val="FFC600"/>
              </a:buClr>
              <a:buSzPct val="100000"/>
              <a:buFont typeface="Arial" panose="020B0604020202020204"/>
              <a:buChar char="•"/>
            </a:pPr>
            <a:r>
              <a:rPr lang="en-US" altLang="zh-CN" b="1" dirty="0" err="1">
                <a:solidFill>
                  <a:srgbClr val="242C52"/>
                </a:solidFill>
                <a:latin typeface="微软雅黑" panose="020B0503020204020204" pitchFamily="34" charset="-122"/>
                <a:ea typeface="微软雅黑" panose="020B0503020204020204" pitchFamily="34" charset="-122"/>
              </a:rPr>
              <a:t>传统的网站UX衡量指标PULSE：</a:t>
            </a:r>
            <a:r>
              <a:rPr lang="en-US" altLang="zh-CN" sz="1600" dirty="0" err="1">
                <a:solidFill>
                  <a:srgbClr val="242C52"/>
                </a:solidFill>
                <a:latin typeface="微软雅黑" panose="020B0503020204020204" pitchFamily="34" charset="-122"/>
                <a:ea typeface="微软雅黑" panose="020B0503020204020204" pitchFamily="34" charset="-122"/>
              </a:rPr>
              <a:t>Page</a:t>
            </a:r>
            <a:r>
              <a:rPr lang="en-US" altLang="zh-CN" sz="1600" dirty="0">
                <a:solidFill>
                  <a:srgbClr val="242C52"/>
                </a:solidFill>
                <a:latin typeface="微软雅黑" panose="020B0503020204020204" pitchFamily="34" charset="-122"/>
                <a:ea typeface="微软雅黑" panose="020B0503020204020204" pitchFamily="34" charset="-122"/>
              </a:rPr>
              <a:t> </a:t>
            </a:r>
            <a:r>
              <a:rPr lang="en-US" altLang="zh-CN" sz="1600" dirty="0" err="1">
                <a:solidFill>
                  <a:srgbClr val="242C52"/>
                </a:solidFill>
                <a:latin typeface="微软雅黑" panose="020B0503020204020204" pitchFamily="34" charset="-122"/>
                <a:ea typeface="微软雅黑" panose="020B0503020204020204" pitchFamily="34" charset="-122"/>
              </a:rPr>
              <a:t>view（页面浏览量</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Uptime（在线运行时间</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Latency（延迟</a:t>
            </a:r>
            <a:r>
              <a:rPr lang="en-US" altLang="zh-CN" sz="1600" dirty="0">
                <a:solidFill>
                  <a:srgbClr val="242C52"/>
                </a:solidFill>
                <a:latin typeface="微软雅黑" panose="020B0503020204020204" pitchFamily="34" charset="-122"/>
                <a:ea typeface="微软雅黑" panose="020B0503020204020204" pitchFamily="34" charset="-122"/>
              </a:rPr>
              <a:t>）、Seven-day active </a:t>
            </a:r>
            <a:r>
              <a:rPr lang="en-US" altLang="zh-CN" sz="1600" dirty="0" err="1">
                <a:solidFill>
                  <a:srgbClr val="242C52"/>
                </a:solidFill>
                <a:latin typeface="微软雅黑" panose="020B0503020204020204" pitchFamily="34" charset="-122"/>
                <a:ea typeface="微软雅黑" panose="020B0503020204020204" pitchFamily="34" charset="-122"/>
              </a:rPr>
              <a:t>user（周活用户数</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Earning（收益</a:t>
            </a:r>
            <a:r>
              <a:rPr lang="en-US" altLang="zh-CN" sz="1600" dirty="0">
                <a:solidFill>
                  <a:srgbClr val="242C52"/>
                </a:solidFill>
                <a:latin typeface="微软雅黑" panose="020B0503020204020204" pitchFamily="34" charset="-122"/>
                <a:ea typeface="微软雅黑" panose="020B0503020204020204" pitchFamily="34" charset="-122"/>
              </a:rPr>
              <a:t>）。</a:t>
            </a:r>
            <a:endParaRPr lang="en-US" altLang="zh-CN" sz="1600"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spcAft>
                <a:spcPts val="0"/>
              </a:spcAft>
              <a:buClr>
                <a:srgbClr val="FFC600"/>
              </a:buClr>
              <a:buSzPct val="100000"/>
              <a:buFont typeface="Arial" panose="020B0604020202020204"/>
              <a:buChar char="•"/>
            </a:pPr>
            <a:r>
              <a:rPr lang="en-US" altLang="zh-CN" b="1" dirty="0" err="1">
                <a:solidFill>
                  <a:srgbClr val="242C52"/>
                </a:solidFill>
                <a:latin typeface="微软雅黑" panose="020B0503020204020204" pitchFamily="34" charset="-122"/>
                <a:ea typeface="微软雅黑" panose="020B0503020204020204" pitchFamily="34" charset="-122"/>
              </a:rPr>
              <a:t>以用户为中心的指标体系HEART</a:t>
            </a:r>
            <a:r>
              <a:rPr lang="en-US" altLang="zh-CN" sz="1600" dirty="0">
                <a:solidFill>
                  <a:srgbClr val="242C52"/>
                </a:solidFill>
                <a:latin typeface="微软雅黑" panose="020B0503020204020204" pitchFamily="34" charset="-122"/>
                <a:ea typeface="微软雅黑" panose="020B0503020204020204" pitchFamily="34" charset="-122"/>
              </a:rPr>
              <a:t>： </a:t>
            </a:r>
            <a:r>
              <a:rPr lang="en-US" altLang="zh-CN" sz="1600" dirty="0" err="1">
                <a:solidFill>
                  <a:srgbClr val="242C52"/>
                </a:solidFill>
                <a:latin typeface="微软雅黑" panose="020B0503020204020204" pitchFamily="34" charset="-122"/>
                <a:ea typeface="微软雅黑" panose="020B0503020204020204" pitchFamily="34" charset="-122"/>
              </a:rPr>
              <a:t>Happiness（愉悦度</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Engagement（参与度</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Adoption（接受度</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Retention（留存率）和Task</a:t>
            </a:r>
            <a:r>
              <a:rPr lang="en-US" altLang="zh-CN" sz="1600" dirty="0">
                <a:solidFill>
                  <a:srgbClr val="242C52"/>
                </a:solidFill>
                <a:latin typeface="微软雅黑" panose="020B0503020204020204" pitchFamily="34" charset="-122"/>
                <a:ea typeface="微软雅黑" panose="020B0503020204020204" pitchFamily="34" charset="-122"/>
              </a:rPr>
              <a:t> </a:t>
            </a:r>
            <a:r>
              <a:rPr lang="en-US" altLang="zh-CN" sz="1600" dirty="0" err="1">
                <a:solidFill>
                  <a:srgbClr val="242C52"/>
                </a:solidFill>
                <a:latin typeface="微软雅黑" panose="020B0503020204020204" pitchFamily="34" charset="-122"/>
                <a:ea typeface="微软雅黑" panose="020B0503020204020204" pitchFamily="34" charset="-122"/>
              </a:rPr>
              <a:t>success（任务完成度</a:t>
            </a:r>
            <a:r>
              <a:rPr lang="en-US" altLang="zh-CN" sz="1600" dirty="0">
                <a:solidFill>
                  <a:srgbClr val="242C52"/>
                </a:solidFill>
                <a:latin typeface="微软雅黑" panose="020B0503020204020204" pitchFamily="34" charset="-122"/>
                <a:ea typeface="微软雅黑" panose="020B0503020204020204" pitchFamily="34" charset="-122"/>
              </a:rPr>
              <a:t>）</a:t>
            </a:r>
            <a:endParaRPr lang="en-US" altLang="zh-CN" sz="1600"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buClr>
                <a:srgbClr val="FFC600"/>
              </a:buClr>
              <a:buSzPct val="100000"/>
              <a:buFont typeface="Arial" panose="020B0604020202020204"/>
              <a:buChar char="•"/>
            </a:pPr>
            <a:r>
              <a:rPr lang="en-US" altLang="zh-CN" dirty="0"/>
              <a:t>……</a:t>
            </a:r>
            <a:endParaRPr lang="zh-CN" alt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t>A/B</a:t>
            </a:r>
            <a:r>
              <a:rPr lang="zh-CN" altLang="en-US" dirty="0"/>
              <a:t>测试</a:t>
            </a:r>
            <a:endParaRPr kumimoji="1" lang="zh-CN" altLang="en-US" dirty="0"/>
          </a:p>
        </p:txBody>
      </p:sp>
      <p:pic>
        <p:nvPicPr>
          <p:cNvPr id="36" name="图片 35"/>
          <p:cNvPicPr>
            <a:picLocks noChangeAspect="1"/>
          </p:cNvPicPr>
          <p:nvPr/>
        </p:nvPicPr>
        <p:blipFill rotWithShape="1">
          <a:blip r:embed="rId1"/>
          <a:srcRect t="8487" b="8078"/>
          <a:stretch>
            <a:fillRect/>
          </a:stretch>
        </p:blipFill>
        <p:spPr>
          <a:xfrm>
            <a:off x="2212158" y="2062476"/>
            <a:ext cx="4507819" cy="2688380"/>
          </a:xfrm>
          <a:prstGeom prst="rect">
            <a:avLst/>
          </a:prstGeom>
        </p:spPr>
      </p:pic>
      <p:sp>
        <p:nvSpPr>
          <p:cNvPr id="37" name="矩形 36"/>
          <p:cNvSpPr/>
          <p:nvPr/>
        </p:nvSpPr>
        <p:spPr>
          <a:xfrm>
            <a:off x="582038" y="804667"/>
            <a:ext cx="5870121" cy="321945"/>
          </a:xfrm>
          <a:prstGeom prst="rect">
            <a:avLst/>
          </a:prstGeom>
        </p:spPr>
        <p:txBody>
          <a:bodyPr wrap="square">
            <a:spAutoFit/>
          </a:bodyPr>
          <a:lstStyle/>
          <a:p>
            <a:pPr>
              <a:spcAft>
                <a:spcPts val="0"/>
              </a:spcAft>
            </a:pPr>
            <a:r>
              <a:rPr lang="zh-CN" altLang="en-US" sz="1500" dirty="0">
                <a:solidFill>
                  <a:srgbClr val="333333"/>
                </a:solidFill>
                <a:latin typeface="-apple-system"/>
              </a:rPr>
              <a:t>有些东西需要 </a:t>
            </a:r>
            <a:r>
              <a:rPr lang="en-GB" altLang="zh-CN" sz="1500" dirty="0">
                <a:solidFill>
                  <a:srgbClr val="333333"/>
                </a:solidFill>
                <a:latin typeface="-apple-system"/>
              </a:rPr>
              <a:t>Sense</a:t>
            </a:r>
            <a:r>
              <a:rPr lang="zh-CN" altLang="en-GB" sz="1500" dirty="0">
                <a:solidFill>
                  <a:srgbClr val="333333"/>
                </a:solidFill>
                <a:latin typeface="-apple-system"/>
              </a:rPr>
              <a:t>，</a:t>
            </a:r>
            <a:r>
              <a:rPr lang="zh-CN" altLang="en-US" sz="1500" dirty="0">
                <a:solidFill>
                  <a:srgbClr val="333333"/>
                </a:solidFill>
                <a:latin typeface="-apple-system"/>
              </a:rPr>
              <a:t>但大部分东西是可以用 </a:t>
            </a:r>
            <a:r>
              <a:rPr lang="en-GB" altLang="zh-CN" sz="1500" dirty="0">
                <a:solidFill>
                  <a:srgbClr val="333333"/>
                </a:solidFill>
                <a:latin typeface="-apple-system"/>
              </a:rPr>
              <a:t>Science </a:t>
            </a:r>
            <a:r>
              <a:rPr lang="zh-CN" altLang="en-US" sz="1500" dirty="0">
                <a:solidFill>
                  <a:srgbClr val="333333"/>
                </a:solidFill>
                <a:latin typeface="-apple-system"/>
              </a:rPr>
              <a:t>来做判断的</a:t>
            </a:r>
            <a:endParaRPr lang="zh-CN" altLang="en-US" sz="1500" dirty="0"/>
          </a:p>
        </p:txBody>
      </p:sp>
      <p:sp>
        <p:nvSpPr>
          <p:cNvPr id="38" name="矩形 37"/>
          <p:cNvSpPr/>
          <p:nvPr/>
        </p:nvSpPr>
        <p:spPr>
          <a:xfrm>
            <a:off x="582038" y="996368"/>
            <a:ext cx="8561962" cy="922020"/>
          </a:xfrm>
          <a:prstGeom prst="rect">
            <a:avLst/>
          </a:prstGeom>
        </p:spPr>
        <p:txBody>
          <a:bodyPr wrap="square">
            <a:spAutoFit/>
          </a:bodyPr>
          <a:lstStyle/>
          <a:p>
            <a:pPr>
              <a:lnSpc>
                <a:spcPct val="150000"/>
              </a:lnSpc>
              <a:spcAft>
                <a:spcPts val="0"/>
              </a:spcAft>
            </a:pPr>
            <a:r>
              <a:rPr lang="en-GB" altLang="zh-CN" dirty="0">
                <a:solidFill>
                  <a:srgbClr val="333333"/>
                </a:solidFill>
                <a:latin typeface="微软雅黑" panose="020B0503020204020204" pitchFamily="34" charset="-122"/>
                <a:ea typeface="微软雅黑" panose="020B0503020204020204" pitchFamily="34" charset="-122"/>
              </a:rPr>
              <a:t>A</a:t>
            </a:r>
            <a:r>
              <a:rPr lang="en-US" altLang="zh-CN" dirty="0">
                <a:solidFill>
                  <a:srgbClr val="333333"/>
                </a:solidFill>
                <a:latin typeface="微软雅黑" panose="020B0503020204020204" pitchFamily="34" charset="-122"/>
                <a:ea typeface="微软雅黑" panose="020B0503020204020204" pitchFamily="34" charset="-122"/>
              </a:rPr>
              <a:t>/</a:t>
            </a:r>
            <a:r>
              <a:rPr lang="en-GB" altLang="zh-CN" dirty="0">
                <a:solidFill>
                  <a:srgbClr val="333333"/>
                </a:solidFill>
                <a:latin typeface="微软雅黑" panose="020B0503020204020204" pitchFamily="34" charset="-122"/>
                <a:ea typeface="微软雅黑" panose="020B0503020204020204" pitchFamily="34" charset="-122"/>
              </a:rPr>
              <a:t>B</a:t>
            </a:r>
            <a:r>
              <a:rPr lang="zh-CN" altLang="en-GB" dirty="0">
                <a:solidFill>
                  <a:srgbClr val="333333"/>
                </a:solidFill>
                <a:latin typeface="微软雅黑" panose="020B0503020204020204" pitchFamily="34" charset="-122"/>
                <a:ea typeface="微软雅黑" panose="020B0503020204020204" pitchFamily="34" charset="-122"/>
              </a:rPr>
              <a:t>测试</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ABTest</a:t>
            </a:r>
            <a:r>
              <a:rPr lang="zh-CN" altLang="en-US" dirty="0">
                <a:solidFill>
                  <a:srgbClr val="333333"/>
                </a:solidFill>
                <a:latin typeface="微软雅黑" panose="020B0503020204020204" pitchFamily="34" charset="-122"/>
                <a:ea typeface="微软雅黑" panose="020B0503020204020204" pitchFamily="34" charset="-122"/>
              </a:rPr>
              <a:t>）</a:t>
            </a:r>
            <a:r>
              <a:rPr lang="en-GB"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是将用户分成不同的组，同时在线试验产品的不同版本，通过用户反馈的真实数据来确定哪一个方案更好</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a:t>
            </a:r>
            <a:r>
              <a:rPr kumimoji="1" lang="zh-CN" altLang="en-US" sz="2800" dirty="0"/>
              <a:t>测试特点</a:t>
            </a:r>
            <a:endParaRPr kumimoji="1" lang="zh-CN" altLang="en-US" dirty="0"/>
          </a:p>
        </p:txBody>
      </p:sp>
      <p:sp>
        <p:nvSpPr>
          <p:cNvPr id="3" name="文本占位符 2"/>
          <p:cNvSpPr>
            <a:spLocks noGrp="1"/>
          </p:cNvSpPr>
          <p:nvPr>
            <p:ph type="body" sz="quarter" idx="10"/>
          </p:nvPr>
        </p:nvSpPr>
        <p:spPr>
          <a:xfrm>
            <a:off x="582037" y="1278636"/>
            <a:ext cx="7949487" cy="2560119"/>
          </a:xfrm>
        </p:spPr>
        <p:txBody>
          <a:bodyPr>
            <a:normAutofit fontScale="77500" lnSpcReduction="20000"/>
          </a:bodyPr>
          <a:lstStyle/>
          <a:p>
            <a:pPr>
              <a:lnSpc>
                <a:spcPct val="150000"/>
              </a:lnSpc>
              <a:spcAft>
                <a:spcPts val="0"/>
              </a:spcAft>
            </a:pPr>
            <a:r>
              <a:rPr lang="zh-CN" altLang="en-US" b="1" dirty="0"/>
              <a:t>先验性</a:t>
            </a:r>
            <a:r>
              <a:rPr lang="zh-CN" altLang="en-US" dirty="0"/>
              <a:t>：采用流量分割与小流量测试的方式，先让线上部分小流量用户使用以验证设计，再根据数据反馈来推广到全流量，减少产品损失</a:t>
            </a:r>
            <a:endParaRPr lang="zh-CN" altLang="en-US" dirty="0"/>
          </a:p>
          <a:p>
            <a:pPr>
              <a:lnSpc>
                <a:spcPct val="150000"/>
              </a:lnSpc>
              <a:spcBef>
                <a:spcPts val="750"/>
              </a:spcBef>
              <a:spcAft>
                <a:spcPts val="0"/>
              </a:spcAft>
            </a:pPr>
            <a:r>
              <a:rPr lang="zh-CN" altLang="en-US" b="1" dirty="0"/>
              <a:t>并行性</a:t>
            </a:r>
            <a:r>
              <a:rPr lang="zh-CN" altLang="en-US" dirty="0"/>
              <a:t>：同时运行两个或两个以上版本的试验完成对比分析，而且保证每个版本所处的环境一致的，避免流程周期长的问题，节省验证时间</a:t>
            </a:r>
            <a:endParaRPr lang="zh-CN" altLang="en-US" dirty="0"/>
          </a:p>
          <a:p>
            <a:pPr>
              <a:lnSpc>
                <a:spcPct val="150000"/>
              </a:lnSpc>
              <a:spcBef>
                <a:spcPts val="750"/>
              </a:spcBef>
            </a:pPr>
            <a:r>
              <a:rPr lang="zh-CN" altLang="en-US" b="1" dirty="0"/>
              <a:t>科学性</a:t>
            </a:r>
            <a:r>
              <a:rPr lang="zh-CN" altLang="en-US" dirty="0"/>
              <a:t>：基于统计的数据来做出决策，避免主观或经验的错误决策</a:t>
            </a:r>
            <a:endParaRPr lang="zh-CN" alt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ABTest</a:t>
            </a:r>
            <a:r>
              <a:rPr kumimoji="1" lang="zh-CN" altLang="en-US" sz="2800" dirty="0"/>
              <a:t>适应的场景</a:t>
            </a:r>
            <a:endParaRPr kumimoji="1" lang="zh-CN" altLang="en-US" dirty="0"/>
          </a:p>
        </p:txBody>
      </p:sp>
      <p:sp>
        <p:nvSpPr>
          <p:cNvPr id="3" name="文本占位符 2"/>
          <p:cNvSpPr>
            <a:spLocks noGrp="1"/>
          </p:cNvSpPr>
          <p:nvPr>
            <p:ph type="body" sz="quarter" idx="10"/>
          </p:nvPr>
        </p:nvSpPr>
        <p:spPr>
          <a:xfrm>
            <a:off x="796477" y="924953"/>
            <a:ext cx="7128035" cy="2233865"/>
          </a:xfrm>
        </p:spPr>
        <p:txBody>
          <a:bodyPr>
            <a:normAutofit/>
          </a:bodyPr>
          <a:lstStyle/>
          <a:p>
            <a:pPr marL="257175" indent="-257175">
              <a:lnSpc>
                <a:spcPct val="150000"/>
              </a:lnSpc>
              <a:spcAft>
                <a:spcPts val="0"/>
              </a:spcAft>
              <a:buFont typeface="Arial" panose="020B0604020202020204" pitchFamily="34" charset="0"/>
              <a:buChar char="•"/>
            </a:pPr>
            <a:r>
              <a:rPr lang="zh-CN" altLang="en-US" sz="1800" b="1" dirty="0">
                <a:solidFill>
                  <a:srgbClr val="595B66"/>
                </a:solidFill>
                <a:latin typeface="微软雅黑" panose="020B0503020204020204" pitchFamily="34" charset="-122"/>
                <a:ea typeface="微软雅黑" panose="020B0503020204020204" pitchFamily="34" charset="-122"/>
              </a:rPr>
              <a:t>灰度发布</a:t>
            </a:r>
            <a:r>
              <a:rPr lang="zh-CN" altLang="en-US" sz="1800" dirty="0">
                <a:solidFill>
                  <a:srgbClr val="595B66"/>
                </a:solidFill>
                <a:latin typeface="Source Sans Pro" panose="020F0502020204030204" pitchFamily="34" charset="0"/>
              </a:rPr>
              <a:t>：技术</a:t>
            </a:r>
            <a:r>
              <a:rPr lang="en-US" altLang="zh-CN" sz="1800" dirty="0">
                <a:solidFill>
                  <a:srgbClr val="595B66"/>
                </a:solidFill>
                <a:latin typeface="Source Sans Pro" panose="020F0502020204030204" pitchFamily="34" charset="0"/>
              </a:rPr>
              <a:t>&amp;</a:t>
            </a:r>
            <a:r>
              <a:rPr lang="zh-CN" altLang="en-US" sz="1800" dirty="0">
                <a:solidFill>
                  <a:srgbClr val="595B66"/>
                </a:solidFill>
                <a:latin typeface="Source Sans Pro" panose="020F0502020204030204" pitchFamily="34" charset="0"/>
              </a:rPr>
              <a:t>算法迭代</a:t>
            </a:r>
            <a:endParaRPr lang="zh-CN" altLang="en-US" sz="1800" dirty="0">
              <a:solidFill>
                <a:srgbClr val="595B66"/>
              </a:solidFill>
              <a:latin typeface="Source Sans Pro" panose="020F0502020204030204" pitchFamily="34" charset="0"/>
            </a:endParaRPr>
          </a:p>
          <a:p>
            <a:pPr marL="257175" indent="-257175">
              <a:lnSpc>
                <a:spcPct val="150000"/>
              </a:lnSpc>
              <a:buFont typeface="Arial" panose="020B0604020202020204" pitchFamily="34" charset="0"/>
              <a:buChar char="•"/>
            </a:pPr>
            <a:r>
              <a:rPr lang="zh-CN" altLang="en-US" sz="1800" b="1" dirty="0">
                <a:solidFill>
                  <a:srgbClr val="595B66"/>
                </a:solidFill>
                <a:latin typeface="微软雅黑" panose="020B0503020204020204" pitchFamily="34" charset="-122"/>
                <a:ea typeface="微软雅黑" panose="020B0503020204020204" pitchFamily="34" charset="-122"/>
              </a:rPr>
              <a:t>功能优化</a:t>
            </a:r>
            <a:r>
              <a:rPr lang="zh-CN" altLang="en-US" sz="1800" dirty="0">
                <a:solidFill>
                  <a:srgbClr val="595B66"/>
                </a:solidFill>
                <a:latin typeface="Source Sans Pro" panose="020F0502020204030204" pitchFamily="34" charset="0"/>
              </a:rPr>
              <a:t>：界面模块、样式风格、交互方式等</a:t>
            </a:r>
            <a:endParaRPr lang="zh-CN" altLang="en-US" sz="1800" dirty="0">
              <a:solidFill>
                <a:srgbClr val="595B66"/>
              </a:solidFill>
              <a:latin typeface="Source Sans Pro" panose="020F0502020204030204" pitchFamily="34" charset="0"/>
            </a:endParaRPr>
          </a:p>
          <a:p>
            <a:pPr marL="257175" indent="-257175">
              <a:lnSpc>
                <a:spcPct val="150000"/>
              </a:lnSpc>
              <a:buFont typeface="Arial" panose="020B0604020202020204" pitchFamily="34" charset="0"/>
              <a:buChar char="•"/>
            </a:pPr>
            <a:r>
              <a:rPr lang="zh-CN" altLang="en-US" sz="1800" b="1" dirty="0">
                <a:solidFill>
                  <a:srgbClr val="595B66"/>
                </a:solidFill>
                <a:latin typeface="微软雅黑" panose="020B0503020204020204" pitchFamily="34" charset="-122"/>
                <a:ea typeface="微软雅黑" panose="020B0503020204020204" pitchFamily="34" charset="-122"/>
              </a:rPr>
              <a:t>内容优化</a:t>
            </a:r>
            <a:r>
              <a:rPr lang="zh-CN" altLang="en-US" sz="1800" dirty="0">
                <a:solidFill>
                  <a:srgbClr val="595B66"/>
                </a:solidFill>
                <a:latin typeface="Source Sans Pro" panose="020F0502020204030204" pitchFamily="34" charset="0"/>
              </a:rPr>
              <a:t>：推广海报、落地页、内容模块、文案等</a:t>
            </a:r>
            <a:endParaRPr lang="zh-CN" altLang="en-US" sz="1800" dirty="0">
              <a:solidFill>
                <a:srgbClr val="595B66"/>
              </a:solidFill>
              <a:latin typeface="Source Sans Pro" panose="020F0502020204030204" pitchFamily="34" charset="0"/>
            </a:endParaRPr>
          </a:p>
          <a:p>
            <a:pPr marL="257175" indent="-257175">
              <a:lnSpc>
                <a:spcPct val="150000"/>
              </a:lnSpc>
              <a:buFont typeface="Arial" panose="020B0604020202020204" pitchFamily="34" charset="0"/>
              <a:buChar char="•"/>
            </a:pPr>
            <a:r>
              <a:rPr lang="zh-CN" altLang="en-US" sz="1800" b="1" dirty="0">
                <a:solidFill>
                  <a:srgbClr val="595B66"/>
                </a:solidFill>
                <a:latin typeface="微软雅黑" panose="020B0503020204020204" pitchFamily="34" charset="-122"/>
                <a:ea typeface="微软雅黑" panose="020B0503020204020204" pitchFamily="34" charset="-122"/>
              </a:rPr>
              <a:t>运营优化</a:t>
            </a:r>
            <a:r>
              <a:rPr lang="zh-CN" altLang="en-US" sz="1800" dirty="0">
                <a:solidFill>
                  <a:srgbClr val="595B66"/>
                </a:solidFill>
                <a:latin typeface="Source Sans Pro" panose="020F0502020204030204" pitchFamily="34" charset="0"/>
              </a:rPr>
              <a:t>：运营策略、沟通话术等</a:t>
            </a:r>
            <a:endParaRPr lang="zh-CN" altLang="en-US" sz="1800" dirty="0">
              <a:solidFill>
                <a:srgbClr val="595B66"/>
              </a:solidFill>
              <a:latin typeface="Source Sans Pro" panose="020F0502020204030204" pitchFamily="34" charset="0"/>
            </a:endParaRPr>
          </a:p>
        </p:txBody>
      </p:sp>
      <p:pic>
        <p:nvPicPr>
          <p:cNvPr id="4" name="Picture 2"/>
          <p:cNvPicPr>
            <a:picLocks noChangeAspect="1" noChangeArrowheads="1"/>
          </p:cNvPicPr>
          <p:nvPr/>
        </p:nvPicPr>
        <p:blipFill>
          <a:blip r:embed="rId1">
            <a:extLst>
              <a:ext uri="{BEBA8EAE-BF5A-486C-A8C5-ECC9F3942E4B}">
                <a14:imgProps xmlns:a14="http://schemas.microsoft.com/office/drawing/2010/main">
                  <a14:imgLayer r:embed="rId2">
                    <a14:imgEffect>
                      <a14:backgroundRemoval t="9848" b="89773" l="3700" r="90000">
                        <a14:foregroundMark x1="16400" y1="50379" x2="16400" y2="50379"/>
                        <a14:foregroundMark x1="10300" y1="18939" x2="10300" y2="18939"/>
                        <a14:foregroundMark x1="15500" y1="16667" x2="15500" y2="16667"/>
                        <a14:foregroundMark x1="3700" y1="45076" x2="3700" y2="45076"/>
                        <a14:foregroundMark x1="19700" y1="77652" x2="19700" y2="77652"/>
                        <a14:foregroundMark x1="33200" y1="48485" x2="33200" y2="48485"/>
                        <a14:foregroundMark x1="48400" y1="48106" x2="48400" y2="48106"/>
                        <a14:foregroundMark x1="48400" y1="26894" x2="48400" y2="26894"/>
                        <a14:foregroundMark x1="51100" y1="15909" x2="51100" y2="15909"/>
                        <a14:foregroundMark x1="51600" y1="15530" x2="51600" y2="15530"/>
                        <a14:foregroundMark x1="48000" y1="12121" x2="48000" y2="12121"/>
                        <a14:foregroundMark x1="51400" y1="25758" x2="51400" y2="25758"/>
                        <a14:foregroundMark x1="44900" y1="85606" x2="44900" y2="85606"/>
                        <a14:foregroundMark x1="46000" y1="82197" x2="46000" y2="82197"/>
                        <a14:foregroundMark x1="48200" y1="81061" x2="48200" y2="81061"/>
                        <a14:foregroundMark x1="50800" y1="81439" x2="50800" y2="81439"/>
                        <a14:foregroundMark x1="53200" y1="82197" x2="53200" y2="82197"/>
                        <a14:foregroundMark x1="55700" y1="81061" x2="55700" y2="81061"/>
                        <a14:foregroundMark x1="66400" y1="47727" x2="66400" y2="47727"/>
                        <a14:foregroundMark x1="80500" y1="31061" x2="80500" y2="31061"/>
                      </a14:backgroundRemoval>
                    </a14:imgEffect>
                  </a14:imgLayer>
                </a14:imgProps>
              </a:ext>
              <a:ext uri="{28A0092B-C50C-407E-A947-70E740481C1C}">
                <a14:useLocalDpi xmlns:a14="http://schemas.microsoft.com/office/drawing/2010/main" val="0"/>
              </a:ext>
            </a:extLst>
          </a:blip>
          <a:srcRect/>
          <a:stretch>
            <a:fillRect/>
          </a:stretch>
        </p:blipFill>
        <p:spPr bwMode="auto">
          <a:xfrm>
            <a:off x="1507518" y="3158818"/>
            <a:ext cx="6684730" cy="1765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ABTest</a:t>
            </a:r>
            <a:r>
              <a:rPr kumimoji="1" lang="zh-CN" altLang="en-US" sz="2800" dirty="0"/>
              <a:t>适应的场景</a:t>
            </a:r>
            <a:endParaRPr kumimoji="1" lang="zh-CN" altLang="en-US" dirty="0"/>
          </a:p>
        </p:txBody>
      </p:sp>
      <p:graphicFrame>
        <p:nvGraphicFramePr>
          <p:cNvPr id="4" name="图示 3"/>
          <p:cNvGraphicFramePr/>
          <p:nvPr/>
        </p:nvGraphicFramePr>
        <p:xfrm>
          <a:off x="1180637" y="1000819"/>
          <a:ext cx="6400800" cy="42331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739" y="310692"/>
            <a:ext cx="6215062" cy="421482"/>
          </a:xfrm>
        </p:spPr>
        <p:txBody>
          <a:bodyPr>
            <a:no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架构设计评审</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 y="887816"/>
            <a:ext cx="8229600" cy="3838222"/>
          </a:xfrm>
          <a:prstGeom prst="rect">
            <a:avLst/>
          </a:prstGeom>
        </p:spPr>
      </p:pic>
    </p:spTree>
  </p:cSld>
  <p:clrMapOvr>
    <a:masterClrMapping/>
  </p:clrMapOvr>
  <p:transition spd="slow">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dirty="0"/>
              <a:t>核心概念</a:t>
            </a:r>
            <a:endParaRPr kumimoji="1" lang="zh-CN" altLang="en-US" dirty="0"/>
          </a:p>
        </p:txBody>
      </p:sp>
      <p:sp>
        <p:nvSpPr>
          <p:cNvPr id="3" name="文本占位符 2"/>
          <p:cNvSpPr>
            <a:spLocks noGrp="1"/>
          </p:cNvSpPr>
          <p:nvPr>
            <p:ph type="body" sz="quarter" idx="10"/>
          </p:nvPr>
        </p:nvSpPr>
        <p:spPr>
          <a:xfrm>
            <a:off x="549811" y="804667"/>
            <a:ext cx="8012151" cy="3706948"/>
          </a:xfrm>
        </p:spPr>
        <p:txBody>
          <a:bodyPr>
            <a:normAutofit fontScale="70000" lnSpcReduction="20000"/>
          </a:bodyPr>
          <a:lstStyle/>
          <a:p>
            <a:pPr>
              <a:lnSpc>
                <a:spcPct val="150000"/>
              </a:lnSpc>
              <a:spcAft>
                <a:spcPts val="0"/>
              </a:spcAft>
            </a:pPr>
            <a:r>
              <a:rPr lang="zh-CN" altLang="en-US" b="1" dirty="0"/>
              <a:t>场景</a:t>
            </a:r>
            <a:r>
              <a:rPr lang="zh-CN" altLang="en-US" dirty="0"/>
              <a:t>：对应业务场景，场景之间完全独立</a:t>
            </a:r>
            <a:endParaRPr lang="en-US" altLang="zh-CN" dirty="0"/>
          </a:p>
          <a:p>
            <a:pPr>
              <a:lnSpc>
                <a:spcPct val="150000"/>
              </a:lnSpc>
              <a:spcBef>
                <a:spcPts val="750"/>
              </a:spcBef>
              <a:spcAft>
                <a:spcPts val="0"/>
              </a:spcAft>
            </a:pPr>
            <a:r>
              <a:rPr lang="zh-CN" altLang="en-US" b="1" dirty="0"/>
              <a:t>桶</a:t>
            </a:r>
            <a:r>
              <a:rPr lang="zh-CN" altLang="en-US" dirty="0"/>
              <a:t>：圈定了特定的用户流量，即不同的桶之间流量是互斥的。它从属于场景，一个场景可以有多个桶</a:t>
            </a:r>
            <a:endParaRPr lang="zh-CN" altLang="en-US" dirty="0"/>
          </a:p>
          <a:p>
            <a:pPr>
              <a:lnSpc>
                <a:spcPct val="150000"/>
              </a:lnSpc>
              <a:spcBef>
                <a:spcPts val="750"/>
              </a:spcBef>
              <a:spcAft>
                <a:spcPts val="0"/>
              </a:spcAft>
            </a:pPr>
            <a:r>
              <a:rPr lang="zh-CN" altLang="en-US" b="1" dirty="0"/>
              <a:t>层</a:t>
            </a:r>
            <a:r>
              <a:rPr lang="zh-CN" altLang="en-US" dirty="0"/>
              <a:t>：一类实验的集合，从属于场景，一个场景可以有多个层，处于同一层的各实验之间流量互斥，处于不同层的各实验之间流量正交，各实验流量之和为总流量</a:t>
            </a:r>
            <a:endParaRPr lang="zh-CN" altLang="en-US" dirty="0"/>
          </a:p>
          <a:p>
            <a:pPr>
              <a:lnSpc>
                <a:spcPct val="150000"/>
              </a:lnSpc>
              <a:spcBef>
                <a:spcPts val="750"/>
              </a:spcBef>
              <a:spcAft>
                <a:spcPts val="0"/>
              </a:spcAft>
            </a:pPr>
            <a:r>
              <a:rPr lang="zh-CN" altLang="en-US" b="1" dirty="0"/>
              <a:t>实验</a:t>
            </a:r>
            <a:r>
              <a:rPr lang="zh-CN" altLang="en-US" dirty="0"/>
              <a:t>：用来验证某个决定请求处理方式的功能或策略的一部分流量，通常用来验证某个功能或策略对系统指标（如</a:t>
            </a:r>
            <a:r>
              <a:rPr lang="en-GB" altLang="zh-CN" dirty="0"/>
              <a:t>PV/UV</a:t>
            </a:r>
            <a:r>
              <a:rPr lang="zh-CN" altLang="en-GB" dirty="0"/>
              <a:t>，</a:t>
            </a:r>
            <a:r>
              <a:rPr lang="en-GB" altLang="zh-CN" dirty="0"/>
              <a:t>CRT</a:t>
            </a:r>
            <a:r>
              <a:rPr lang="zh-CN" altLang="en-GB" dirty="0"/>
              <a:t>，</a:t>
            </a:r>
            <a:r>
              <a:rPr lang="zh-CN" altLang="en-US" dirty="0"/>
              <a:t>下单转化率等）的影响</a:t>
            </a:r>
            <a:endParaRPr lang="zh-CN" altLang="en-US" dirty="0"/>
          </a:p>
          <a:p>
            <a:pPr>
              <a:lnSpc>
                <a:spcPct val="150000"/>
              </a:lnSpc>
              <a:spcBef>
                <a:spcPts val="750"/>
              </a:spcBef>
              <a:spcAft>
                <a:spcPts val="0"/>
              </a:spcAft>
            </a:pPr>
            <a:r>
              <a:rPr lang="zh-CN" altLang="en-US" b="1" dirty="0"/>
              <a:t>流量</a:t>
            </a:r>
            <a:r>
              <a:rPr lang="zh-CN" altLang="en-US" dirty="0"/>
              <a:t>：指所有用户请求</a:t>
            </a:r>
            <a:endParaRPr lang="zh-CN" altLang="en-US" dirty="0"/>
          </a:p>
          <a:p>
            <a:pPr>
              <a:lnSpc>
                <a:spcPct val="150000"/>
              </a:lnSpc>
              <a:spcBef>
                <a:spcPts val="750"/>
              </a:spcBef>
            </a:pPr>
            <a:r>
              <a:rPr lang="zh-CN" altLang="en-US" b="1" dirty="0"/>
              <a:t>流量正交</a:t>
            </a:r>
            <a:r>
              <a:rPr lang="zh-CN" altLang="en-US" dirty="0"/>
              <a:t>：不同层之间流量分配方式完全独立，不会互相影响，符合</a:t>
            </a:r>
            <a:r>
              <a:rPr lang="en-GB" altLang="zh-CN" dirty="0"/>
              <a:t>MECE</a:t>
            </a:r>
            <a:endParaRPr lang="zh-CN" altLang="en-GB"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a:t>
            </a:r>
            <a:r>
              <a:rPr kumimoji="1" lang="zh-CN" altLang="en-US" sz="2800" dirty="0"/>
              <a:t>测试：桶、层、流量</a:t>
            </a:r>
            <a:endParaRPr kumimoji="1" lang="zh-CN" altLang="en-US" dirty="0"/>
          </a:p>
        </p:txBody>
      </p:sp>
      <p:pic>
        <p:nvPicPr>
          <p:cNvPr id="4" name="Picture 2"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6685" y="804667"/>
            <a:ext cx="7324820" cy="3674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基于 </a:t>
            </a:r>
            <a:r>
              <a:rPr lang="en-GB" altLang="zh-CN" dirty="0" err="1"/>
              <a:t>OpenResty</a:t>
            </a:r>
            <a:r>
              <a:rPr lang="en-GB" altLang="zh-CN" dirty="0"/>
              <a:t> </a:t>
            </a:r>
            <a:r>
              <a:rPr lang="zh-CN" altLang="en-US" dirty="0"/>
              <a:t>的多层分流模型</a:t>
            </a:r>
            <a:endParaRPr kumimoji="1" lang="zh-CN" altLang="en-US" dirty="0"/>
          </a:p>
        </p:txBody>
      </p:sp>
      <p:grpSp>
        <p:nvGrpSpPr>
          <p:cNvPr id="4" name="组合 3"/>
          <p:cNvGrpSpPr/>
          <p:nvPr/>
        </p:nvGrpSpPr>
        <p:grpSpPr>
          <a:xfrm>
            <a:off x="620468" y="944412"/>
            <a:ext cx="8084258" cy="3491659"/>
            <a:chOff x="930728" y="1323974"/>
            <a:chExt cx="8084258" cy="3491659"/>
          </a:xfrm>
        </p:grpSpPr>
        <p:sp>
          <p:nvSpPr>
            <p:cNvPr id="5" name="矩形 4"/>
            <p:cNvSpPr/>
            <p:nvPr/>
          </p:nvSpPr>
          <p:spPr>
            <a:xfrm>
              <a:off x="1087497" y="2187196"/>
              <a:ext cx="820735" cy="7347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accent1">
                      <a:lumMod val="50000"/>
                    </a:schemeClr>
                  </a:solidFill>
                  <a:latin typeface="微软雅黑" panose="020B0503020204020204" pitchFamily="34" charset="-122"/>
                  <a:ea typeface="微软雅黑" panose="020B0503020204020204" pitchFamily="34" charset="-122"/>
                </a:rPr>
                <a:t>终端</a:t>
              </a:r>
              <a:endParaRPr kumimoji="1" lang="zh-CN" altLang="en-US" sz="2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3446974" y="2242391"/>
              <a:ext cx="1375393" cy="641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latin typeface="微软雅黑" panose="020B0503020204020204" pitchFamily="34" charset="-122"/>
                  <a:ea typeface="微软雅黑" panose="020B0503020204020204" pitchFamily="34" charset="-122"/>
                </a:rPr>
                <a:t>MurmurHash</a:t>
              </a:r>
              <a:r>
                <a:rPr kumimoji="1" lang="zh-CN" altLang="en-US" sz="1600" dirty="0">
                  <a:latin typeface="微软雅黑" panose="020B0503020204020204" pitchFamily="34" charset="-122"/>
                  <a:ea typeface="微软雅黑" panose="020B0503020204020204" pitchFamily="34" charset="-122"/>
                </a:rPr>
                <a:t>算法</a:t>
              </a:r>
              <a:endParaRPr kumimoji="1" lang="zh-CN" altLang="en-US" sz="1600" dirty="0">
                <a:latin typeface="微软雅黑" panose="020B0503020204020204" pitchFamily="34" charset="-122"/>
                <a:ea typeface="微软雅黑" panose="020B0503020204020204" pitchFamily="34" charset="-122"/>
              </a:endParaRPr>
            </a:p>
          </p:txBody>
        </p:sp>
        <p:cxnSp>
          <p:nvCxnSpPr>
            <p:cNvPr id="7" name="直线箭头连接符 6"/>
            <p:cNvCxnSpPr>
              <a:stCxn id="5" idx="3"/>
              <a:endCxn id="6" idx="1"/>
            </p:cNvCxnSpPr>
            <p:nvPr/>
          </p:nvCxnSpPr>
          <p:spPr>
            <a:xfrm>
              <a:off x="1908232" y="2554589"/>
              <a:ext cx="1538742" cy="86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035597" y="2036485"/>
              <a:ext cx="1187903" cy="507831"/>
            </a:xfrm>
            <a:prstGeom prst="rect">
              <a:avLst/>
            </a:prstGeom>
            <a:noFill/>
          </p:spPr>
          <p:txBody>
            <a:bodyPr wrap="square" rtlCol="0">
              <a:spAutoFit/>
            </a:bodyPr>
            <a:lstStyle/>
            <a:p>
              <a:pPr algn="ctr"/>
              <a:r>
                <a:rPr kumimoji="1" lang="zh-CN" altLang="en-US" sz="1350" dirty="0"/>
                <a:t>终端唯一标识请求</a:t>
              </a:r>
              <a:r>
                <a:rPr kumimoji="1" lang="en-US" altLang="zh-CN" sz="1350" dirty="0"/>
                <a:t>URI</a:t>
              </a:r>
              <a:endParaRPr kumimoji="1" lang="zh-CN" altLang="en-US" sz="1350" dirty="0"/>
            </a:p>
          </p:txBody>
        </p:sp>
        <p:sp>
          <p:nvSpPr>
            <p:cNvPr id="9" name="文本框 8"/>
            <p:cNvSpPr txBox="1"/>
            <p:nvPr/>
          </p:nvSpPr>
          <p:spPr>
            <a:xfrm>
              <a:off x="1087498" y="2953391"/>
              <a:ext cx="840921" cy="507831"/>
            </a:xfrm>
            <a:prstGeom prst="rect">
              <a:avLst/>
            </a:prstGeom>
            <a:noFill/>
          </p:spPr>
          <p:txBody>
            <a:bodyPr wrap="square" rtlCol="0">
              <a:spAutoFit/>
            </a:bodyPr>
            <a:lstStyle/>
            <a:p>
              <a:r>
                <a:rPr kumimoji="1" lang="en-US" altLang="zh-CN" sz="1350" dirty="0"/>
                <a:t>App</a:t>
              </a:r>
              <a:r>
                <a:rPr kumimoji="1" lang="zh-CN" altLang="en-US" sz="1350" dirty="0"/>
                <a:t>，</a:t>
              </a:r>
              <a:r>
                <a:rPr kumimoji="1" lang="en-US" altLang="zh-CN" sz="1350" dirty="0"/>
                <a:t>H5</a:t>
              </a:r>
              <a:r>
                <a:rPr kumimoji="1" lang="zh-CN" altLang="en-US" sz="1350" dirty="0"/>
                <a:t>，小程序</a:t>
              </a:r>
              <a:endParaRPr kumimoji="1" lang="zh-CN" altLang="en-US" sz="1350" dirty="0"/>
            </a:p>
          </p:txBody>
        </p:sp>
        <p:sp>
          <p:nvSpPr>
            <p:cNvPr id="10" name="文本框 9"/>
            <p:cNvSpPr txBox="1"/>
            <p:nvPr/>
          </p:nvSpPr>
          <p:spPr>
            <a:xfrm>
              <a:off x="6202422" y="2017288"/>
              <a:ext cx="630301" cy="300082"/>
            </a:xfrm>
            <a:prstGeom prst="rect">
              <a:avLst/>
            </a:prstGeom>
            <a:noFill/>
          </p:spPr>
          <p:txBody>
            <a:bodyPr wrap="none" rtlCol="0">
              <a:spAutoFit/>
            </a:bodyPr>
            <a:lstStyle/>
            <a:p>
              <a:r>
                <a:rPr kumimoji="1" lang="zh-CN" altLang="en-US" sz="1350" dirty="0"/>
                <a:t>版本</a:t>
              </a:r>
              <a:r>
                <a:rPr kumimoji="1" lang="en-US" altLang="zh-CN" sz="1350" dirty="0"/>
                <a:t>A</a:t>
              </a:r>
              <a:endParaRPr kumimoji="1" lang="zh-CN" altLang="en-US" sz="1350" dirty="0"/>
            </a:p>
          </p:txBody>
        </p:sp>
        <p:sp>
          <p:nvSpPr>
            <p:cNvPr id="11" name="文本框 10"/>
            <p:cNvSpPr txBox="1"/>
            <p:nvPr/>
          </p:nvSpPr>
          <p:spPr>
            <a:xfrm>
              <a:off x="6230076" y="2607031"/>
              <a:ext cx="625492" cy="300082"/>
            </a:xfrm>
            <a:prstGeom prst="rect">
              <a:avLst/>
            </a:prstGeom>
            <a:noFill/>
          </p:spPr>
          <p:txBody>
            <a:bodyPr wrap="none" rtlCol="0">
              <a:spAutoFit/>
            </a:bodyPr>
            <a:lstStyle/>
            <a:p>
              <a:r>
                <a:rPr kumimoji="1" lang="zh-CN" altLang="en-US" sz="1350" dirty="0"/>
                <a:t>版本</a:t>
              </a:r>
              <a:r>
                <a:rPr kumimoji="1" lang="en-US" altLang="zh-CN" sz="1350" dirty="0"/>
                <a:t>B</a:t>
              </a:r>
              <a:endParaRPr kumimoji="1" lang="zh-CN" altLang="en-US" sz="1350" dirty="0"/>
            </a:p>
          </p:txBody>
        </p:sp>
        <p:sp>
          <p:nvSpPr>
            <p:cNvPr id="12" name="矩形 11"/>
            <p:cNvSpPr/>
            <p:nvPr/>
          </p:nvSpPr>
          <p:spPr>
            <a:xfrm>
              <a:off x="6202421" y="1893282"/>
              <a:ext cx="759279" cy="6087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3" name="矩形 12"/>
            <p:cNvSpPr/>
            <p:nvPr/>
          </p:nvSpPr>
          <p:spPr>
            <a:xfrm>
              <a:off x="6202421" y="2491331"/>
              <a:ext cx="759279" cy="6087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4" name="圆柱体 13"/>
            <p:cNvSpPr/>
            <p:nvPr/>
          </p:nvSpPr>
          <p:spPr>
            <a:xfrm>
              <a:off x="7936360" y="2018876"/>
              <a:ext cx="995313" cy="80579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文本框 14"/>
            <p:cNvSpPr txBox="1"/>
            <p:nvPr/>
          </p:nvSpPr>
          <p:spPr>
            <a:xfrm>
              <a:off x="7904468" y="2242391"/>
              <a:ext cx="1050288" cy="507831"/>
            </a:xfrm>
            <a:prstGeom prst="rect">
              <a:avLst/>
            </a:prstGeom>
            <a:noFill/>
          </p:spPr>
          <p:txBody>
            <a:bodyPr wrap="none" rtlCol="0">
              <a:spAutoFit/>
            </a:bodyPr>
            <a:lstStyle/>
            <a:p>
              <a:pPr algn="ctr"/>
              <a:r>
                <a:rPr kumimoji="1" lang="en-US" altLang="zh-CN" sz="1350" dirty="0"/>
                <a:t>Redis</a:t>
              </a:r>
              <a:endParaRPr kumimoji="1" lang="en-US" altLang="zh-CN" sz="1350" dirty="0"/>
            </a:p>
            <a:p>
              <a:pPr algn="ctr"/>
              <a:r>
                <a:rPr kumimoji="1" lang="zh-CN" altLang="en-US" sz="1350" dirty="0"/>
                <a:t>实验策略地</a:t>
              </a:r>
              <a:endParaRPr kumimoji="1" lang="zh-CN" altLang="en-US" sz="1350" dirty="0"/>
            </a:p>
          </p:txBody>
        </p:sp>
        <p:cxnSp>
          <p:nvCxnSpPr>
            <p:cNvPr id="16" name="肘形连接符 15"/>
            <p:cNvCxnSpPr>
              <a:stCxn id="6" idx="3"/>
              <a:endCxn id="10" idx="1"/>
            </p:cNvCxnSpPr>
            <p:nvPr/>
          </p:nvCxnSpPr>
          <p:spPr>
            <a:xfrm flipV="1">
              <a:off x="4822367" y="2167329"/>
              <a:ext cx="1380055" cy="39588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6" idx="3"/>
            </p:cNvCxnSpPr>
            <p:nvPr/>
          </p:nvCxnSpPr>
          <p:spPr>
            <a:xfrm>
              <a:off x="4822367" y="2563211"/>
              <a:ext cx="1380055" cy="31563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427937" y="1793260"/>
              <a:ext cx="670376" cy="323165"/>
            </a:xfrm>
            <a:prstGeom prst="rect">
              <a:avLst/>
            </a:prstGeom>
            <a:noFill/>
          </p:spPr>
          <p:txBody>
            <a:bodyPr wrap="none" rtlCol="0">
              <a:spAutoFit/>
            </a:bodyPr>
            <a:lstStyle/>
            <a:p>
              <a:r>
                <a:rPr kumimoji="1" lang="en-US" altLang="zh-CN" sz="1500" dirty="0"/>
                <a:t>1</a:t>
              </a:r>
              <a:r>
                <a:rPr kumimoji="1" lang="zh-CN" altLang="en-US" sz="1500" dirty="0"/>
                <a:t>～</a:t>
              </a:r>
              <a:r>
                <a:rPr kumimoji="1" lang="en-US" altLang="zh-CN" sz="1500" dirty="0"/>
                <a:t>50</a:t>
              </a:r>
              <a:endParaRPr kumimoji="1" lang="zh-CN" altLang="en-US" sz="1500" dirty="0"/>
            </a:p>
          </p:txBody>
        </p:sp>
        <p:sp>
          <p:nvSpPr>
            <p:cNvPr id="19" name="文本框 18"/>
            <p:cNvSpPr txBox="1"/>
            <p:nvPr/>
          </p:nvSpPr>
          <p:spPr>
            <a:xfrm>
              <a:off x="5342698" y="2892702"/>
              <a:ext cx="865943" cy="323165"/>
            </a:xfrm>
            <a:prstGeom prst="rect">
              <a:avLst/>
            </a:prstGeom>
            <a:noFill/>
          </p:spPr>
          <p:txBody>
            <a:bodyPr wrap="none" rtlCol="0">
              <a:spAutoFit/>
            </a:bodyPr>
            <a:lstStyle/>
            <a:p>
              <a:r>
                <a:rPr kumimoji="1" lang="en-US" altLang="zh-CN" sz="1500" dirty="0"/>
                <a:t>51</a:t>
              </a:r>
              <a:r>
                <a:rPr kumimoji="1" lang="zh-CN" altLang="en-US" sz="1500" dirty="0"/>
                <a:t>～</a:t>
              </a:r>
              <a:r>
                <a:rPr kumimoji="1" lang="en-US" altLang="zh-CN" sz="1500" dirty="0"/>
                <a:t>100</a:t>
              </a:r>
              <a:endParaRPr kumimoji="1" lang="zh-CN" altLang="en-US" sz="1500" dirty="0"/>
            </a:p>
          </p:txBody>
        </p:sp>
        <p:cxnSp>
          <p:nvCxnSpPr>
            <p:cNvPr id="20" name="直线箭头连接符 19"/>
            <p:cNvCxnSpPr/>
            <p:nvPr/>
          </p:nvCxnSpPr>
          <p:spPr>
            <a:xfrm flipH="1">
              <a:off x="6952766" y="2471366"/>
              <a:ext cx="993921" cy="30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076907" y="2185214"/>
              <a:ext cx="779381" cy="300082"/>
            </a:xfrm>
            <a:prstGeom prst="rect">
              <a:avLst/>
            </a:prstGeom>
            <a:noFill/>
          </p:spPr>
          <p:txBody>
            <a:bodyPr wrap="none" rtlCol="0">
              <a:spAutoFit/>
            </a:bodyPr>
            <a:lstStyle/>
            <a:p>
              <a:r>
                <a:rPr kumimoji="1" lang="en-US" altLang="zh-CN" sz="1350" dirty="0"/>
                <a:t>URI</a:t>
              </a:r>
              <a:r>
                <a:rPr kumimoji="1" lang="zh-CN" altLang="en-US" sz="1350" dirty="0"/>
                <a:t>匹配</a:t>
              </a:r>
              <a:endParaRPr kumimoji="1" lang="zh-CN" altLang="en-US" sz="1350" dirty="0"/>
            </a:p>
          </p:txBody>
        </p:sp>
        <p:sp>
          <p:nvSpPr>
            <p:cNvPr id="22" name="矩形 21"/>
            <p:cNvSpPr/>
            <p:nvPr/>
          </p:nvSpPr>
          <p:spPr>
            <a:xfrm>
              <a:off x="4822367" y="4278331"/>
              <a:ext cx="1249137" cy="537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solidFill>
                    <a:schemeClr val="accent1">
                      <a:lumMod val="50000"/>
                    </a:schemeClr>
                  </a:solidFill>
                  <a:latin typeface="微软雅黑" panose="020B0503020204020204" pitchFamily="34" charset="-122"/>
                  <a:ea typeface="微软雅黑" panose="020B0503020204020204" pitchFamily="34" charset="-122"/>
                </a:rPr>
                <a:t>具体微服务</a:t>
              </a:r>
              <a:endParaRPr kumimoji="1" lang="zh-CN" altLang="en-US"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884534" y="4269610"/>
              <a:ext cx="1775733" cy="537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solidFill>
                    <a:schemeClr val="accent1">
                      <a:lumMod val="50000"/>
                    </a:schemeClr>
                  </a:solidFill>
                  <a:latin typeface="微软雅黑" panose="020B0503020204020204" pitchFamily="34" charset="-122"/>
                  <a:ea typeface="微软雅黑" panose="020B0503020204020204" pitchFamily="34" charset="-122"/>
                </a:rPr>
                <a:t>后端具体服务程序</a:t>
              </a:r>
              <a:endParaRPr kumimoji="1" lang="zh-CN" altLang="en-US"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955695" y="3883534"/>
              <a:ext cx="530915" cy="300082"/>
            </a:xfrm>
            <a:prstGeom prst="rect">
              <a:avLst/>
            </a:prstGeom>
            <a:noFill/>
          </p:spPr>
          <p:txBody>
            <a:bodyPr wrap="none" rtlCol="0">
              <a:spAutoFit/>
            </a:bodyPr>
            <a:lstStyle/>
            <a:p>
              <a:r>
                <a:rPr kumimoji="1" lang="zh-CN" altLang="en-US" sz="1350" dirty="0"/>
                <a:t>网关</a:t>
              </a:r>
              <a:endParaRPr kumimoji="1" lang="zh-CN" altLang="en-US" sz="1350" dirty="0"/>
            </a:p>
          </p:txBody>
        </p:sp>
        <p:sp>
          <p:nvSpPr>
            <p:cNvPr id="25" name="文本框 24"/>
            <p:cNvSpPr txBox="1"/>
            <p:nvPr/>
          </p:nvSpPr>
          <p:spPr>
            <a:xfrm>
              <a:off x="5490588" y="3688759"/>
              <a:ext cx="1011815" cy="300082"/>
            </a:xfrm>
            <a:prstGeom prst="rect">
              <a:avLst/>
            </a:prstGeom>
            <a:noFill/>
          </p:spPr>
          <p:txBody>
            <a:bodyPr wrap="none" rtlCol="0">
              <a:spAutoFit/>
            </a:bodyPr>
            <a:lstStyle/>
            <a:p>
              <a:r>
                <a:rPr kumimoji="1" lang="en-US" altLang="zh-CN" sz="1350" dirty="0"/>
                <a:t>Cookie</a:t>
              </a:r>
              <a:r>
                <a:rPr kumimoji="1" lang="zh-CN" altLang="en-US" sz="1350" dirty="0"/>
                <a:t>协议</a:t>
              </a:r>
              <a:endParaRPr kumimoji="1" lang="zh-CN" altLang="en-US" sz="1350" dirty="0"/>
            </a:p>
          </p:txBody>
        </p:sp>
        <p:sp>
          <p:nvSpPr>
            <p:cNvPr id="26" name="文本框 25"/>
            <p:cNvSpPr txBox="1"/>
            <p:nvPr/>
          </p:nvSpPr>
          <p:spPr>
            <a:xfrm>
              <a:off x="7822544" y="3673431"/>
              <a:ext cx="1192442" cy="507831"/>
            </a:xfrm>
            <a:prstGeom prst="rect">
              <a:avLst/>
            </a:prstGeom>
            <a:noFill/>
          </p:spPr>
          <p:txBody>
            <a:bodyPr wrap="none" rtlCol="0">
              <a:spAutoFit/>
            </a:bodyPr>
            <a:lstStyle/>
            <a:p>
              <a:r>
                <a:rPr kumimoji="1" lang="en-US" altLang="zh-CN" sz="1350" dirty="0"/>
                <a:t>ABTest</a:t>
              </a:r>
              <a:r>
                <a:rPr kumimoji="1" lang="zh-CN" altLang="en-US" sz="1350" dirty="0"/>
                <a:t> </a:t>
              </a:r>
              <a:r>
                <a:rPr kumimoji="1" lang="en-US" altLang="zh-CN" sz="1350" dirty="0"/>
                <a:t>header</a:t>
              </a:r>
              <a:endParaRPr kumimoji="1" lang="en-US" altLang="zh-CN" sz="1350" dirty="0"/>
            </a:p>
            <a:p>
              <a:r>
                <a:rPr kumimoji="1" lang="en-US" altLang="zh-CN" sz="1350" dirty="0"/>
                <a:t>Mfw_project</a:t>
              </a:r>
              <a:endParaRPr kumimoji="1" lang="zh-CN" altLang="en-US" sz="1350" dirty="0"/>
            </a:p>
          </p:txBody>
        </p:sp>
        <p:sp>
          <p:nvSpPr>
            <p:cNvPr id="27" name="文本框 26"/>
            <p:cNvSpPr txBox="1"/>
            <p:nvPr/>
          </p:nvSpPr>
          <p:spPr>
            <a:xfrm>
              <a:off x="3344597" y="1323974"/>
              <a:ext cx="2435539" cy="323165"/>
            </a:xfrm>
            <a:prstGeom prst="rect">
              <a:avLst/>
            </a:prstGeom>
            <a:noFill/>
          </p:spPr>
          <p:txBody>
            <a:bodyPr wrap="none" rtlCol="0">
              <a:spAutoFit/>
            </a:bodyPr>
            <a:lstStyle/>
            <a:p>
              <a:r>
                <a:rPr kumimoji="1" lang="zh-CN" altLang="en-US" sz="1500" dirty="0"/>
                <a:t>跨平台、语言的</a:t>
              </a:r>
              <a:r>
                <a:rPr kumimoji="1" lang="en-US" altLang="zh-CN" sz="1500" dirty="0"/>
                <a:t>ABTest</a:t>
              </a:r>
              <a:r>
                <a:rPr kumimoji="1" lang="zh-CN" altLang="en-US" sz="1500" dirty="0"/>
                <a:t>网关</a:t>
              </a:r>
              <a:endParaRPr kumimoji="1" lang="zh-CN" altLang="en-US" sz="1500" dirty="0"/>
            </a:p>
          </p:txBody>
        </p:sp>
        <p:cxnSp>
          <p:nvCxnSpPr>
            <p:cNvPr id="28" name="肘形连接符 27"/>
            <p:cNvCxnSpPr>
              <a:stCxn id="13" idx="2"/>
              <a:endCxn id="22" idx="0"/>
            </p:cNvCxnSpPr>
            <p:nvPr/>
          </p:nvCxnSpPr>
          <p:spPr>
            <a:xfrm rot="5400000">
              <a:off x="5425375" y="3121646"/>
              <a:ext cx="1178246" cy="113512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3" idx="2"/>
              <a:endCxn id="23" idx="0"/>
            </p:cNvCxnSpPr>
            <p:nvPr/>
          </p:nvCxnSpPr>
          <p:spPr>
            <a:xfrm rot="16200000" flipH="1">
              <a:off x="6592468" y="3089678"/>
              <a:ext cx="1169525" cy="119033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930728" y="1793260"/>
              <a:ext cx="1162657" cy="178337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1" name="矩形 30"/>
            <p:cNvSpPr/>
            <p:nvPr/>
          </p:nvSpPr>
          <p:spPr>
            <a:xfrm>
              <a:off x="3188836" y="1693093"/>
              <a:ext cx="3888072" cy="1659518"/>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sp>
        <p:nvSpPr>
          <p:cNvPr id="40" name="文本框 39"/>
          <p:cNvSpPr txBox="1"/>
          <p:nvPr/>
        </p:nvSpPr>
        <p:spPr>
          <a:xfrm>
            <a:off x="582038" y="3890048"/>
            <a:ext cx="3645045" cy="1050290"/>
          </a:xfrm>
          <a:prstGeom prst="rect">
            <a:avLst/>
          </a:prstGeom>
          <a:solidFill>
            <a:schemeClr val="accent6">
              <a:lumMod val="20000"/>
              <a:lumOff val="80000"/>
            </a:schemeClr>
          </a:solidFill>
        </p:spPr>
        <p:txBody>
          <a:bodyPr wrap="square">
            <a:spAutoFit/>
          </a:bodyPr>
          <a:lstStyle/>
          <a:p>
            <a:pPr>
              <a:lnSpc>
                <a:spcPct val="130000"/>
              </a:lnSpc>
              <a:spcAft>
                <a:spcPts val="0"/>
              </a:spcAft>
            </a:pPr>
            <a:r>
              <a:rPr lang="zh-CN" altLang="en-US" sz="1200" dirty="0">
                <a:latin typeface="微软雅黑" panose="020B0503020204020204" pitchFamily="34" charset="-122"/>
                <a:ea typeface="微软雅黑" panose="020B0503020204020204" pitchFamily="34" charset="-122"/>
              </a:rPr>
              <a:t>OpenResty是一个基于 Nginx 与 Lua 的高性能 Web 平台，用于方便地搭建能够处理超高并发、扩展性极高的动态 Web 应用、Web 服务和动态网关</a:t>
            </a:r>
            <a:endParaRPr lang="en-US" altLang="zh-CN" sz="1200" dirty="0">
              <a:latin typeface="微软雅黑" panose="020B0503020204020204" pitchFamily="34" charset="-122"/>
              <a:ea typeface="微软雅黑" panose="020B0503020204020204" pitchFamily="34" charset="-122"/>
            </a:endParaRPr>
          </a:p>
          <a:p>
            <a:pPr>
              <a:lnSpc>
                <a:spcPct val="130000"/>
              </a:lnSpc>
              <a:spcBef>
                <a:spcPts val="0"/>
              </a:spcBef>
            </a:pPr>
            <a:r>
              <a:rPr lang="en-GB" altLang="zh-CN" sz="1200" dirty="0">
                <a:latin typeface="微软雅黑" panose="020B0503020204020204" pitchFamily="34" charset="-122"/>
                <a:ea typeface="微软雅黑" panose="020B0503020204020204" pitchFamily="34" charset="-122"/>
                <a:hlinkClick r:id="rId1"/>
              </a:rPr>
              <a:t>https://openresty.org/cn/</a:t>
            </a:r>
            <a:r>
              <a:rPr lang="zh-CN" altLang="en-US"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GB" altLang="zh-CN" sz="2800" dirty="0" err="1"/>
              <a:t>OpenResty</a:t>
            </a:r>
            <a:r>
              <a:rPr lang="zh-CN" altLang="en-US" sz="2800" dirty="0"/>
              <a:t>分流模型的优势</a:t>
            </a:r>
            <a:endParaRPr kumimoji="1" lang="zh-CN" altLang="en-US" dirty="0"/>
          </a:p>
        </p:txBody>
      </p:sp>
      <p:graphicFrame>
        <p:nvGraphicFramePr>
          <p:cNvPr id="4" name="表格 6"/>
          <p:cNvGraphicFramePr>
            <a:graphicFrameLocks noGrp="1"/>
          </p:cNvGraphicFramePr>
          <p:nvPr/>
        </p:nvGraphicFramePr>
        <p:xfrm>
          <a:off x="829465" y="1257441"/>
          <a:ext cx="7666264" cy="2628618"/>
        </p:xfrm>
        <a:graphic>
          <a:graphicData uri="http://schemas.openxmlformats.org/drawingml/2006/table">
            <a:tbl>
              <a:tblPr firstRow="1" bandRow="1">
                <a:tableStyleId>{5C22544A-7EE6-4342-B048-85BDC9FD1C3A}</a:tableStyleId>
              </a:tblPr>
              <a:tblGrid>
                <a:gridCol w="3833132"/>
                <a:gridCol w="3833132"/>
              </a:tblGrid>
              <a:tr h="438103">
                <a:tc>
                  <a:txBody>
                    <a:bodyPr/>
                    <a:lstStyle/>
                    <a:p>
                      <a:pPr>
                        <a:lnSpc>
                          <a:spcPct val="150000"/>
                        </a:lnSpc>
                        <a:spcAft>
                          <a:spcPts val="0"/>
                        </a:spcAft>
                      </a:pPr>
                      <a:r>
                        <a:rPr lang="zh-CN" altLang="en-US" sz="1800" dirty="0">
                          <a:latin typeface="微软雅黑" panose="020B0503020204020204" pitchFamily="34" charset="-122"/>
                          <a:ea typeface="微软雅黑" panose="020B0503020204020204" pitchFamily="34" charset="-122"/>
                        </a:rPr>
                        <a:t>非OpenResty方式 </a:t>
                      </a:r>
                      <a:endParaRPr lang="zh-CN" altLang="en-US" sz="1800" dirty="0">
                        <a:latin typeface="微软雅黑" panose="020B0503020204020204" pitchFamily="34" charset="-122"/>
                        <a:ea typeface="微软雅黑" panose="020B0503020204020204" pitchFamily="34" charset="-122"/>
                      </a:endParaRPr>
                    </a:p>
                  </a:txBody>
                  <a:tcPr marL="68580" marR="68580" marT="34290" marB="34290"/>
                </a:tc>
                <a:tc>
                  <a:txBody>
                    <a:bodyPr/>
                    <a:lstStyle/>
                    <a:p>
                      <a:pPr marL="0" marR="0" lvl="0" indent="0" algn="l" defTabSz="457200" rtl="0" eaLnBrk="1" fontAlgn="auto" latinLnBrk="0" hangingPunct="1">
                        <a:lnSpc>
                          <a:spcPct val="150000"/>
                        </a:lnSpc>
                        <a:spcBef>
                          <a:spcPts val="0"/>
                        </a:spcBef>
                        <a:spcAft>
                          <a:spcPts val="0"/>
                        </a:spcAft>
                        <a:buClrTx/>
                        <a:buSzTx/>
                        <a:buFontTx/>
                        <a:buNone/>
                        <a:defRPr/>
                      </a:pPr>
                      <a:r>
                        <a:rPr lang="zh-CN" altLang="en-US" sz="1800" dirty="0">
                          <a:latin typeface="微软雅黑" panose="020B0503020204020204" pitchFamily="34" charset="-122"/>
                          <a:ea typeface="微软雅黑" panose="020B0503020204020204" pitchFamily="34" charset="-122"/>
                        </a:rPr>
                        <a:t>OpenResty方式 </a:t>
                      </a:r>
                      <a:endParaRPr lang="zh-CN" altLang="en-US" sz="18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marL="0" marR="0" lvl="0" indent="0" algn="l" defTabSz="457200" rtl="0" eaLnBrk="1" fontAlgn="auto" latinLnBrk="0" hangingPunct="1">
                        <a:lnSpc>
                          <a:spcPct val="15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sdk接口，跨语言跨平台成本高</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headermap透传，不区分语言、平台 </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marL="0" marR="0" lvl="0" indent="0" algn="l" defTabSz="457200" rtl="0" eaLnBrk="1" fontAlgn="auto" latinLnBrk="0" hangingPunct="1">
                        <a:lnSpc>
                          <a:spcPct val="15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20ms-100ms，偶有超时</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1ms-2ms，无超时 </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侵入业务代码</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无代码侵入 </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同步阻塞，影响业务</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异常自动降级 </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marL="0" marR="0" lvl="0" indent="0" algn="l" defTabSz="457200" rtl="0" eaLnBrk="1" fontAlgn="auto" latinLnBrk="0" hangingPunct="1">
                        <a:lnSpc>
                          <a:spcPct val="15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产生二次流量</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无二次流量</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err="1"/>
              <a:t>MurmurHash</a:t>
            </a:r>
            <a:r>
              <a:rPr kumimoji="1" lang="zh-CN" altLang="en-US" sz="2800" dirty="0"/>
              <a:t>算法</a:t>
            </a:r>
            <a:endParaRPr kumimoji="1" lang="zh-CN" altLang="en-US" dirty="0"/>
          </a:p>
        </p:txBody>
      </p:sp>
      <p:pic>
        <p:nvPicPr>
          <p:cNvPr id="4" name="Picture 2" descr="S. Derosiaux | The murmur3 hash function: hashtables, bloom filters,  hyperlogl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3229" y="2109098"/>
            <a:ext cx="5825634" cy="173327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82038" y="804667"/>
            <a:ext cx="8296623" cy="1370965"/>
          </a:xfrm>
          <a:prstGeom prst="rect">
            <a:avLst/>
          </a:prstGeom>
        </p:spPr>
        <p:txBody>
          <a:bodyPr wrap="square">
            <a:spAutoFit/>
          </a:bodyPr>
          <a:lstStyle/>
          <a:p>
            <a:pPr>
              <a:lnSpc>
                <a:spcPct val="130000"/>
              </a:lnSpc>
              <a:spcAft>
                <a:spcPts val="0"/>
              </a:spcAft>
            </a:pPr>
            <a:r>
              <a:rPr lang="zh-CN" altLang="en-US" sz="1600" dirty="0">
                <a:latin typeface="微软雅黑" panose="020B0503020204020204" pitchFamily="34" charset="-122"/>
                <a:ea typeface="微软雅黑" panose="020B0503020204020204" pitchFamily="34" charset="-122"/>
              </a:rPr>
              <a:t>参与算法的 </a:t>
            </a:r>
            <a:r>
              <a:rPr lang="en-GB" altLang="zh-CN" sz="1600" dirty="0">
                <a:latin typeface="微软雅黑" panose="020B0503020204020204" pitchFamily="34" charset="-122"/>
                <a:ea typeface="微软雅黑" panose="020B0503020204020204" pitchFamily="34" charset="-122"/>
              </a:rPr>
              <a:t>Hash </a:t>
            </a:r>
            <a:r>
              <a:rPr lang="zh-CN" altLang="en-US" sz="1600" dirty="0">
                <a:latin typeface="微软雅黑" panose="020B0503020204020204" pitchFamily="34" charset="-122"/>
                <a:ea typeface="微软雅黑" panose="020B0503020204020204" pitchFamily="34" charset="-122"/>
              </a:rPr>
              <a:t>因子有设备 </a:t>
            </a:r>
            <a:r>
              <a:rPr lang="en-GB" altLang="zh-CN" sz="1600" dirty="0">
                <a:latin typeface="微软雅黑" panose="020B0503020204020204" pitchFamily="34" charset="-122"/>
                <a:ea typeface="微软雅黑" panose="020B0503020204020204" pitchFamily="34" charset="-122"/>
              </a:rPr>
              <a:t>id</a:t>
            </a:r>
            <a:r>
              <a:rPr lang="zh-CN" altLang="en-GB"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策略 </a:t>
            </a:r>
            <a:r>
              <a:rPr lang="en-GB" altLang="zh-CN" sz="1600" dirty="0">
                <a:latin typeface="微软雅黑" panose="020B0503020204020204" pitchFamily="34" charset="-122"/>
                <a:ea typeface="微软雅黑" panose="020B0503020204020204" pitchFamily="34" charset="-122"/>
              </a:rPr>
              <a:t>id</a:t>
            </a:r>
            <a:r>
              <a:rPr lang="zh-CN" altLang="en-GB"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流量层 </a:t>
            </a:r>
            <a:r>
              <a:rPr lang="en-GB" altLang="zh-CN" sz="1600" dirty="0">
                <a:latin typeface="微软雅黑" panose="020B0503020204020204" pitchFamily="34" charset="-122"/>
                <a:ea typeface="微软雅黑" panose="020B0503020204020204" pitchFamily="34" charset="-122"/>
              </a:rPr>
              <a:t>id</a:t>
            </a:r>
            <a:r>
              <a:rPr lang="zh-CN" altLang="en-GB" sz="1600" dirty="0">
                <a:latin typeface="微软雅黑" panose="020B0503020204020204" pitchFamily="34" charset="-122"/>
                <a:ea typeface="微软雅黑" panose="020B0503020204020204" pitchFamily="34" charset="-122"/>
              </a:rPr>
              <a:t>。</a:t>
            </a:r>
            <a:r>
              <a:rPr lang="en-GB" altLang="zh-CN" sz="1600" dirty="0" err="1">
                <a:latin typeface="微软雅黑" panose="020B0503020204020204" pitchFamily="34" charset="-122"/>
                <a:ea typeface="微软雅黑" panose="020B0503020204020204" pitchFamily="34" charset="-122"/>
              </a:rPr>
              <a:t>MurmurHash</a:t>
            </a:r>
            <a:r>
              <a:rPr lang="zh-CN" altLang="en-US" sz="1600" dirty="0">
                <a:latin typeface="微软雅黑" panose="020B0503020204020204" pitchFamily="34" charset="-122"/>
                <a:ea typeface="微软雅黑" panose="020B0503020204020204" pitchFamily="34" charset="-122"/>
              </a:rPr>
              <a:t>用来实现正交和互斥实验的分流，因为有两个明显的特点：</a:t>
            </a:r>
            <a:endParaRPr lang="zh-CN" altLang="en-US" sz="1600" dirty="0">
              <a:latin typeface="微软雅黑" panose="020B0503020204020204" pitchFamily="34" charset="-122"/>
              <a:ea typeface="微软雅黑" panose="020B0503020204020204" pitchFamily="34" charset="-122"/>
            </a:endParaRPr>
          </a:p>
          <a:p>
            <a:pPr marL="214630" indent="-214630">
              <a:lnSpc>
                <a:spcPct val="130000"/>
              </a:lnSpc>
              <a:spcBef>
                <a:spcPts val="0"/>
              </a:spcBef>
              <a:spcAft>
                <a:spcPts val="0"/>
              </a:spcAf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快，比安全散列算法快几十倍</a:t>
            </a:r>
            <a:endParaRPr lang="zh-CN" altLang="en-US" sz="1600" dirty="0">
              <a:latin typeface="微软雅黑" panose="020B0503020204020204" pitchFamily="34" charset="-122"/>
              <a:ea typeface="微软雅黑" panose="020B0503020204020204" pitchFamily="34" charset="-122"/>
            </a:endParaRPr>
          </a:p>
          <a:p>
            <a:pPr marL="214630" indent="-214630">
              <a:lnSpc>
                <a:spcPct val="130000"/>
              </a:lnSpc>
              <a:spcBef>
                <a:spcPts val="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变化足够激烈，对于相似字符串，比如说「</a:t>
            </a:r>
            <a:r>
              <a:rPr lang="en-GB" altLang="zh-CN" sz="1600" dirty="0" err="1">
                <a:latin typeface="微软雅黑" panose="020B0503020204020204" pitchFamily="34" charset="-122"/>
                <a:ea typeface="微软雅黑" panose="020B0503020204020204" pitchFamily="34" charset="-122"/>
              </a:rPr>
              <a:t>abc</a:t>
            </a:r>
            <a:r>
              <a:rPr lang="zh-CN" altLang="en-GB"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和「 </a:t>
            </a:r>
            <a:r>
              <a:rPr lang="en-GB" altLang="zh-CN" sz="1600" dirty="0" err="1">
                <a:latin typeface="微软雅黑" panose="020B0503020204020204" pitchFamily="34" charset="-122"/>
                <a:ea typeface="微软雅黑" panose="020B0503020204020204" pitchFamily="34" charset="-122"/>
              </a:rPr>
              <a:t>abd</a:t>
            </a:r>
            <a:r>
              <a:rPr lang="en-GB" altLang="zh-CN" sz="1600" dirty="0">
                <a:latin typeface="微软雅黑" panose="020B0503020204020204" pitchFamily="34" charset="-122"/>
                <a:ea typeface="微软雅黑" panose="020B0503020204020204" pitchFamily="34" charset="-122"/>
              </a:rPr>
              <a:t> </a:t>
            </a:r>
            <a:r>
              <a:rPr lang="zh-CN" altLang="en-GB"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能够均匀散布在哈希环上</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593431" y="3842376"/>
            <a:ext cx="5783580" cy="829945"/>
          </a:xfrm>
          <a:prstGeom prst="rect">
            <a:avLst/>
          </a:prstGeom>
        </p:spPr>
        <p:txBody>
          <a:bodyPr wrap="none">
            <a:spAutoFit/>
          </a:bodyPr>
          <a:lstStyle/>
          <a:p>
            <a:pPr marL="257175" indent="-257175">
              <a:lnSpc>
                <a:spcPct val="150000"/>
              </a:lnSpc>
              <a:spcAft>
                <a:spcPts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互斥</a:t>
            </a:r>
            <a:r>
              <a:rPr lang="zh-CN" altLang="en-US" sz="1600" dirty="0">
                <a:latin typeface="微软雅黑" panose="020B0503020204020204" pitchFamily="34" charset="-122"/>
                <a:ea typeface="微软雅黑" panose="020B0503020204020204" pitchFamily="34" charset="-122"/>
              </a:rPr>
              <a:t> ：指两个实验流量独立，用户只能进入其中一个实验。</a:t>
            </a:r>
            <a:endParaRPr lang="en-US" altLang="zh-CN" sz="1600" dirty="0">
              <a:latin typeface="微软雅黑" panose="020B0503020204020204" pitchFamily="34" charset="-122"/>
              <a:ea typeface="微软雅黑" panose="020B0503020204020204" pitchFamily="34" charset="-122"/>
            </a:endParaRPr>
          </a:p>
          <a:p>
            <a:pPr marL="257175" indent="-257175">
              <a:lnSpc>
                <a:spcPct val="150000"/>
              </a:lnSpc>
              <a:spcBef>
                <a:spcPts val="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正交：</a:t>
            </a:r>
            <a:r>
              <a:rPr lang="zh-CN" altLang="en-US" sz="1600" dirty="0">
                <a:latin typeface="微软雅黑" panose="020B0503020204020204" pitchFamily="34" charset="-122"/>
                <a:ea typeface="微软雅黑" panose="020B0503020204020204" pitchFamily="34" charset="-122"/>
              </a:rPr>
              <a:t>正交是指用户进入所有的实验之间没有必然关系</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a:t>
            </a:r>
            <a:r>
              <a:rPr kumimoji="1" lang="zh-CN" altLang="en-US" sz="2800" dirty="0"/>
              <a:t>测试流程</a:t>
            </a:r>
            <a:endParaRPr kumimoji="1" lang="zh-CN" altLang="en-US" dirty="0"/>
          </a:p>
        </p:txBody>
      </p:sp>
      <p:sp>
        <p:nvSpPr>
          <p:cNvPr id="3" name="文本占位符 2"/>
          <p:cNvSpPr>
            <a:spLocks noGrp="1"/>
          </p:cNvSpPr>
          <p:nvPr>
            <p:ph type="body" sz="quarter" idx="10"/>
          </p:nvPr>
        </p:nvSpPr>
        <p:spPr>
          <a:xfrm>
            <a:off x="1246273" y="1278636"/>
            <a:ext cx="2540724" cy="2715394"/>
          </a:xfrm>
        </p:spPr>
        <p:txBody>
          <a:bodyPr>
            <a:normAutofit/>
          </a:bodyPr>
          <a:lstStyle/>
          <a:p>
            <a:pPr>
              <a:spcAft>
                <a:spcPts val="0"/>
              </a:spcAft>
            </a:pPr>
            <a:r>
              <a:rPr lang="zh-CN" altLang="en-US" sz="1800" dirty="0"/>
              <a:t>产生实验想法</a:t>
            </a:r>
            <a:endParaRPr lang="en-US" altLang="zh-CN" sz="1800" dirty="0"/>
          </a:p>
          <a:p>
            <a:r>
              <a:rPr lang="zh-CN" altLang="en-US" sz="1800" dirty="0"/>
              <a:t>评估实验优先级</a:t>
            </a:r>
            <a:endParaRPr lang="en-US" altLang="zh-CN" sz="1800" dirty="0"/>
          </a:p>
          <a:p>
            <a:r>
              <a:rPr lang="zh-CN" altLang="en-US" sz="1800" dirty="0"/>
              <a:t>设计和开发实验</a:t>
            </a:r>
            <a:endParaRPr lang="en-US" altLang="zh-CN" sz="1800" dirty="0"/>
          </a:p>
          <a:p>
            <a:r>
              <a:rPr lang="zh-CN" altLang="en-US" sz="1800" dirty="0"/>
              <a:t>分析数据</a:t>
            </a:r>
            <a:endParaRPr lang="en-US" altLang="zh-CN" sz="1800" dirty="0"/>
          </a:p>
          <a:p>
            <a:r>
              <a:rPr lang="zh-CN" altLang="en-US" sz="1800" dirty="0"/>
              <a:t>应用结果</a:t>
            </a:r>
            <a:endParaRPr kumimoji="1" lang="zh-CN" altLang="en-US" sz="1800" dirty="0"/>
          </a:p>
        </p:txBody>
      </p:sp>
      <p:pic>
        <p:nvPicPr>
          <p:cNvPr id="4" name="Picture 2" descr="What is A/B Testing: Best Practices, Examples, Tools 20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42935" y="1176549"/>
            <a:ext cx="3367859" cy="2790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数据流"/>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0013" y="141902"/>
            <a:ext cx="6482087" cy="48355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pPr>
              <a:spcAft>
                <a:spcPts val="0"/>
              </a:spcAft>
            </a:pPr>
            <a:r>
              <a:rPr kumimoji="1" lang="en-US" altLang="zh-CN" dirty="0"/>
              <a:t>A/B</a:t>
            </a:r>
            <a:r>
              <a:rPr kumimoji="1" lang="zh-CN" altLang="en-US" dirty="0"/>
              <a:t>测试 数据流</a:t>
            </a:r>
            <a:endParaRPr kumimoji="1" lang="zh-CN" alt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a:t>
            </a:r>
            <a:r>
              <a:rPr kumimoji="1" lang="zh-CN" altLang="en-US" sz="2800" dirty="0"/>
              <a:t>测试</a:t>
            </a:r>
            <a:r>
              <a:rPr kumimoji="1" lang="en-US" altLang="zh-CN" sz="2800" dirty="0"/>
              <a:t>SDK</a:t>
            </a:r>
            <a:endParaRPr kumimoji="1" lang="zh-CN" altLang="en-US" b="0" dirty="0"/>
          </a:p>
        </p:txBody>
      </p:sp>
      <p:sp>
        <p:nvSpPr>
          <p:cNvPr id="5" name="文本框 4"/>
          <p:cNvSpPr txBox="1"/>
          <p:nvPr/>
        </p:nvSpPr>
        <p:spPr>
          <a:xfrm>
            <a:off x="724619" y="1166945"/>
            <a:ext cx="7323826" cy="2584450"/>
          </a:xfrm>
          <a:prstGeom prst="rect">
            <a:avLst/>
          </a:prstGeom>
          <a:noFill/>
        </p:spPr>
        <p:txBody>
          <a:bodyPr wrap="square">
            <a:spAutoFit/>
          </a:bodyPr>
          <a:lstStyle/>
          <a:p>
            <a:pPr marL="342900" indent="-342900">
              <a:lnSpc>
                <a:spcPct val="150000"/>
              </a:lnSpc>
              <a:spcAft>
                <a:spcPts val="0"/>
              </a:spcAft>
              <a:buFont typeface="+mj-ea"/>
              <a:buAutoNum type="circleNumDbPlain"/>
            </a:pPr>
            <a:r>
              <a:rPr lang="zh-CN" altLang="en-US" b="1" dirty="0">
                <a:latin typeface="微软雅黑" panose="020B0503020204020204" pitchFamily="34" charset="-122"/>
                <a:ea typeface="微软雅黑" panose="020B0503020204020204" pitchFamily="34" charset="-122"/>
              </a:rPr>
              <a:t>实验配置动态分发</a:t>
            </a:r>
            <a:r>
              <a:rPr lang="zh-CN" altLang="en-US" dirty="0">
                <a:latin typeface="微软雅黑" panose="020B0503020204020204" pitchFamily="34" charset="-122"/>
                <a:ea typeface="微软雅黑" panose="020B0503020204020204" pitchFamily="34" charset="-122"/>
              </a:rPr>
              <a:t>：实现针对场景标识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用户分流标识的一致性哈希算法，根据场景的实验流量配置，进行实验配置的动态分发</a:t>
            </a:r>
            <a:endParaRPr lang="zh-CN" altLang="en-US" dirty="0">
              <a:latin typeface="微软雅黑" panose="020B0503020204020204" pitchFamily="34" charset="-122"/>
              <a:ea typeface="微软雅黑" panose="020B0503020204020204" pitchFamily="34" charset="-122"/>
            </a:endParaRPr>
          </a:p>
          <a:p>
            <a:pPr marL="342900" indent="-342900">
              <a:lnSpc>
                <a:spcPct val="150000"/>
              </a:lnSpc>
              <a:spcBef>
                <a:spcPts val="0"/>
              </a:spcBef>
              <a:spcAft>
                <a:spcPts val="0"/>
              </a:spcAft>
              <a:buFont typeface="+mj-ea"/>
              <a:buAutoNum type="circleNumDbPlain"/>
            </a:pPr>
            <a:r>
              <a:rPr lang="zh-CN" altLang="en-US" b="1" dirty="0">
                <a:latin typeface="微软雅黑" panose="020B0503020204020204" pitchFamily="34" charset="-122"/>
                <a:ea typeface="微软雅黑" panose="020B0503020204020204" pitchFamily="34" charset="-122"/>
              </a:rPr>
              <a:t>上报</a:t>
            </a:r>
            <a:r>
              <a:rPr lang="en-GB" altLang="zh-CN" b="1" dirty="0">
                <a:latin typeface="微软雅黑" panose="020B0503020204020204" pitchFamily="34" charset="-122"/>
                <a:ea typeface="微软雅黑" panose="020B0503020204020204" pitchFamily="34" charset="-122"/>
              </a:rPr>
              <a:t>ABTest</a:t>
            </a:r>
            <a:r>
              <a:rPr lang="zh-CN" altLang="en-GB" b="1" dirty="0">
                <a:latin typeface="微软雅黑" panose="020B0503020204020204" pitchFamily="34" charset="-122"/>
                <a:ea typeface="微软雅黑" panose="020B0503020204020204" pitchFamily="34" charset="-122"/>
              </a:rPr>
              <a:t>数据</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请求日志、业务自定义日志以及监控日志</a:t>
            </a:r>
            <a:endParaRPr lang="zh-CN" altLang="en-US" dirty="0">
              <a:latin typeface="微软雅黑" panose="020B0503020204020204" pitchFamily="34" charset="-122"/>
              <a:ea typeface="微软雅黑" panose="020B0503020204020204" pitchFamily="34" charset="-122"/>
            </a:endParaRPr>
          </a:p>
          <a:p>
            <a:pPr marL="342900" indent="-342900">
              <a:lnSpc>
                <a:spcPct val="150000"/>
              </a:lnSpc>
              <a:spcBef>
                <a:spcPts val="0"/>
              </a:spcBef>
              <a:buFont typeface="+mj-ea"/>
              <a:buAutoNum type="circleNumDbPlain"/>
            </a:pPr>
            <a:r>
              <a:rPr lang="zh-CN" altLang="en-US" b="1" dirty="0">
                <a:latin typeface="微软雅黑" panose="020B0503020204020204" pitchFamily="34" charset="-122"/>
                <a:ea typeface="微软雅黑" panose="020B0503020204020204" pitchFamily="34" charset="-122"/>
              </a:rPr>
              <a:t>基于</a:t>
            </a:r>
            <a:r>
              <a:rPr lang="en-GB" altLang="zh-CN" b="1" dirty="0">
                <a:latin typeface="微软雅黑" panose="020B0503020204020204" pitchFamily="34" charset="-122"/>
                <a:ea typeface="微软雅黑" panose="020B0503020204020204" pitchFamily="34" charset="-122"/>
              </a:rPr>
              <a:t>ABTest</a:t>
            </a:r>
            <a:r>
              <a:rPr lang="zh-CN" altLang="en-US" b="1" dirty="0">
                <a:latin typeface="微软雅黑" panose="020B0503020204020204" pitchFamily="34" charset="-122"/>
                <a:ea typeface="微软雅黑" panose="020B0503020204020204" pitchFamily="34" charset="-122"/>
              </a:rPr>
              <a:t>埋点规范生成前端埋点标识</a:t>
            </a:r>
            <a:r>
              <a:rPr lang="zh-CN" altLang="en-US" dirty="0">
                <a:latin typeface="微软雅黑" panose="020B0503020204020204" pitchFamily="34" charset="-122"/>
                <a:ea typeface="微软雅黑" panose="020B0503020204020204" pitchFamily="34" charset="-122"/>
              </a:rPr>
              <a:t>：</a:t>
            </a:r>
            <a:r>
              <a:rPr lang="en-GB" altLang="zh-CN" dirty="0" err="1">
                <a:latin typeface="微软雅黑" panose="020B0503020204020204" pitchFamily="34" charset="-122"/>
                <a:ea typeface="微软雅黑" panose="020B0503020204020204" pitchFamily="34" charset="-122"/>
              </a:rPr>
              <a:t>abTraceId</a:t>
            </a:r>
            <a:r>
              <a:rPr lang="zh-CN" altLang="en-GB"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请求唯一标识）和</a:t>
            </a:r>
            <a:r>
              <a:rPr lang="en-GB" altLang="zh-CN" dirty="0" err="1">
                <a:latin typeface="微软雅黑" panose="020B0503020204020204" pitchFamily="34" charset="-122"/>
                <a:ea typeface="微软雅黑" panose="020B0503020204020204" pitchFamily="34" charset="-122"/>
              </a:rPr>
              <a:t>bcm</a:t>
            </a:r>
            <a:r>
              <a:rPr lang="zh-CN" altLang="en-GB"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请求结果标识）、事件标识</a:t>
            </a:r>
            <a:r>
              <a:rPr lang="zh-CN" altLang="en-US" dirty="0">
                <a:solidFill>
                  <a:srgbClr val="595B66"/>
                </a:solidFill>
                <a:latin typeface="微软雅黑" panose="020B0503020204020204" pitchFamily="34" charset="-122"/>
                <a:ea typeface="微软雅黑" panose="020B0503020204020204" pitchFamily="34" charset="-122"/>
              </a:rPr>
              <a:t>（曝光</a:t>
            </a:r>
            <a:r>
              <a:rPr lang="en-GB" altLang="zh-CN" dirty="0">
                <a:solidFill>
                  <a:srgbClr val="595B66"/>
                </a:solidFill>
                <a:latin typeface="微软雅黑" panose="020B0503020204020204" pitchFamily="34" charset="-122"/>
                <a:ea typeface="微软雅黑" panose="020B0503020204020204" pitchFamily="34" charset="-122"/>
              </a:rPr>
              <a:t>view</a:t>
            </a:r>
            <a:r>
              <a:rPr lang="zh-CN" altLang="en-US" dirty="0">
                <a:solidFill>
                  <a:srgbClr val="595B66"/>
                </a:solidFill>
                <a:latin typeface="微软雅黑" panose="020B0503020204020204" pitchFamily="34" charset="-122"/>
                <a:ea typeface="微软雅黑" panose="020B0503020204020204" pitchFamily="34" charset="-122"/>
              </a:rPr>
              <a:t>、点击、收藏、转发等</a:t>
            </a:r>
            <a:r>
              <a:rPr lang="zh-CN" altLang="en-GB" dirty="0">
                <a:solidFill>
                  <a:srgbClr val="595B66"/>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等追踪标识，用以透传到前端埋点来追踪用户行为</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a:t>
            </a:r>
            <a:r>
              <a:rPr kumimoji="1" lang="zh-CN" altLang="en-US" sz="2800" dirty="0"/>
              <a:t>测试平台功能</a:t>
            </a:r>
            <a:endParaRPr kumimoji="1" lang="zh-CN" altLang="en-US" dirty="0"/>
          </a:p>
        </p:txBody>
      </p:sp>
      <p:sp>
        <p:nvSpPr>
          <p:cNvPr id="3" name="文本占位符 2"/>
          <p:cNvSpPr>
            <a:spLocks noGrp="1"/>
          </p:cNvSpPr>
          <p:nvPr>
            <p:ph type="body" sz="quarter" idx="10"/>
          </p:nvPr>
        </p:nvSpPr>
        <p:spPr>
          <a:xfrm>
            <a:off x="582038" y="1028470"/>
            <a:ext cx="7932234" cy="3155341"/>
          </a:xfrm>
        </p:spPr>
        <p:txBody>
          <a:bodyPr>
            <a:normAutofit fontScale="77500" lnSpcReduction="20000"/>
          </a:bodyPr>
          <a:lstStyle/>
          <a:p>
            <a:pPr>
              <a:lnSpc>
                <a:spcPct val="130000"/>
              </a:lnSpc>
              <a:spcAft>
                <a:spcPts val="0"/>
              </a:spcAft>
            </a:pPr>
            <a:r>
              <a:rPr lang="en-GB" altLang="zh-CN" b="1" dirty="0">
                <a:latin typeface="微软雅黑" panose="020B0503020204020204" pitchFamily="34" charset="-122"/>
                <a:ea typeface="微软雅黑" panose="020B0503020204020204" pitchFamily="34" charset="-122"/>
              </a:rPr>
              <a:t>ABTest</a:t>
            </a:r>
            <a:r>
              <a:rPr lang="zh-CN" altLang="en-US" b="1" dirty="0">
                <a:latin typeface="微软雅黑" panose="020B0503020204020204" pitchFamily="34" charset="-122"/>
                <a:ea typeface="微软雅黑" panose="020B0503020204020204" pitchFamily="34" charset="-122"/>
              </a:rPr>
              <a:t>元数据管理</a:t>
            </a:r>
            <a:r>
              <a:rPr lang="zh-CN" altLang="en-US" dirty="0">
                <a:latin typeface="微软雅黑" panose="020B0503020204020204" pitchFamily="34" charset="-122"/>
                <a:ea typeface="微软雅黑" panose="020B0503020204020204" pitchFamily="34" charset="-122"/>
              </a:rPr>
              <a:t>，包括应用、场景与实验的创建、编辑，以及配置的发布等。</a:t>
            </a:r>
            <a:endParaRPr lang="zh-CN" altLang="en-US" dirty="0">
              <a:latin typeface="微软雅黑" panose="020B0503020204020204" pitchFamily="34" charset="-122"/>
              <a:ea typeface="微软雅黑" panose="020B0503020204020204" pitchFamily="34" charset="-122"/>
            </a:endParaRPr>
          </a:p>
          <a:p>
            <a:pPr>
              <a:lnSpc>
                <a:spcPct val="130000"/>
              </a:lnSpc>
              <a:spcBef>
                <a:spcPts val="750"/>
              </a:spcBef>
              <a:spcAft>
                <a:spcPts val="0"/>
              </a:spcAft>
            </a:pPr>
            <a:r>
              <a:rPr lang="en-GB" altLang="zh-CN" b="1" dirty="0">
                <a:latin typeface="微软雅黑" panose="020B0503020204020204" pitchFamily="34" charset="-122"/>
                <a:ea typeface="微软雅黑" panose="020B0503020204020204" pitchFamily="34" charset="-122"/>
              </a:rPr>
              <a:t>ABTest</a:t>
            </a:r>
            <a:r>
              <a:rPr lang="zh-CN" altLang="en-US" b="1" dirty="0">
                <a:latin typeface="微软雅黑" panose="020B0503020204020204" pitchFamily="34" charset="-122"/>
                <a:ea typeface="微软雅黑" panose="020B0503020204020204" pitchFamily="34" charset="-122"/>
              </a:rPr>
              <a:t>接入的开发和测试支持</a:t>
            </a:r>
            <a:r>
              <a:rPr lang="zh-CN" altLang="en-US" dirty="0">
                <a:latin typeface="微软雅黑" panose="020B0503020204020204" pitchFamily="34" charset="-122"/>
                <a:ea typeface="微软雅黑" panose="020B0503020204020204" pitchFamily="34" charset="-122"/>
              </a:rPr>
              <a:t>。用户可以方便地查看完整可用的接入示例代码，可以输入分流用户标识进行测试，以及查询实时日志等。</a:t>
            </a:r>
            <a:endParaRPr lang="zh-CN" altLang="en-US" dirty="0">
              <a:latin typeface="微软雅黑" panose="020B0503020204020204" pitchFamily="34" charset="-122"/>
              <a:ea typeface="微软雅黑" panose="020B0503020204020204" pitchFamily="34" charset="-122"/>
            </a:endParaRPr>
          </a:p>
          <a:p>
            <a:pPr>
              <a:lnSpc>
                <a:spcPct val="130000"/>
              </a:lnSpc>
              <a:spcBef>
                <a:spcPts val="750"/>
              </a:spcBef>
              <a:spcAft>
                <a:spcPts val="0"/>
              </a:spcAft>
            </a:pPr>
            <a:r>
              <a:rPr lang="zh-CN" altLang="en-US" b="1" dirty="0">
                <a:latin typeface="微软雅黑" panose="020B0503020204020204" pitchFamily="34" charset="-122"/>
                <a:ea typeface="微软雅黑" panose="020B0503020204020204" pitchFamily="34" charset="-122"/>
              </a:rPr>
              <a:t>实时报表和离线效果报表</a:t>
            </a:r>
            <a:r>
              <a:rPr lang="zh-CN" altLang="en-US" dirty="0">
                <a:latin typeface="微软雅黑" panose="020B0503020204020204" pitchFamily="34" charset="-122"/>
                <a:ea typeface="微软雅黑" panose="020B0503020204020204" pitchFamily="34" charset="-122"/>
              </a:rPr>
              <a:t>。实时报表包含实时请求、点击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、转化率、千次曝光转化等相关指标数据，及其对比分析</a:t>
            </a:r>
            <a:endParaRPr lang="zh-CN" altLang="en-US" dirty="0">
              <a:latin typeface="微软雅黑" panose="020B0503020204020204" pitchFamily="34" charset="-122"/>
              <a:ea typeface="微软雅黑" panose="020B0503020204020204" pitchFamily="34" charset="-122"/>
            </a:endParaRPr>
          </a:p>
          <a:p>
            <a:pPr>
              <a:lnSpc>
                <a:spcPct val="130000"/>
              </a:lnSpc>
              <a:spcBef>
                <a:spcPts val="750"/>
              </a:spcBef>
            </a:pPr>
            <a:r>
              <a:rPr lang="zh-CN" altLang="en-US" b="1" dirty="0">
                <a:latin typeface="微软雅黑" panose="020B0503020204020204" pitchFamily="34" charset="-122"/>
                <a:ea typeface="微软雅黑" panose="020B0503020204020204" pitchFamily="34" charset="-122"/>
              </a:rPr>
              <a:t>异常监控和告警</a:t>
            </a:r>
            <a:r>
              <a:rPr lang="zh-CN" altLang="en-US" dirty="0">
                <a:latin typeface="微软雅黑" panose="020B0503020204020204" pitchFamily="34" charset="-122"/>
                <a:ea typeface="微软雅黑" panose="020B0503020204020204" pitchFamily="34" charset="-122"/>
              </a:rPr>
              <a:t>。平台实时监控 </a:t>
            </a:r>
            <a:r>
              <a:rPr lang="en-GB" altLang="zh-CN" dirty="0">
                <a:latin typeface="微软雅黑" panose="020B0503020204020204" pitchFamily="34" charset="-122"/>
                <a:ea typeface="微软雅黑" panose="020B0503020204020204" pitchFamily="34" charset="-122"/>
              </a:rPr>
              <a:t>SDK </a:t>
            </a:r>
            <a:r>
              <a:rPr lang="zh-CN" altLang="en-US" dirty="0">
                <a:latin typeface="微软雅黑" panose="020B0503020204020204" pitchFamily="34" charset="-122"/>
                <a:ea typeface="微软雅黑" panose="020B0503020204020204" pitchFamily="34" charset="-122"/>
              </a:rPr>
              <a:t>上报的 </a:t>
            </a:r>
            <a:r>
              <a:rPr lang="en-GB" altLang="zh-CN" dirty="0">
                <a:latin typeface="微软雅黑" panose="020B0503020204020204" pitchFamily="34" charset="-122"/>
                <a:ea typeface="微软雅黑" panose="020B0503020204020204" pitchFamily="34" charset="-122"/>
              </a:rPr>
              <a:t>ABTest </a:t>
            </a:r>
            <a:r>
              <a:rPr lang="zh-CN" altLang="en-US" dirty="0">
                <a:latin typeface="微软雅黑" panose="020B0503020204020204" pitchFamily="34" charset="-122"/>
                <a:ea typeface="微软雅黑" panose="020B0503020204020204" pitchFamily="34" charset="-122"/>
              </a:rPr>
              <a:t>请求数、失败数和延迟时间等数据，一旦发现异常即发出告警</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a:t>
            </a:r>
            <a:r>
              <a:rPr kumimoji="1" lang="zh-CN" altLang="en-US" sz="2800" dirty="0"/>
              <a:t>测试评价</a:t>
            </a:r>
            <a:endParaRPr kumimoji="1" lang="zh-CN" altLang="en-US" dirty="0"/>
          </a:p>
        </p:txBody>
      </p:sp>
      <p:pic>
        <p:nvPicPr>
          <p:cNvPr id="4" name="Picture 2" descr="系统评价"/>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913" y="954256"/>
            <a:ext cx="7903368" cy="3512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71803" y="1022026"/>
            <a:ext cx="3200197" cy="2712720"/>
          </a:xfrm>
        </p:spPr>
        <p:txBody>
          <a:bodyPr>
            <a:noAutofit/>
          </a:bodyPr>
          <a:lstStyle/>
          <a:p>
            <a:pPr>
              <a:spcAft>
                <a:spcPts val="0"/>
              </a:spcAft>
            </a:pPr>
            <a:r>
              <a:rPr lang="en-US" altLang="zh-CN" sz="2000" dirty="0"/>
              <a:t>7.1</a:t>
            </a:r>
            <a:r>
              <a:rPr lang="zh-CN" altLang="en-US" sz="2000" dirty="0"/>
              <a:t> 性能测试</a:t>
            </a:r>
            <a:endParaRPr lang="en-US" altLang="zh-CN" sz="2000" dirty="0"/>
          </a:p>
          <a:p>
            <a:pPr>
              <a:spcBef>
                <a:spcPts val="750"/>
              </a:spcBef>
              <a:spcAft>
                <a:spcPts val="0"/>
              </a:spcAft>
            </a:pPr>
            <a:r>
              <a:rPr lang="en-US" altLang="zh-CN" sz="2000" dirty="0"/>
              <a:t>7.2</a:t>
            </a:r>
            <a:r>
              <a:rPr lang="zh-CN" altLang="en-US" sz="2000" dirty="0"/>
              <a:t> 安全性</a:t>
            </a:r>
            <a:r>
              <a:rPr lang="zh-CN" altLang="zh-CN" sz="2000" dirty="0"/>
              <a:t>测试 </a:t>
            </a:r>
            <a:endParaRPr lang="en-US" altLang="zh-CN" sz="2000" dirty="0"/>
          </a:p>
          <a:p>
            <a:pPr>
              <a:spcBef>
                <a:spcPts val="750"/>
              </a:spcBef>
              <a:spcAft>
                <a:spcPts val="0"/>
              </a:spcAft>
            </a:pPr>
            <a:r>
              <a:rPr lang="en-US" altLang="zh-CN" sz="2000" dirty="0"/>
              <a:t>7.3</a:t>
            </a:r>
            <a:r>
              <a:rPr lang="zh-CN" altLang="en-US" sz="2000" dirty="0"/>
              <a:t> 兼容性测试</a:t>
            </a:r>
            <a:endParaRPr lang="en-US" altLang="zh-CN" sz="2000" dirty="0"/>
          </a:p>
          <a:p>
            <a:pPr>
              <a:spcBef>
                <a:spcPts val="750"/>
              </a:spcBef>
              <a:spcAft>
                <a:spcPts val="0"/>
              </a:spcAft>
            </a:pPr>
            <a:r>
              <a:rPr lang="en-US" altLang="zh-CN" sz="2000" dirty="0"/>
              <a:t>7.4</a:t>
            </a:r>
            <a:r>
              <a:rPr lang="zh-CN" altLang="en-US" sz="2000" dirty="0"/>
              <a:t> 可靠性测试</a:t>
            </a:r>
            <a:endParaRPr lang="en-US" altLang="zh-CN" sz="2000" dirty="0"/>
          </a:p>
          <a:p>
            <a:pPr>
              <a:spcBef>
                <a:spcPts val="750"/>
              </a:spcBef>
            </a:pPr>
            <a:r>
              <a:rPr lang="en-US" altLang="zh-CN" sz="2000" dirty="0"/>
              <a:t>7.5</a:t>
            </a:r>
            <a:r>
              <a:rPr lang="zh-CN" altLang="en-US" sz="2000" dirty="0"/>
              <a:t> 易用性测试</a:t>
            </a:r>
            <a:endParaRPr lang="en-US" altLang="zh-CN" sz="2000" dirty="0"/>
          </a:p>
        </p:txBody>
      </p:sp>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4541" y="1022026"/>
            <a:ext cx="3228596" cy="294915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6460" y="4530048"/>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383" y="390269"/>
            <a:ext cx="6215062" cy="421482"/>
          </a:xfrm>
        </p:spPr>
        <p:txBody>
          <a:bodyPr>
            <a:normAutofit fontScale="90000"/>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代码评审 </a:t>
            </a:r>
            <a:r>
              <a:rPr kumimoji="1" lang="en-US" altLang="zh-CN" sz="2800" b="1" dirty="0">
                <a:solidFill>
                  <a:srgbClr val="0070C0"/>
                </a:solidFill>
                <a:latin typeface="微软雅黑" panose="020B0503020204020204" pitchFamily="34" charset="-122"/>
                <a:ea typeface="微软雅黑" panose="020B0503020204020204" pitchFamily="34" charset="-122"/>
              </a:rPr>
              <a:t>-</a:t>
            </a:r>
            <a:r>
              <a:rPr kumimoji="1" lang="zh-CN" altLang="en-US" sz="2800" b="1" dirty="0">
                <a:solidFill>
                  <a:srgbClr val="0070C0"/>
                </a:solidFill>
                <a:latin typeface="微软雅黑" panose="020B0503020204020204" pitchFamily="34" charset="-122"/>
                <a:ea typeface="微软雅黑" panose="020B0503020204020204" pitchFamily="34" charset="-122"/>
              </a:rPr>
              <a:t> 性能问题</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7119" y="951570"/>
            <a:ext cx="4428917" cy="2214459"/>
          </a:xfrm>
          <a:prstGeom prst="rect">
            <a:avLst/>
          </a:prstGeom>
          <a:ln>
            <a:noFill/>
          </a:ln>
          <a:effectLst>
            <a:outerShdw blurRad="292100" dist="139700" dir="2700000" algn="tl" rotWithShape="0">
              <a:srgbClr val="333333">
                <a:alpha val="65000"/>
              </a:srgbClr>
            </a:outerShdw>
          </a:effectLst>
        </p:spPr>
      </p:pic>
      <p:sp>
        <p:nvSpPr>
          <p:cNvPr id="11" name="圆角矩形 10"/>
          <p:cNvSpPr/>
          <p:nvPr/>
        </p:nvSpPr>
        <p:spPr bwMode="gray">
          <a:xfrm>
            <a:off x="2887013" y="951571"/>
            <a:ext cx="518458" cy="259229"/>
          </a:xfrm>
          <a:prstGeom prst="roundRect">
            <a:avLst/>
          </a:prstGeom>
          <a:noFill/>
          <a:ln w="19050" algn="ctr">
            <a:solidFill>
              <a:srgbClr val="FF0000"/>
            </a:solidFill>
            <a:prstDash val="sysDot"/>
            <a:miter lim="800000"/>
          </a:ln>
          <a:effectLst/>
        </p:spPr>
        <p:txBody>
          <a:bodyPr wrap="none" rtlCol="0" anchor="ctr"/>
          <a:lstStyle/>
          <a:p>
            <a:pPr algn="ctr"/>
            <a:endParaRPr kumimoji="1" lang="zh-CN" altLang="en-US" sz="1620"/>
          </a:p>
        </p:txBody>
      </p:sp>
      <p:grpSp>
        <p:nvGrpSpPr>
          <p:cNvPr id="3" name="组合 2"/>
          <p:cNvGrpSpPr/>
          <p:nvPr/>
        </p:nvGrpSpPr>
        <p:grpSpPr>
          <a:xfrm>
            <a:off x="2627784" y="2085301"/>
            <a:ext cx="4147661" cy="2161457"/>
            <a:chOff x="2627784" y="2085301"/>
            <a:chExt cx="4147661" cy="2161457"/>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085301"/>
              <a:ext cx="4147661" cy="2161457"/>
            </a:xfrm>
            <a:prstGeom prst="rect">
              <a:avLst/>
            </a:prstGeom>
            <a:ln>
              <a:noFill/>
            </a:ln>
            <a:effectLst>
              <a:outerShdw blurRad="292100" dist="139700" dir="2700000" algn="tl" rotWithShape="0">
                <a:srgbClr val="333333">
                  <a:alpha val="65000"/>
                </a:srgbClr>
              </a:outerShdw>
            </a:effectLst>
          </p:spPr>
        </p:pic>
        <p:sp>
          <p:nvSpPr>
            <p:cNvPr id="12" name="圆角矩形 11"/>
            <p:cNvSpPr/>
            <p:nvPr/>
          </p:nvSpPr>
          <p:spPr bwMode="gray">
            <a:xfrm>
              <a:off x="4896036" y="2102361"/>
              <a:ext cx="453650" cy="259229"/>
            </a:xfrm>
            <a:prstGeom prst="roundRect">
              <a:avLst/>
            </a:prstGeom>
            <a:noFill/>
            <a:ln w="19050" algn="ctr">
              <a:solidFill>
                <a:srgbClr val="FF0000"/>
              </a:solidFill>
              <a:prstDash val="sysDot"/>
              <a:miter lim="800000"/>
            </a:ln>
            <a:effectLst/>
          </p:spPr>
          <p:txBody>
            <a:bodyPr wrap="none" rtlCol="0" anchor="ctr"/>
            <a:lstStyle/>
            <a:p>
              <a:pPr algn="ctr"/>
              <a:endParaRPr kumimoji="1" lang="zh-CN" altLang="en-US" sz="1620"/>
            </a:p>
          </p:txBody>
        </p:sp>
      </p:grpSp>
      <p:grpSp>
        <p:nvGrpSpPr>
          <p:cNvPr id="5" name="组合 4"/>
          <p:cNvGrpSpPr/>
          <p:nvPr/>
        </p:nvGrpSpPr>
        <p:grpSpPr>
          <a:xfrm>
            <a:off x="4896036" y="2922890"/>
            <a:ext cx="3838599" cy="1986061"/>
            <a:chOff x="4896036" y="2922890"/>
            <a:chExt cx="3838599" cy="1986061"/>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036" y="2922891"/>
              <a:ext cx="3789913" cy="1986060"/>
            </a:xfrm>
            <a:prstGeom prst="rect">
              <a:avLst/>
            </a:prstGeom>
            <a:ln>
              <a:noFill/>
            </a:ln>
            <a:effectLst>
              <a:outerShdw blurRad="292100" dist="139700" dir="2700000" algn="tl" rotWithShape="0">
                <a:srgbClr val="333333">
                  <a:alpha val="65000"/>
                </a:srgbClr>
              </a:outerShdw>
            </a:effectLst>
          </p:spPr>
        </p:pic>
        <p:sp>
          <p:nvSpPr>
            <p:cNvPr id="13" name="圆角矩形 12"/>
            <p:cNvSpPr/>
            <p:nvPr/>
          </p:nvSpPr>
          <p:spPr bwMode="gray">
            <a:xfrm>
              <a:off x="7056700" y="2922890"/>
              <a:ext cx="302009" cy="259229"/>
            </a:xfrm>
            <a:prstGeom prst="roundRect">
              <a:avLst/>
            </a:prstGeom>
            <a:noFill/>
            <a:ln w="19050" algn="ctr">
              <a:solidFill>
                <a:srgbClr val="FF0000"/>
              </a:solidFill>
              <a:prstDash val="sysDot"/>
              <a:miter lim="800000"/>
            </a:ln>
            <a:effectLst/>
          </p:spPr>
          <p:txBody>
            <a:bodyPr wrap="none" rtlCol="0" anchor="ctr"/>
            <a:lstStyle/>
            <a:p>
              <a:pPr algn="ctr"/>
              <a:endParaRPr kumimoji="1" lang="zh-CN" altLang="en-US" sz="1620"/>
            </a:p>
          </p:txBody>
        </p:sp>
        <p:sp>
          <p:nvSpPr>
            <p:cNvPr id="15" name="矩形 14"/>
            <p:cNvSpPr/>
            <p:nvPr/>
          </p:nvSpPr>
          <p:spPr>
            <a:xfrm>
              <a:off x="7553132" y="3182119"/>
              <a:ext cx="1181503" cy="1089529"/>
            </a:xfrm>
            <a:prstGeom prst="rect">
              <a:avLst/>
            </a:prstGeom>
          </p:spPr>
          <p:txBody>
            <a:bodyPr wrap="square">
              <a:spAutoFit/>
            </a:bodyPr>
            <a:lstStyle/>
            <a:p>
              <a:r>
                <a:rPr lang="zh-CN" altLang="en-US" sz="1620" dirty="0">
                  <a:solidFill>
                    <a:srgbClr val="C00000"/>
                  </a:solidFill>
                  <a:latin typeface="Yuanti SC" panose="02010600040101010101" pitchFamily="2" charset="-122"/>
                  <a:ea typeface="Yuanti SC" panose="02010600040101010101" pitchFamily="2" charset="-122"/>
                </a:rPr>
                <a:t>使用 String 的性能是最差</a:t>
              </a:r>
              <a:endParaRPr lang="zh-CN" altLang="en-US" sz="1620" dirty="0"/>
            </a:p>
          </p:txBody>
        </p:sp>
      </p:grpSp>
      <p:sp>
        <p:nvSpPr>
          <p:cNvPr id="16" name="矩形 15"/>
          <p:cNvSpPr/>
          <p:nvPr/>
        </p:nvSpPr>
        <p:spPr>
          <a:xfrm>
            <a:off x="565943" y="4742091"/>
            <a:ext cx="2377440" cy="312420"/>
          </a:xfrm>
          <a:prstGeom prst="rect">
            <a:avLst/>
          </a:prstGeom>
        </p:spPr>
        <p:txBody>
          <a:bodyPr wrap="none">
            <a:spAutoFit/>
          </a:bodyPr>
          <a:lstStyle/>
          <a:p>
            <a:pPr>
              <a:spcAft>
                <a:spcPts val="0"/>
              </a:spcAft>
            </a:pPr>
            <a:r>
              <a:rPr lang="en-US" altLang="zh-CN" sz="1440" dirty="0">
                <a:solidFill>
                  <a:schemeClr val="bg1">
                    <a:lumMod val="50000"/>
                  </a:schemeClr>
                </a:solidFill>
                <a:latin typeface="Yuanti SC" panose="02010600040101010101" pitchFamily="2" charset="-122"/>
                <a:ea typeface="Yuanti SC" panose="02010600040101010101" pitchFamily="2" charset="-122"/>
                <a:hlinkClick r:id="rId4"/>
              </a:rPr>
              <a:t>35</a:t>
            </a:r>
            <a:r>
              <a:rPr lang="zh-CN" altLang="en-US" sz="1440" dirty="0">
                <a:solidFill>
                  <a:schemeClr val="bg1">
                    <a:lumMod val="50000"/>
                  </a:schemeClr>
                </a:solidFill>
                <a:latin typeface="Yuanti SC" panose="02010600040101010101" pitchFamily="2" charset="-122"/>
                <a:ea typeface="Yuanti SC" panose="02010600040101010101" pitchFamily="2" charset="-122"/>
                <a:hlinkClick r:id="rId4"/>
              </a:rPr>
              <a:t>个</a:t>
            </a:r>
            <a:r>
              <a:rPr lang="en-US" altLang="zh-CN" sz="1440" dirty="0">
                <a:solidFill>
                  <a:schemeClr val="bg1">
                    <a:lumMod val="50000"/>
                  </a:schemeClr>
                </a:solidFill>
                <a:latin typeface="Yuanti SC" panose="02010600040101010101" pitchFamily="2" charset="-122"/>
                <a:ea typeface="Yuanti SC" panose="02010600040101010101" pitchFamily="2" charset="-122"/>
                <a:hlinkClick r:id="rId4"/>
              </a:rPr>
              <a:t>java</a:t>
            </a:r>
            <a:r>
              <a:rPr lang="zh-CN" altLang="en-US" sz="1440" dirty="0">
                <a:solidFill>
                  <a:schemeClr val="bg1">
                    <a:lumMod val="50000"/>
                  </a:schemeClr>
                </a:solidFill>
                <a:latin typeface="Yuanti SC" panose="02010600040101010101" pitchFamily="2" charset="-122"/>
                <a:ea typeface="Yuanti SC" panose="02010600040101010101" pitchFamily="2" charset="-122"/>
                <a:hlinkClick r:id="rId4"/>
              </a:rPr>
              <a:t>代码性能优化总结</a:t>
            </a:r>
            <a:endParaRPr lang="zh-CN" altLang="en-US" sz="1440" dirty="0">
              <a:solidFill>
                <a:schemeClr val="bg1">
                  <a:lumMod val="50000"/>
                </a:schemeClr>
              </a:solidFill>
              <a:latin typeface="Yuanti SC" panose="02010600040101010101" pitchFamily="2" charset="-122"/>
              <a:ea typeface="Yuanti SC" panose="0201060004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a:t>
            </a:r>
            <a:r>
              <a:rPr kumimoji="1" lang="zh-CN" altLang="en-US" sz="2800" dirty="0"/>
              <a:t>测试优秀实践</a:t>
            </a:r>
            <a:endParaRPr kumimoji="1" lang="zh-CN" altLang="en-US" dirty="0"/>
          </a:p>
        </p:txBody>
      </p:sp>
      <p:sp>
        <p:nvSpPr>
          <p:cNvPr id="3" name="文本占位符 2"/>
          <p:cNvSpPr>
            <a:spLocks noGrp="1"/>
          </p:cNvSpPr>
          <p:nvPr>
            <p:ph type="body" sz="quarter" idx="10"/>
          </p:nvPr>
        </p:nvSpPr>
        <p:spPr>
          <a:xfrm>
            <a:off x="431313" y="1012207"/>
            <a:ext cx="8053004" cy="3371002"/>
          </a:xfrm>
        </p:spPr>
        <p:txBody>
          <a:bodyPr>
            <a:normAutofit fontScale="70000" lnSpcReduction="20000"/>
          </a:bodyPr>
          <a:lstStyle/>
          <a:p>
            <a:pPr>
              <a:spcAft>
                <a:spcPts val="0"/>
              </a:spcAft>
            </a:pPr>
            <a:r>
              <a:rPr lang="zh-CN" altLang="en-US" dirty="0"/>
              <a:t>采用流量拦截分发的方式，摒弃了原有接口的形式，对业务代码没有侵入，性能没有明显影响，且不会产生二次流量</a:t>
            </a:r>
            <a:endParaRPr lang="zh-CN" altLang="en-US" dirty="0"/>
          </a:p>
          <a:p>
            <a:pPr>
              <a:spcBef>
                <a:spcPts val="750"/>
              </a:spcBef>
              <a:spcAft>
                <a:spcPts val="0"/>
              </a:spcAft>
            </a:pPr>
            <a:r>
              <a:rPr lang="zh-CN" altLang="en-US" dirty="0"/>
              <a:t>采用流量分层并绑定实验的策略，更精细直观地去定义分流实验</a:t>
            </a:r>
            <a:endParaRPr lang="en-US" altLang="zh-CN" dirty="0"/>
          </a:p>
          <a:p>
            <a:pPr>
              <a:spcBef>
                <a:spcPts val="750"/>
              </a:spcBef>
              <a:spcAft>
                <a:spcPts val="0"/>
              </a:spcAft>
            </a:pPr>
            <a:r>
              <a:rPr lang="zh-CN" altLang="en-US" dirty="0"/>
              <a:t>数据传输：通过在 </a:t>
            </a:r>
            <a:r>
              <a:rPr lang="en-GB" altLang="zh-CN" dirty="0"/>
              <a:t>HTTP </a:t>
            </a:r>
            <a:r>
              <a:rPr lang="zh-CN" altLang="en-US" dirty="0"/>
              <a:t>头部增加分流信息，业务方无需关心具体的实现语言</a:t>
            </a:r>
            <a:endParaRPr lang="zh-CN" altLang="en-US" dirty="0"/>
          </a:p>
          <a:p>
            <a:pPr>
              <a:spcBef>
                <a:spcPts val="750"/>
              </a:spcBef>
              <a:spcAft>
                <a:spcPts val="0"/>
              </a:spcAft>
            </a:pPr>
            <a:r>
              <a:rPr lang="zh-CN" altLang="en-US" dirty="0"/>
              <a:t>监控体系</a:t>
            </a:r>
            <a:endParaRPr lang="zh-CN" altLang="en-US" dirty="0"/>
          </a:p>
          <a:p>
            <a:pPr>
              <a:spcBef>
                <a:spcPts val="750"/>
              </a:spcBef>
              <a:spcAft>
                <a:spcPts val="0"/>
              </a:spcAft>
            </a:pPr>
            <a:r>
              <a:rPr lang="zh-CN" altLang="en-US" dirty="0"/>
              <a:t>用户画像等精细化定制</a:t>
            </a:r>
            <a:r>
              <a:rPr lang="en-GB" altLang="zh-CN" dirty="0"/>
              <a:t>AB</a:t>
            </a:r>
            <a:endParaRPr lang="zh-CN" altLang="en-GB" dirty="0"/>
          </a:p>
          <a:p>
            <a:pPr>
              <a:spcBef>
                <a:spcPts val="750"/>
              </a:spcBef>
              <a:spcAft>
                <a:spcPts val="0"/>
              </a:spcAft>
            </a:pPr>
            <a:r>
              <a:rPr lang="zh-CN" altLang="en-US" dirty="0"/>
              <a:t>统计功效支持置信区间、特征值等</a:t>
            </a:r>
            <a:endParaRPr lang="zh-CN" altLang="en-US" dirty="0"/>
          </a:p>
          <a:p>
            <a:pPr>
              <a:spcBef>
                <a:spcPts val="750"/>
              </a:spcBef>
            </a:pPr>
            <a:r>
              <a:rPr lang="zh-CN" altLang="en-US" dirty="0"/>
              <a:t>通过 </a:t>
            </a:r>
            <a:r>
              <a:rPr lang="en-GB" altLang="zh-CN" dirty="0"/>
              <a:t>AARRR </a:t>
            </a:r>
            <a:r>
              <a:rPr lang="zh-CN" altLang="en-US" dirty="0"/>
              <a:t>模型评估实验对北极星指标的影响</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496448" y="2873885"/>
            <a:ext cx="3547068" cy="1529715"/>
          </a:xfrm>
          <a:prstGeom prst="rect">
            <a:avLst/>
          </a:prstGeom>
          <a:solidFill>
            <a:schemeClr val="accent4">
              <a:lumMod val="20000"/>
              <a:lumOff val="80000"/>
            </a:schemeClr>
          </a:solidFill>
        </p:spPr>
        <p:txBody>
          <a:bodyPr wrap="square">
            <a:spAutoFit/>
          </a:bodyPr>
          <a:lstStyle/>
          <a:p>
            <a:pPr>
              <a:lnSpc>
                <a:spcPct val="130000"/>
              </a:lnSpc>
              <a:spcAft>
                <a:spcPts val="0"/>
              </a:spcAft>
            </a:pPr>
            <a:r>
              <a:rPr lang="zh-CN" altLang="en-US" sz="1200" b="1" dirty="0">
                <a:latin typeface="微软雅黑" panose="020B0503020204020204" pitchFamily="34" charset="-122"/>
                <a:ea typeface="微软雅黑" panose="020B0503020204020204" pitchFamily="34" charset="-122"/>
              </a:rPr>
              <a:t>AARRR</a:t>
            </a:r>
            <a:r>
              <a:rPr lang="zh-CN" altLang="en-US" sz="1200" dirty="0">
                <a:latin typeface="微软雅黑" panose="020B0503020204020204" pitchFamily="34" charset="-122"/>
                <a:ea typeface="微软雅黑" panose="020B0503020204020204" pitchFamily="34" charset="-122"/>
              </a:rPr>
              <a:t>分别代表：Acquisition</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获取、Activation</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激活、Retention</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存留、Revenue</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收益、Referral</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推荐。</a:t>
            </a:r>
            <a:endParaRPr lang="en-US" altLang="zh-CN" sz="1200" dirty="0">
              <a:latin typeface="微软雅黑" panose="020B0503020204020204" pitchFamily="34" charset="-122"/>
              <a:ea typeface="微软雅黑" panose="020B0503020204020204" pitchFamily="34" charset="-122"/>
            </a:endParaRPr>
          </a:p>
          <a:p>
            <a:pPr>
              <a:lnSpc>
                <a:spcPct val="130000"/>
              </a:lnSpc>
              <a:spcBef>
                <a:spcPts val="0"/>
              </a:spcBef>
            </a:pPr>
            <a:r>
              <a:rPr lang="zh-CN" altLang="en-US" sz="1200" b="1" dirty="0">
                <a:latin typeface="微软雅黑" panose="020B0503020204020204" pitchFamily="34" charset="-122"/>
                <a:ea typeface="微软雅黑" panose="020B0503020204020204" pitchFamily="34" charset="-122"/>
              </a:rPr>
              <a:t>AARRR模型</a:t>
            </a:r>
            <a:r>
              <a:rPr lang="zh-CN" altLang="en-US" sz="1200" dirty="0">
                <a:latin typeface="微软雅黑" panose="020B0503020204020204" pitchFamily="34" charset="-122"/>
                <a:ea typeface="微软雅黑" panose="020B0503020204020204" pitchFamily="34" charset="-122"/>
              </a:rPr>
              <a:t>把控产品整体的成本</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收入关系，用户生命周期价值</a:t>
            </a:r>
            <a:r>
              <a:rPr lang="en-US" altLang="zh-CN"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LTV)</a:t>
            </a:r>
            <a:r>
              <a:rPr lang="zh-CN" altLang="en-US" sz="1200" dirty="0">
                <a:latin typeface="微软雅黑" panose="020B0503020204020204" pitchFamily="34" charset="-122"/>
                <a:ea typeface="微软雅黑" panose="020B0503020204020204" pitchFamily="34" charset="-122"/>
              </a:rPr>
              <a:t>远大于用户获取成本</a:t>
            </a:r>
            <a:r>
              <a:rPr lang="en-US" altLang="zh-CN"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CAC)</a:t>
            </a:r>
            <a:r>
              <a:rPr lang="zh-CN" altLang="en-US" sz="1200" dirty="0">
                <a:latin typeface="微软雅黑" panose="020B0503020204020204" pitchFamily="34" charset="-122"/>
                <a:ea typeface="微软雅黑" panose="020B0503020204020204" pitchFamily="34" charset="-122"/>
              </a:rPr>
              <a:t>与用户经营成本（</a:t>
            </a:r>
            <a:r>
              <a:rPr lang="en-GB" altLang="zh-CN" sz="1200" dirty="0">
                <a:latin typeface="微软雅黑" panose="020B0503020204020204" pitchFamily="34" charset="-122"/>
                <a:ea typeface="微软雅黑" panose="020B0503020204020204" pitchFamily="34" charset="-122"/>
              </a:rPr>
              <a:t>COC</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之和就意味着产品的成功</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t>A/B</a:t>
            </a:r>
            <a:r>
              <a:rPr kumimoji="1" lang="zh-CN" altLang="en-US" sz="2800" dirty="0"/>
              <a:t>测试优秀实践</a:t>
            </a:r>
            <a:r>
              <a:rPr kumimoji="1" lang="en-US" altLang="zh-CN" sz="2000" b="0" dirty="0"/>
              <a:t>-</a:t>
            </a:r>
            <a:r>
              <a:rPr kumimoji="1" lang="zh-CN" altLang="en-US" sz="2000" b="0" dirty="0"/>
              <a:t>续</a:t>
            </a:r>
            <a:endParaRPr kumimoji="1" lang="zh-CN" altLang="en-US" sz="2000" b="0" dirty="0"/>
          </a:p>
        </p:txBody>
      </p:sp>
      <p:sp>
        <p:nvSpPr>
          <p:cNvPr id="3" name="文本占位符 2"/>
          <p:cNvSpPr>
            <a:spLocks noGrp="1"/>
          </p:cNvSpPr>
          <p:nvPr>
            <p:ph type="body" sz="quarter" idx="10"/>
          </p:nvPr>
        </p:nvSpPr>
        <p:spPr>
          <a:xfrm>
            <a:off x="599291" y="1347647"/>
            <a:ext cx="8161119" cy="3371002"/>
          </a:xfrm>
        </p:spPr>
        <p:txBody>
          <a:bodyPr>
            <a:normAutofit fontScale="62500" lnSpcReduction="20000"/>
          </a:bodyPr>
          <a:lstStyle/>
          <a:p>
            <a:pPr>
              <a:spcAft>
                <a:spcPts val="0"/>
              </a:spcAft>
            </a:pPr>
            <a:r>
              <a:rPr lang="zh-CN" altLang="en-US" b="1" dirty="0"/>
              <a:t>提升平台易用性：</a:t>
            </a:r>
            <a:r>
              <a:rPr lang="zh-CN" altLang="en-US" dirty="0"/>
              <a:t>支持完备的</a:t>
            </a:r>
            <a:r>
              <a:rPr lang="en-GB" altLang="zh-CN" dirty="0"/>
              <a:t>ABTest</a:t>
            </a:r>
            <a:r>
              <a:rPr lang="zh-CN" altLang="en-US" dirty="0"/>
              <a:t>元数据管理、应用级的角色和权限、实验的商家</a:t>
            </a:r>
            <a:r>
              <a:rPr lang="en-GB" altLang="zh-CN" dirty="0"/>
              <a:t>id</a:t>
            </a:r>
            <a:r>
              <a:rPr lang="zh-CN" altLang="en-US" dirty="0"/>
              <a:t>或者用户分流标识的白名单</a:t>
            </a:r>
            <a:endParaRPr lang="en-US" altLang="zh-CN" dirty="0"/>
          </a:p>
          <a:p>
            <a:pPr>
              <a:spcBef>
                <a:spcPts val="750"/>
              </a:spcBef>
              <a:spcAft>
                <a:spcPts val="0"/>
              </a:spcAft>
            </a:pPr>
            <a:r>
              <a:rPr lang="zh-CN" altLang="en-US" dirty="0"/>
              <a:t>系统优化：多级缓存、</a:t>
            </a:r>
            <a:r>
              <a:rPr lang="zh-CN" altLang="en-US" b="1" dirty="0"/>
              <a:t>优化</a:t>
            </a:r>
            <a:r>
              <a:rPr lang="en-GB" altLang="zh-CN" b="1" dirty="0"/>
              <a:t>SDK</a:t>
            </a:r>
            <a:r>
              <a:rPr lang="zh-CN" altLang="en-US" b="1" dirty="0"/>
              <a:t>性能、实现</a:t>
            </a:r>
            <a:r>
              <a:rPr lang="en-US" altLang="zh-CN" b="1" dirty="0"/>
              <a:t>SDK</a:t>
            </a:r>
            <a:r>
              <a:rPr lang="zh-CN" altLang="en-US" b="1" dirty="0"/>
              <a:t>配置自动化和透明化、优化一致性哈希算法</a:t>
            </a:r>
            <a:endParaRPr lang="en-US" altLang="zh-CN" b="1" dirty="0"/>
          </a:p>
          <a:p>
            <a:pPr>
              <a:spcBef>
                <a:spcPts val="750"/>
              </a:spcBef>
              <a:spcAft>
                <a:spcPts val="0"/>
              </a:spcAft>
            </a:pPr>
            <a:r>
              <a:rPr lang="zh-CN" altLang="en-US" dirty="0"/>
              <a:t>支持分别针对</a:t>
            </a:r>
            <a:r>
              <a:rPr lang="en-GB" altLang="zh-CN" dirty="0"/>
              <a:t>Java</a:t>
            </a:r>
            <a:r>
              <a:rPr lang="zh-CN" altLang="en-US" dirty="0"/>
              <a:t>和</a:t>
            </a:r>
            <a:r>
              <a:rPr lang="en-GB" altLang="zh-CN" dirty="0"/>
              <a:t>Node</a:t>
            </a:r>
            <a:r>
              <a:rPr lang="zh-CN" altLang="en-US" dirty="0"/>
              <a:t>端的</a:t>
            </a:r>
            <a:r>
              <a:rPr lang="zh-CN" altLang="en-US" b="1" dirty="0"/>
              <a:t>示例代码</a:t>
            </a:r>
            <a:r>
              <a:rPr lang="zh-CN" altLang="en-US" dirty="0"/>
              <a:t>，包括引入代码库、初始化、获取实验配置以及前端埋点等。</a:t>
            </a:r>
            <a:endParaRPr lang="zh-CN" altLang="en-US" dirty="0"/>
          </a:p>
          <a:p>
            <a:pPr>
              <a:spcBef>
                <a:spcPts val="750"/>
              </a:spcBef>
              <a:spcAft>
                <a:spcPts val="0"/>
              </a:spcAft>
            </a:pPr>
            <a:r>
              <a:rPr lang="zh-CN" altLang="en-US" dirty="0"/>
              <a:t>支持测试</a:t>
            </a:r>
            <a:r>
              <a:rPr lang="zh-CN" altLang="en-GB" dirty="0"/>
              <a:t>、</a:t>
            </a:r>
            <a:r>
              <a:rPr lang="zh-CN" altLang="en-US" dirty="0"/>
              <a:t>预发、生产等不同的</a:t>
            </a:r>
            <a:r>
              <a:rPr lang="zh-CN" altLang="en-US" b="1" dirty="0"/>
              <a:t>应用环境</a:t>
            </a:r>
            <a:r>
              <a:rPr lang="zh-CN" altLang="en-US" dirty="0"/>
              <a:t>。</a:t>
            </a:r>
            <a:endParaRPr lang="zh-CN" altLang="en-US" dirty="0"/>
          </a:p>
          <a:p>
            <a:pPr>
              <a:spcBef>
                <a:spcPts val="750"/>
              </a:spcBef>
              <a:spcAft>
                <a:spcPts val="0"/>
              </a:spcAft>
            </a:pPr>
            <a:r>
              <a:rPr lang="zh-CN" altLang="en-US" dirty="0"/>
              <a:t>支持输入分流用户标识获取实验配置，以测试和还原</a:t>
            </a:r>
            <a:r>
              <a:rPr lang="en-GB" altLang="zh-CN" dirty="0"/>
              <a:t>A/B</a:t>
            </a:r>
            <a:r>
              <a:rPr lang="zh-CN" altLang="en-US" dirty="0"/>
              <a:t>分流结果。</a:t>
            </a:r>
            <a:endParaRPr lang="zh-CN" altLang="en-US" dirty="0"/>
          </a:p>
          <a:p>
            <a:pPr>
              <a:spcBef>
                <a:spcPts val="750"/>
              </a:spcBef>
            </a:pPr>
            <a:r>
              <a:rPr lang="zh-CN" altLang="en-US" dirty="0"/>
              <a:t>支持实时日志明细查询，查询条件包括日志类型、实验以及以及分流用户标识等。</a:t>
            </a:r>
            <a:endParaRPr lang="zh-CN" altLang="en-US" dirty="0"/>
          </a:p>
        </p:txBody>
      </p:sp>
      <p:sp>
        <p:nvSpPr>
          <p:cNvPr id="4" name="矩形 3"/>
          <p:cNvSpPr/>
          <p:nvPr/>
        </p:nvSpPr>
        <p:spPr>
          <a:xfrm>
            <a:off x="664234" y="926116"/>
            <a:ext cx="4291330" cy="299085"/>
          </a:xfrm>
          <a:prstGeom prst="rect">
            <a:avLst/>
          </a:prstGeom>
        </p:spPr>
        <p:txBody>
          <a:bodyPr wrap="none">
            <a:spAutoFit/>
          </a:bodyPr>
          <a:lstStyle/>
          <a:p>
            <a:pPr>
              <a:spcAft>
                <a:spcPts val="0"/>
              </a:spcAft>
            </a:pPr>
            <a:r>
              <a:rPr lang="zh-CN" altLang="en-GB" sz="1350" b="1" dirty="0">
                <a:solidFill>
                  <a:schemeClr val="accent1">
                    <a:lumMod val="60000"/>
                    <a:lumOff val="40000"/>
                  </a:schemeClr>
                </a:solidFill>
                <a:latin typeface="Source Sans Pro" panose="020F0502020204030204" pitchFamily="34" charset="0"/>
              </a:rPr>
              <a:t>需要</a:t>
            </a:r>
            <a:r>
              <a:rPr lang="zh-CN" altLang="en-US" sz="1350" b="1" dirty="0">
                <a:solidFill>
                  <a:schemeClr val="accent1">
                    <a:lumMod val="60000"/>
                    <a:lumOff val="40000"/>
                  </a:schemeClr>
                </a:solidFill>
                <a:latin typeface="Source Sans Pro" panose="020F0502020204030204" pitchFamily="34" charset="0"/>
              </a:rPr>
              <a:t>关注</a:t>
            </a:r>
            <a:r>
              <a:rPr lang="en-GB" altLang="zh-CN" sz="1350" b="1" dirty="0" err="1">
                <a:solidFill>
                  <a:schemeClr val="accent1">
                    <a:lumMod val="60000"/>
                    <a:lumOff val="40000"/>
                  </a:schemeClr>
                </a:solidFill>
                <a:latin typeface="Source Sans Pro" panose="020F0502020204030204" pitchFamily="34" charset="0"/>
              </a:rPr>
              <a:t>ABTest</a:t>
            </a:r>
            <a:r>
              <a:rPr lang="zh-CN" altLang="en-US" sz="1350" b="1" dirty="0">
                <a:solidFill>
                  <a:schemeClr val="accent1">
                    <a:lumMod val="60000"/>
                    <a:lumOff val="40000"/>
                  </a:schemeClr>
                </a:solidFill>
                <a:latin typeface="Source Sans Pro" panose="020F0502020204030204" pitchFamily="34" charset="0"/>
              </a:rPr>
              <a:t>接入成本与易用性</a:t>
            </a:r>
            <a:r>
              <a:rPr lang="zh-CN" altLang="en-US" sz="1350" dirty="0">
                <a:solidFill>
                  <a:schemeClr val="accent1">
                    <a:lumMod val="60000"/>
                    <a:lumOff val="40000"/>
                  </a:schemeClr>
                </a:solidFill>
                <a:latin typeface="Source Sans Pro" panose="020F0502020204030204" pitchFamily="34" charset="0"/>
              </a:rPr>
              <a:t>、</a:t>
            </a:r>
            <a:r>
              <a:rPr lang="en-GB" altLang="zh-CN" sz="1350" b="1" dirty="0" err="1">
                <a:solidFill>
                  <a:schemeClr val="accent1">
                    <a:lumMod val="60000"/>
                    <a:lumOff val="40000"/>
                  </a:schemeClr>
                </a:solidFill>
                <a:latin typeface="Source Sans Pro" panose="020F0502020204030204" pitchFamily="34" charset="0"/>
              </a:rPr>
              <a:t>ABTest</a:t>
            </a:r>
            <a:r>
              <a:rPr lang="zh-CN" altLang="en-US" sz="1350" b="1" dirty="0">
                <a:solidFill>
                  <a:schemeClr val="accent1">
                    <a:lumMod val="60000"/>
                    <a:lumOff val="40000"/>
                  </a:schemeClr>
                </a:solidFill>
                <a:latin typeface="Source Sans Pro" panose="020F0502020204030204" pitchFamily="34" charset="0"/>
              </a:rPr>
              <a:t>数据价值</a:t>
            </a:r>
            <a:endParaRPr lang="zh-CN" altLang="en-US" sz="1350" dirty="0">
              <a:solidFill>
                <a:schemeClr val="accent1">
                  <a:lumMod val="60000"/>
                  <a:lumOff val="40000"/>
                </a:schemeClr>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491291" y="277050"/>
            <a:ext cx="3519805" cy="478155"/>
          </a:xfrm>
          <a:prstGeom prst="rect">
            <a:avLst/>
          </a:prstGeom>
          <a:noFill/>
        </p:spPr>
        <p:txBody>
          <a:bodyPr wrap="none" rtlCol="0">
            <a:spAutoFit/>
          </a:bodyPr>
          <a:lstStyle/>
          <a:p>
            <a:pPr defTabSz="685800">
              <a:lnSpc>
                <a:spcPct val="90000"/>
              </a:lnSpc>
              <a:spcBef>
                <a:spcPct val="0"/>
              </a:spcBef>
              <a:spcAft>
                <a:spcPts val="0"/>
              </a:spcAft>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a:t>
            </a:r>
            <a:r>
              <a:rPr kumimoji="1" lang="en-US" altLang="zh-CN" sz="2800" b="1" dirty="0">
                <a:solidFill>
                  <a:srgbClr val="0070C0"/>
                </a:solidFill>
                <a:latin typeface="微软雅黑" panose="020B0503020204020204" pitchFamily="34" charset="-122"/>
                <a:ea typeface="微软雅黑" panose="020B0503020204020204" pitchFamily="34" charset="-122"/>
              </a:rPr>
              <a:t>Dashboard</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Rounded Rectangle 5"/>
          <p:cNvSpPr/>
          <p:nvPr/>
        </p:nvSpPr>
        <p:spPr>
          <a:xfrm>
            <a:off x="1056613" y="1131360"/>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pSp>
        <p:nvGrpSpPr>
          <p:cNvPr id="4" name="Group 7"/>
          <p:cNvGrpSpPr/>
          <p:nvPr/>
        </p:nvGrpSpPr>
        <p:grpSpPr>
          <a:xfrm>
            <a:off x="1179896" y="1272238"/>
            <a:ext cx="714899" cy="347629"/>
            <a:chOff x="1631729" y="2254898"/>
            <a:chExt cx="953198" cy="463505"/>
          </a:xfrm>
        </p:grpSpPr>
        <p:sp>
          <p:nvSpPr>
            <p:cNvPr id="5" name="Content Placeholder 2"/>
            <p:cNvSpPr txBox="1"/>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120.9</a:t>
              </a:r>
              <a:endParaRPr lang="en-US" sz="1350" dirty="0">
                <a:solidFill>
                  <a:schemeClr val="bg1"/>
                </a:solidFill>
                <a:latin typeface="Century Gothic" panose="020B0502020202020204" pitchFamily="34" charset="0"/>
              </a:endParaRPr>
            </a:p>
          </p:txBody>
        </p:sp>
        <p:sp>
          <p:nvSpPr>
            <p:cNvPr id="6" name="Content Placeholder 2"/>
            <p:cNvSpPr txBox="1"/>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No Feature Y</a:t>
              </a:r>
              <a:endParaRPr lang="en-US" sz="600" i="1" dirty="0">
                <a:solidFill>
                  <a:schemeClr val="bg1">
                    <a:lumMod val="65000"/>
                  </a:schemeClr>
                </a:solidFill>
                <a:latin typeface="Century Gothic" panose="020B0502020202020204" pitchFamily="34" charset="0"/>
              </a:endParaRPr>
            </a:p>
          </p:txBody>
        </p:sp>
      </p:grpSp>
      <p:grpSp>
        <p:nvGrpSpPr>
          <p:cNvPr id="7" name="Group 10"/>
          <p:cNvGrpSpPr/>
          <p:nvPr/>
        </p:nvGrpSpPr>
        <p:grpSpPr>
          <a:xfrm>
            <a:off x="2215116" y="1272238"/>
            <a:ext cx="962469" cy="347629"/>
            <a:chOff x="1631729" y="2254898"/>
            <a:chExt cx="1283292" cy="463505"/>
          </a:xfrm>
        </p:grpSpPr>
        <p:sp>
          <p:nvSpPr>
            <p:cNvPr id="8" name="Content Placeholder 2"/>
            <p:cNvSpPr txBox="1"/>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27%</a:t>
              </a:r>
              <a:endParaRPr lang="en-US" sz="1350" dirty="0">
                <a:solidFill>
                  <a:srgbClr val="2DC5FF"/>
                </a:solidFill>
                <a:latin typeface="Century Gothic" panose="020B0502020202020204" pitchFamily="34" charset="0"/>
              </a:endParaRPr>
            </a:p>
          </p:txBody>
        </p:sp>
        <p:sp>
          <p:nvSpPr>
            <p:cNvPr id="9" name="Content Placeholder 2"/>
            <p:cNvSpPr txBox="1"/>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Satisfaction Improvement</a:t>
              </a:r>
              <a:endParaRPr lang="en-US" sz="600" i="1" dirty="0">
                <a:solidFill>
                  <a:schemeClr val="bg1">
                    <a:lumMod val="65000"/>
                  </a:schemeClr>
                </a:solidFill>
                <a:latin typeface="Century Gothic" panose="020B0502020202020204" pitchFamily="34" charset="0"/>
              </a:endParaRPr>
            </a:p>
          </p:txBody>
        </p:sp>
      </p:grpSp>
      <p:grpSp>
        <p:nvGrpSpPr>
          <p:cNvPr id="10" name="Group 13"/>
          <p:cNvGrpSpPr/>
          <p:nvPr/>
        </p:nvGrpSpPr>
        <p:grpSpPr>
          <a:xfrm>
            <a:off x="3456748" y="1272883"/>
            <a:ext cx="837000" cy="348758"/>
            <a:chOff x="1631729" y="2255750"/>
            <a:chExt cx="1283292" cy="462149"/>
          </a:xfrm>
        </p:grpSpPr>
        <p:sp>
          <p:nvSpPr>
            <p:cNvPr id="11" name="Content Placeholder 2"/>
            <p:cNvSpPr txBox="1"/>
            <p:nvPr/>
          </p:nvSpPr>
          <p:spPr>
            <a:xfrm>
              <a:off x="1914288" y="2255750"/>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153.8</a:t>
              </a:r>
              <a:endParaRPr lang="en-US" sz="1350" dirty="0">
                <a:solidFill>
                  <a:schemeClr val="bg1"/>
                </a:solidFill>
                <a:latin typeface="Century Gothic" panose="020B0502020202020204" pitchFamily="34" charset="0"/>
              </a:endParaRPr>
            </a:p>
          </p:txBody>
        </p:sp>
        <p:sp>
          <p:nvSpPr>
            <p:cNvPr id="12" name="Content Placeholder 2"/>
            <p:cNvSpPr txBox="1"/>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Y</a:t>
              </a:r>
              <a:endParaRPr lang="en-US" sz="600" i="1" dirty="0">
                <a:solidFill>
                  <a:schemeClr val="bg1">
                    <a:lumMod val="65000"/>
                  </a:schemeClr>
                </a:solidFill>
                <a:latin typeface="Century Gothic" panose="020B0502020202020204" pitchFamily="34" charset="0"/>
              </a:endParaRPr>
            </a:p>
          </p:txBody>
        </p:sp>
      </p:grpSp>
      <p:cxnSp>
        <p:nvCxnSpPr>
          <p:cNvPr id="13" name="Straight Connector 17"/>
          <p:cNvCxnSpPr/>
          <p:nvPr/>
        </p:nvCxnSpPr>
        <p:spPr>
          <a:xfrm>
            <a:off x="2039983"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9"/>
          <p:cNvCxnSpPr/>
          <p:nvPr/>
        </p:nvCxnSpPr>
        <p:spPr>
          <a:xfrm>
            <a:off x="3394402"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15" name="Content Placeholder 2"/>
          <p:cNvSpPr txBox="1"/>
          <p:nvPr/>
        </p:nvSpPr>
        <p:spPr>
          <a:xfrm>
            <a:off x="1103107" y="797489"/>
            <a:ext cx="2537934" cy="32258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0"/>
              </a:spcAft>
              <a:buNone/>
            </a:pPr>
            <a:r>
              <a:rPr lang="en-US" spc="15" dirty="0" err="1">
                <a:solidFill>
                  <a:srgbClr val="00B0F0"/>
                </a:solidFill>
                <a:latin typeface="Century Gothic" panose="020B0502020202020204" pitchFamily="34" charset="0"/>
              </a:rPr>
              <a:t>加权满意度成绩</a:t>
            </a:r>
            <a:endParaRPr lang="en-US" spc="15" dirty="0">
              <a:solidFill>
                <a:srgbClr val="00B0F0"/>
              </a:solidFill>
              <a:latin typeface="Century Gothic" panose="020B0502020202020204" pitchFamily="34" charset="0"/>
            </a:endParaRPr>
          </a:p>
        </p:txBody>
      </p:sp>
      <p:sp>
        <p:nvSpPr>
          <p:cNvPr id="16" name="Rounded Rectangle 21"/>
          <p:cNvSpPr/>
          <p:nvPr/>
        </p:nvSpPr>
        <p:spPr>
          <a:xfrm>
            <a:off x="1059202" y="2129952"/>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pSp>
        <p:nvGrpSpPr>
          <p:cNvPr id="17" name="Group 22"/>
          <p:cNvGrpSpPr/>
          <p:nvPr/>
        </p:nvGrpSpPr>
        <p:grpSpPr>
          <a:xfrm>
            <a:off x="1182485" y="2270830"/>
            <a:ext cx="714899" cy="347629"/>
            <a:chOff x="1631729" y="2254898"/>
            <a:chExt cx="953198" cy="463505"/>
          </a:xfrm>
        </p:grpSpPr>
        <p:sp>
          <p:nvSpPr>
            <p:cNvPr id="18" name="Content Placeholder 2"/>
            <p:cNvSpPr txBox="1"/>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78%</a:t>
              </a:r>
              <a:endParaRPr lang="en-US" sz="1350" dirty="0">
                <a:solidFill>
                  <a:schemeClr val="bg1"/>
                </a:solidFill>
                <a:latin typeface="Century Gothic" panose="020B0502020202020204" pitchFamily="34" charset="0"/>
              </a:endParaRPr>
            </a:p>
          </p:txBody>
        </p:sp>
        <p:sp>
          <p:nvSpPr>
            <p:cNvPr id="19" name="Content Placeholder 2"/>
            <p:cNvSpPr txBox="1"/>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No Feature Y</a:t>
              </a:r>
              <a:endParaRPr lang="en-US" sz="600" i="1" dirty="0">
                <a:solidFill>
                  <a:schemeClr val="bg1">
                    <a:lumMod val="65000"/>
                  </a:schemeClr>
                </a:solidFill>
                <a:latin typeface="Century Gothic" panose="020B0502020202020204" pitchFamily="34" charset="0"/>
              </a:endParaRPr>
            </a:p>
          </p:txBody>
        </p:sp>
      </p:grpSp>
      <p:grpSp>
        <p:nvGrpSpPr>
          <p:cNvPr id="20" name="Group 25"/>
          <p:cNvGrpSpPr/>
          <p:nvPr/>
        </p:nvGrpSpPr>
        <p:grpSpPr>
          <a:xfrm>
            <a:off x="2217705" y="2270830"/>
            <a:ext cx="962469" cy="347629"/>
            <a:chOff x="1631729" y="2254898"/>
            <a:chExt cx="1283292" cy="463505"/>
          </a:xfrm>
        </p:grpSpPr>
        <p:sp>
          <p:nvSpPr>
            <p:cNvPr id="21" name="Content Placeholder 2"/>
            <p:cNvSpPr txBox="1"/>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6.60%</a:t>
              </a:r>
              <a:endParaRPr lang="en-US" sz="1350" dirty="0">
                <a:solidFill>
                  <a:srgbClr val="2DC5FF"/>
                </a:solidFill>
                <a:latin typeface="Century Gothic" panose="020B0502020202020204" pitchFamily="34" charset="0"/>
              </a:endParaRPr>
            </a:p>
          </p:txBody>
        </p:sp>
        <p:sp>
          <p:nvSpPr>
            <p:cNvPr id="22" name="Content Placeholder 2"/>
            <p:cNvSpPr txBox="1"/>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Off vs On</a:t>
              </a:r>
              <a:endParaRPr lang="en-US" sz="600" i="1" dirty="0">
                <a:solidFill>
                  <a:schemeClr val="bg1">
                    <a:lumMod val="65000"/>
                  </a:schemeClr>
                </a:solidFill>
                <a:latin typeface="Century Gothic" panose="020B0502020202020204" pitchFamily="34" charset="0"/>
              </a:endParaRPr>
            </a:p>
          </p:txBody>
        </p:sp>
      </p:grpSp>
      <p:grpSp>
        <p:nvGrpSpPr>
          <p:cNvPr id="23" name="Group 28"/>
          <p:cNvGrpSpPr/>
          <p:nvPr/>
        </p:nvGrpSpPr>
        <p:grpSpPr>
          <a:xfrm>
            <a:off x="3459337" y="2271475"/>
            <a:ext cx="837000" cy="348758"/>
            <a:chOff x="1631729" y="2255750"/>
            <a:chExt cx="1283292" cy="462149"/>
          </a:xfrm>
        </p:grpSpPr>
        <p:sp>
          <p:nvSpPr>
            <p:cNvPr id="24" name="Content Placeholder 2"/>
            <p:cNvSpPr txBox="1"/>
            <p:nvPr/>
          </p:nvSpPr>
          <p:spPr>
            <a:xfrm>
              <a:off x="1914288" y="2255750"/>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85%</a:t>
              </a:r>
              <a:endParaRPr lang="en-US" sz="1350" dirty="0">
                <a:solidFill>
                  <a:schemeClr val="bg1"/>
                </a:solidFill>
                <a:latin typeface="Century Gothic" panose="020B0502020202020204" pitchFamily="34" charset="0"/>
              </a:endParaRPr>
            </a:p>
          </p:txBody>
        </p:sp>
        <p:sp>
          <p:nvSpPr>
            <p:cNvPr id="25" name="Content Placeholder 2"/>
            <p:cNvSpPr txBox="1"/>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Y</a:t>
              </a:r>
              <a:endParaRPr lang="en-US" sz="600" i="1" dirty="0">
                <a:solidFill>
                  <a:schemeClr val="bg1">
                    <a:lumMod val="65000"/>
                  </a:schemeClr>
                </a:solidFill>
                <a:latin typeface="Century Gothic" panose="020B0502020202020204" pitchFamily="34" charset="0"/>
              </a:endParaRPr>
            </a:p>
          </p:txBody>
        </p:sp>
      </p:grpSp>
      <p:cxnSp>
        <p:nvCxnSpPr>
          <p:cNvPr id="26" name="Straight Connector 31"/>
          <p:cNvCxnSpPr/>
          <p:nvPr/>
        </p:nvCxnSpPr>
        <p:spPr>
          <a:xfrm>
            <a:off x="2042572"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32"/>
          <p:cNvCxnSpPr/>
          <p:nvPr/>
        </p:nvCxnSpPr>
        <p:spPr>
          <a:xfrm>
            <a:off x="3396991"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28" name="Content Placeholder 2"/>
          <p:cNvSpPr txBox="1"/>
          <p:nvPr/>
        </p:nvSpPr>
        <p:spPr>
          <a:xfrm>
            <a:off x="1053249" y="1899687"/>
            <a:ext cx="1859967"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buNone/>
            </a:pP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正面</a:t>
            </a: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满意比例</a:t>
            </a:r>
            <a:endParaRPr lang="en-US" sz="1200" spc="15" dirty="0">
              <a:solidFill>
                <a:srgbClr val="00B0F0"/>
              </a:solidFill>
              <a:latin typeface="Century Gothic" panose="020B0502020202020204" pitchFamily="34" charset="0"/>
            </a:endParaRPr>
          </a:p>
        </p:txBody>
      </p:sp>
      <p:sp>
        <p:nvSpPr>
          <p:cNvPr id="29" name="Rounded Rectangle 34"/>
          <p:cNvSpPr/>
          <p:nvPr/>
        </p:nvSpPr>
        <p:spPr>
          <a:xfrm>
            <a:off x="1053249" y="2893634"/>
            <a:ext cx="3279471" cy="1691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aphicFrame>
        <p:nvGraphicFramePr>
          <p:cNvPr id="30" name="Chart 35"/>
          <p:cNvGraphicFramePr/>
          <p:nvPr/>
        </p:nvGraphicFramePr>
        <p:xfrm>
          <a:off x="1179896" y="3007360"/>
          <a:ext cx="2996470" cy="1468712"/>
        </p:xfrm>
        <a:graphic>
          <a:graphicData uri="http://schemas.openxmlformats.org/drawingml/2006/chart">
            <c:chart xmlns:c="http://schemas.openxmlformats.org/drawingml/2006/chart" xmlns:r="http://schemas.openxmlformats.org/officeDocument/2006/relationships" r:id="rId1"/>
          </a:graphicData>
        </a:graphic>
      </p:graphicFrame>
      <p:sp>
        <p:nvSpPr>
          <p:cNvPr id="31" name="Rounded Rectangle 36"/>
          <p:cNvSpPr/>
          <p:nvPr/>
        </p:nvSpPr>
        <p:spPr>
          <a:xfrm>
            <a:off x="4575364" y="1131360"/>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pSp>
        <p:nvGrpSpPr>
          <p:cNvPr id="32" name="Group 37"/>
          <p:cNvGrpSpPr/>
          <p:nvPr/>
        </p:nvGrpSpPr>
        <p:grpSpPr>
          <a:xfrm>
            <a:off x="4698647" y="1272238"/>
            <a:ext cx="714899" cy="347629"/>
            <a:chOff x="1631729" y="2254898"/>
            <a:chExt cx="953198" cy="463505"/>
          </a:xfrm>
        </p:grpSpPr>
        <p:sp>
          <p:nvSpPr>
            <p:cNvPr id="33" name="Content Placeholder 2"/>
            <p:cNvSpPr txBox="1"/>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147.3</a:t>
              </a:r>
              <a:endParaRPr lang="en-US" sz="1350" dirty="0">
                <a:solidFill>
                  <a:schemeClr val="bg1"/>
                </a:solidFill>
                <a:latin typeface="Century Gothic" panose="020B0502020202020204" pitchFamily="34" charset="0"/>
              </a:endParaRPr>
            </a:p>
          </p:txBody>
        </p:sp>
        <p:sp>
          <p:nvSpPr>
            <p:cNvPr id="34" name="Content Placeholder 2"/>
            <p:cNvSpPr txBox="1"/>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Off</a:t>
              </a:r>
              <a:endParaRPr lang="en-US" sz="600" i="1" dirty="0">
                <a:solidFill>
                  <a:schemeClr val="bg1">
                    <a:lumMod val="65000"/>
                  </a:schemeClr>
                </a:solidFill>
                <a:latin typeface="Century Gothic" panose="020B0502020202020204" pitchFamily="34" charset="0"/>
              </a:endParaRPr>
            </a:p>
          </p:txBody>
        </p:sp>
      </p:grpSp>
      <p:grpSp>
        <p:nvGrpSpPr>
          <p:cNvPr id="35" name="Group 40"/>
          <p:cNvGrpSpPr/>
          <p:nvPr/>
        </p:nvGrpSpPr>
        <p:grpSpPr>
          <a:xfrm>
            <a:off x="5733867" y="1272238"/>
            <a:ext cx="962469" cy="347629"/>
            <a:chOff x="1631729" y="2254898"/>
            <a:chExt cx="1283292" cy="463505"/>
          </a:xfrm>
        </p:grpSpPr>
        <p:sp>
          <p:nvSpPr>
            <p:cNvPr id="36" name="Content Placeholder 2"/>
            <p:cNvSpPr txBox="1"/>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5.5%</a:t>
              </a:r>
              <a:endParaRPr lang="en-US" sz="1350" dirty="0">
                <a:solidFill>
                  <a:srgbClr val="2DC5FF"/>
                </a:solidFill>
                <a:latin typeface="Century Gothic" panose="020B0502020202020204" pitchFamily="34" charset="0"/>
              </a:endParaRPr>
            </a:p>
          </p:txBody>
        </p:sp>
        <p:sp>
          <p:nvSpPr>
            <p:cNvPr id="37" name="Content Placeholder 2"/>
            <p:cNvSpPr txBox="1"/>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Satisfaction Improvement</a:t>
              </a:r>
              <a:endParaRPr lang="en-US" sz="600" i="1" dirty="0">
                <a:solidFill>
                  <a:schemeClr val="bg1">
                    <a:lumMod val="65000"/>
                  </a:schemeClr>
                </a:solidFill>
                <a:latin typeface="Century Gothic" panose="020B0502020202020204" pitchFamily="34" charset="0"/>
              </a:endParaRPr>
            </a:p>
          </p:txBody>
        </p:sp>
      </p:grpSp>
      <p:grpSp>
        <p:nvGrpSpPr>
          <p:cNvPr id="38" name="Group 44"/>
          <p:cNvGrpSpPr/>
          <p:nvPr/>
        </p:nvGrpSpPr>
        <p:grpSpPr>
          <a:xfrm>
            <a:off x="6975499" y="1272883"/>
            <a:ext cx="837000" cy="348758"/>
            <a:chOff x="1631729" y="2255750"/>
            <a:chExt cx="1283292" cy="462149"/>
          </a:xfrm>
        </p:grpSpPr>
        <p:sp>
          <p:nvSpPr>
            <p:cNvPr id="39" name="Content Placeholder 2"/>
            <p:cNvSpPr txBox="1"/>
            <p:nvPr/>
          </p:nvSpPr>
          <p:spPr>
            <a:xfrm>
              <a:off x="1914288" y="2255750"/>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154.4</a:t>
              </a:r>
              <a:endParaRPr lang="en-US" sz="1350" dirty="0">
                <a:solidFill>
                  <a:schemeClr val="bg1"/>
                </a:solidFill>
                <a:latin typeface="Century Gothic" panose="020B0502020202020204" pitchFamily="34" charset="0"/>
              </a:endParaRPr>
            </a:p>
          </p:txBody>
        </p:sp>
        <p:sp>
          <p:nvSpPr>
            <p:cNvPr id="40" name="Content Placeholder 2"/>
            <p:cNvSpPr txBox="1"/>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On</a:t>
              </a:r>
              <a:endParaRPr lang="en-US" sz="600" i="1" dirty="0">
                <a:solidFill>
                  <a:schemeClr val="bg1">
                    <a:lumMod val="65000"/>
                  </a:schemeClr>
                </a:solidFill>
                <a:latin typeface="Century Gothic" panose="020B0502020202020204" pitchFamily="34" charset="0"/>
              </a:endParaRPr>
            </a:p>
          </p:txBody>
        </p:sp>
      </p:grpSp>
      <p:cxnSp>
        <p:nvCxnSpPr>
          <p:cNvPr id="41" name="Straight Connector 47"/>
          <p:cNvCxnSpPr/>
          <p:nvPr/>
        </p:nvCxnSpPr>
        <p:spPr>
          <a:xfrm>
            <a:off x="5558734"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42" name="Straight Connector 48"/>
          <p:cNvCxnSpPr/>
          <p:nvPr/>
        </p:nvCxnSpPr>
        <p:spPr>
          <a:xfrm>
            <a:off x="6913153"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43" name="Rounded Rectangle 50"/>
          <p:cNvSpPr/>
          <p:nvPr/>
        </p:nvSpPr>
        <p:spPr>
          <a:xfrm>
            <a:off x="4577953" y="2129952"/>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pSp>
        <p:nvGrpSpPr>
          <p:cNvPr id="44" name="Group 51"/>
          <p:cNvGrpSpPr/>
          <p:nvPr/>
        </p:nvGrpSpPr>
        <p:grpSpPr>
          <a:xfrm>
            <a:off x="4701236" y="2270830"/>
            <a:ext cx="714899" cy="347629"/>
            <a:chOff x="1631729" y="2254898"/>
            <a:chExt cx="953198" cy="463505"/>
          </a:xfrm>
        </p:grpSpPr>
        <p:sp>
          <p:nvSpPr>
            <p:cNvPr id="45" name="Content Placeholder 2"/>
            <p:cNvSpPr txBox="1"/>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85%</a:t>
              </a:r>
              <a:endParaRPr lang="en-US" sz="1350" dirty="0">
                <a:solidFill>
                  <a:schemeClr val="bg1"/>
                </a:solidFill>
                <a:latin typeface="Century Gothic" panose="020B0502020202020204" pitchFamily="34" charset="0"/>
              </a:endParaRPr>
            </a:p>
          </p:txBody>
        </p:sp>
        <p:sp>
          <p:nvSpPr>
            <p:cNvPr id="46" name="Content Placeholder 2"/>
            <p:cNvSpPr txBox="1"/>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Off</a:t>
              </a:r>
              <a:endParaRPr lang="en-US" sz="600" i="1" dirty="0">
                <a:solidFill>
                  <a:schemeClr val="bg1">
                    <a:lumMod val="65000"/>
                  </a:schemeClr>
                </a:solidFill>
                <a:latin typeface="Century Gothic" panose="020B0502020202020204" pitchFamily="34" charset="0"/>
              </a:endParaRPr>
            </a:p>
          </p:txBody>
        </p:sp>
      </p:grpSp>
      <p:grpSp>
        <p:nvGrpSpPr>
          <p:cNvPr id="47" name="Group 54"/>
          <p:cNvGrpSpPr/>
          <p:nvPr/>
        </p:nvGrpSpPr>
        <p:grpSpPr>
          <a:xfrm>
            <a:off x="5736456" y="2270830"/>
            <a:ext cx="962469" cy="347629"/>
            <a:chOff x="1631729" y="2254898"/>
            <a:chExt cx="1283292" cy="463505"/>
          </a:xfrm>
        </p:grpSpPr>
        <p:sp>
          <p:nvSpPr>
            <p:cNvPr id="48" name="Content Placeholder 2"/>
            <p:cNvSpPr txBox="1"/>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2.3%</a:t>
              </a:r>
              <a:endParaRPr lang="en-US" sz="1350" dirty="0">
                <a:solidFill>
                  <a:srgbClr val="2DC5FF"/>
                </a:solidFill>
                <a:latin typeface="Century Gothic" panose="020B0502020202020204" pitchFamily="34" charset="0"/>
              </a:endParaRPr>
            </a:p>
          </p:txBody>
        </p:sp>
        <p:sp>
          <p:nvSpPr>
            <p:cNvPr id="49" name="Content Placeholder 2"/>
            <p:cNvSpPr txBox="1"/>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Off vs On</a:t>
              </a:r>
              <a:endParaRPr lang="en-US" sz="600" i="1" dirty="0">
                <a:solidFill>
                  <a:schemeClr val="bg1">
                    <a:lumMod val="65000"/>
                  </a:schemeClr>
                </a:solidFill>
                <a:latin typeface="Century Gothic" panose="020B0502020202020204" pitchFamily="34" charset="0"/>
              </a:endParaRPr>
            </a:p>
          </p:txBody>
        </p:sp>
      </p:grpSp>
      <p:grpSp>
        <p:nvGrpSpPr>
          <p:cNvPr id="50" name="Group 57"/>
          <p:cNvGrpSpPr/>
          <p:nvPr/>
        </p:nvGrpSpPr>
        <p:grpSpPr>
          <a:xfrm>
            <a:off x="6978088" y="2271476"/>
            <a:ext cx="837000" cy="348759"/>
            <a:chOff x="1631729" y="2255749"/>
            <a:chExt cx="1283292" cy="462150"/>
          </a:xfrm>
        </p:grpSpPr>
        <p:sp>
          <p:nvSpPr>
            <p:cNvPr id="51" name="Content Placeholder 2"/>
            <p:cNvSpPr txBox="1"/>
            <p:nvPr/>
          </p:nvSpPr>
          <p:spPr>
            <a:xfrm>
              <a:off x="1914288" y="2255749"/>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87%</a:t>
              </a:r>
              <a:endParaRPr lang="en-US" sz="1350" dirty="0">
                <a:solidFill>
                  <a:schemeClr val="bg1"/>
                </a:solidFill>
                <a:latin typeface="Century Gothic" panose="020B0502020202020204" pitchFamily="34" charset="0"/>
              </a:endParaRPr>
            </a:p>
          </p:txBody>
        </p:sp>
        <p:sp>
          <p:nvSpPr>
            <p:cNvPr id="52" name="Content Placeholder 2"/>
            <p:cNvSpPr txBox="1"/>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On</a:t>
              </a:r>
              <a:endParaRPr lang="en-US" sz="600" i="1" dirty="0">
                <a:solidFill>
                  <a:schemeClr val="bg1">
                    <a:lumMod val="65000"/>
                  </a:schemeClr>
                </a:solidFill>
                <a:latin typeface="Century Gothic" panose="020B0502020202020204" pitchFamily="34" charset="0"/>
              </a:endParaRPr>
            </a:p>
          </p:txBody>
        </p:sp>
      </p:grpSp>
      <p:cxnSp>
        <p:nvCxnSpPr>
          <p:cNvPr id="53" name="Straight Connector 60"/>
          <p:cNvCxnSpPr/>
          <p:nvPr/>
        </p:nvCxnSpPr>
        <p:spPr>
          <a:xfrm>
            <a:off x="5561323"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54" name="Straight Connector 61"/>
          <p:cNvCxnSpPr/>
          <p:nvPr/>
        </p:nvCxnSpPr>
        <p:spPr>
          <a:xfrm>
            <a:off x="6915742"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63"/>
          <p:cNvSpPr/>
          <p:nvPr/>
        </p:nvSpPr>
        <p:spPr>
          <a:xfrm>
            <a:off x="4572000" y="2893634"/>
            <a:ext cx="3279471" cy="1691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aphicFrame>
        <p:nvGraphicFramePr>
          <p:cNvPr id="56" name="Chart 64"/>
          <p:cNvGraphicFramePr/>
          <p:nvPr/>
        </p:nvGraphicFramePr>
        <p:xfrm>
          <a:off x="4698647" y="3007360"/>
          <a:ext cx="2996470" cy="1468712"/>
        </p:xfrm>
        <a:graphic>
          <a:graphicData uri="http://schemas.openxmlformats.org/drawingml/2006/chart">
            <c:chart xmlns:c="http://schemas.openxmlformats.org/drawingml/2006/chart" xmlns:r="http://schemas.openxmlformats.org/officeDocument/2006/relationships" r:id="rId2"/>
          </a:graphicData>
        </a:graphic>
      </p:graphicFrame>
      <p:sp>
        <p:nvSpPr>
          <p:cNvPr id="57" name="Content Placeholder 2"/>
          <p:cNvSpPr txBox="1"/>
          <p:nvPr/>
        </p:nvSpPr>
        <p:spPr>
          <a:xfrm>
            <a:off x="5945786" y="1939491"/>
            <a:ext cx="1859967"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0"/>
              </a:spcAft>
              <a:buNone/>
            </a:pP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正面</a:t>
            </a: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满意比例</a:t>
            </a:r>
            <a:endParaRPr lang="en-US" sz="1200" spc="15" dirty="0">
              <a:solidFill>
                <a:srgbClr val="00B0F0"/>
              </a:solidFill>
              <a:latin typeface="Century Gothic" panose="020B0502020202020204" pitchFamily="34" charset="0"/>
            </a:endParaRPr>
          </a:p>
        </p:txBody>
      </p:sp>
    </p:spTree>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91291" y="277050"/>
            <a:ext cx="2284095" cy="478155"/>
          </a:xfrm>
          <a:prstGeom prst="rect">
            <a:avLst/>
          </a:prstGeom>
          <a:noFill/>
        </p:spPr>
        <p:txBody>
          <a:bodyPr wrap="none" rtlCol="0">
            <a:spAutoFit/>
          </a:bodyPr>
          <a:lstStyle/>
          <a:p>
            <a:pPr defTabSz="685800">
              <a:lnSpc>
                <a:spcPct val="90000"/>
              </a:lnSpc>
              <a:spcBef>
                <a:spcPct val="0"/>
              </a:spcBef>
              <a:spcAft>
                <a:spcPts val="0"/>
              </a:spcAft>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测试分析</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Rounded Rectangle"/>
          <p:cNvSpPr/>
          <p:nvPr/>
        </p:nvSpPr>
        <p:spPr>
          <a:xfrm>
            <a:off x="329191" y="757181"/>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4" name="Chart 115"/>
          <p:cNvGraphicFramePr/>
          <p:nvPr/>
        </p:nvGraphicFramePr>
        <p:xfrm>
          <a:off x="226928" y="981555"/>
          <a:ext cx="2120402" cy="692162"/>
        </p:xfrm>
        <a:graphic>
          <a:graphicData uri="http://schemas.openxmlformats.org/drawingml/2006/chart">
            <c:chart xmlns:c="http://schemas.openxmlformats.org/drawingml/2006/chart" xmlns:r="http://schemas.openxmlformats.org/officeDocument/2006/relationships" r:id="rId1"/>
          </a:graphicData>
        </a:graphic>
      </p:graphicFrame>
      <p:sp>
        <p:nvSpPr>
          <p:cNvPr id="5" name="Content Placeholder 2"/>
          <p:cNvSpPr txBox="1"/>
          <p:nvPr/>
        </p:nvSpPr>
        <p:spPr>
          <a:xfrm>
            <a:off x="466350" y="888654"/>
            <a:ext cx="1058461" cy="241935"/>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spcAft>
                <a:spcPts val="0"/>
              </a:spcAft>
              <a:buNone/>
            </a:pPr>
            <a:r>
              <a:rPr lang="en-US" sz="1000" dirty="0">
                <a:solidFill>
                  <a:srgbClr val="00B0F0"/>
                </a:solidFill>
                <a:latin typeface="Century Gothic" panose="020B0502020202020204" pitchFamily="34" charset="0"/>
              </a:rPr>
              <a:t>Average session </a:t>
            </a:r>
            <a:endParaRPr lang="en-US" sz="1000" dirty="0">
              <a:solidFill>
                <a:srgbClr val="00B0F0"/>
              </a:solidFill>
              <a:latin typeface="Century Gothic" panose="020B0502020202020204" pitchFamily="34" charset="0"/>
            </a:endParaRPr>
          </a:p>
          <a:p>
            <a:pPr marL="0" indent="0">
              <a:lnSpc>
                <a:spcPts val="945"/>
              </a:lnSpc>
              <a:spcBef>
                <a:spcPts val="0"/>
              </a:spcBef>
              <a:buNone/>
            </a:pPr>
            <a:r>
              <a:rPr lang="en-US" sz="1000" dirty="0">
                <a:solidFill>
                  <a:srgbClr val="00B0F0"/>
                </a:solidFill>
                <a:latin typeface="Century Gothic" panose="020B0502020202020204" pitchFamily="34" charset="0"/>
              </a:rPr>
              <a:t>length</a:t>
            </a:r>
            <a:endParaRPr lang="en-US" sz="1000" dirty="0">
              <a:solidFill>
                <a:srgbClr val="00B0F0"/>
              </a:solidFill>
              <a:latin typeface="Century Gothic" panose="020B0502020202020204" pitchFamily="34" charset="0"/>
            </a:endParaRPr>
          </a:p>
        </p:txBody>
      </p:sp>
      <p:sp>
        <p:nvSpPr>
          <p:cNvPr id="6" name="Content Placeholder 2"/>
          <p:cNvSpPr txBox="1"/>
          <p:nvPr/>
        </p:nvSpPr>
        <p:spPr>
          <a:xfrm>
            <a:off x="1477412" y="914520"/>
            <a:ext cx="295946"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0"/>
              </a:spcAft>
              <a:buNone/>
            </a:pPr>
            <a:r>
              <a:rPr lang="en-US" sz="1200" dirty="0">
                <a:solidFill>
                  <a:srgbClr val="00B0F0"/>
                </a:solidFill>
                <a:latin typeface="Century Gothic" panose="020B0502020202020204" pitchFamily="34" charset="0"/>
              </a:rPr>
              <a:t>1%</a:t>
            </a:r>
            <a:endParaRPr lang="en-US" sz="1200" dirty="0">
              <a:solidFill>
                <a:srgbClr val="00B0F0"/>
              </a:solidFill>
              <a:latin typeface="Century Gothic" panose="020B0502020202020204" pitchFamily="34" charset="0"/>
            </a:endParaRPr>
          </a:p>
        </p:txBody>
      </p:sp>
      <p:sp>
        <p:nvSpPr>
          <p:cNvPr id="7" name="Rounded Rectangle"/>
          <p:cNvSpPr/>
          <p:nvPr/>
        </p:nvSpPr>
        <p:spPr>
          <a:xfrm>
            <a:off x="329191" y="1772344"/>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8" name="Chart 121"/>
          <p:cNvGraphicFramePr/>
          <p:nvPr/>
        </p:nvGraphicFramePr>
        <p:xfrm>
          <a:off x="226928" y="1996717"/>
          <a:ext cx="2120402" cy="692162"/>
        </p:xfrm>
        <a:graphic>
          <a:graphicData uri="http://schemas.openxmlformats.org/drawingml/2006/chart">
            <c:chart xmlns:c="http://schemas.openxmlformats.org/drawingml/2006/chart" xmlns:r="http://schemas.openxmlformats.org/officeDocument/2006/relationships" r:id="rId2"/>
          </a:graphicData>
        </a:graphic>
      </p:graphicFrame>
      <p:sp>
        <p:nvSpPr>
          <p:cNvPr id="9" name="Content Placeholder 2"/>
          <p:cNvSpPr txBox="1"/>
          <p:nvPr/>
        </p:nvSpPr>
        <p:spPr>
          <a:xfrm>
            <a:off x="466352" y="1903816"/>
            <a:ext cx="945083" cy="36322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spcAft>
                <a:spcPts val="0"/>
              </a:spcAft>
              <a:buNone/>
            </a:pPr>
            <a:r>
              <a:rPr lang="en-US" sz="1000" dirty="0">
                <a:solidFill>
                  <a:srgbClr val="00B0F0"/>
                </a:solidFill>
                <a:latin typeface="Century Gothic" panose="020B0502020202020204" pitchFamily="34" charset="0"/>
              </a:rPr>
              <a:t>Views Content occurrences</a:t>
            </a:r>
            <a:r>
              <a:rPr lang="zh-CN" altLang="en-US" sz="1000" dirty="0">
                <a:solidFill>
                  <a:srgbClr val="00B0F0"/>
                </a:solidFill>
                <a:latin typeface="Century Gothic" panose="020B0502020202020204" pitchFamily="34" charset="0"/>
              </a:rPr>
              <a:t> </a:t>
            </a:r>
            <a:r>
              <a:rPr lang="en-US" sz="1000" dirty="0">
                <a:solidFill>
                  <a:srgbClr val="00B0F0"/>
                </a:solidFill>
                <a:latin typeface="Century Gothic" panose="020B0502020202020204" pitchFamily="34" charset="0"/>
              </a:rPr>
              <a:t>/session</a:t>
            </a:r>
            <a:endParaRPr lang="en-US" sz="1000" dirty="0">
              <a:solidFill>
                <a:srgbClr val="00B0F0"/>
              </a:solidFill>
              <a:latin typeface="Century Gothic" panose="020B0502020202020204" pitchFamily="34" charset="0"/>
            </a:endParaRPr>
          </a:p>
        </p:txBody>
      </p:sp>
      <p:sp>
        <p:nvSpPr>
          <p:cNvPr id="10" name="Content Placeholder 2"/>
          <p:cNvSpPr txBox="1"/>
          <p:nvPr/>
        </p:nvSpPr>
        <p:spPr>
          <a:xfrm>
            <a:off x="1411435" y="1929683"/>
            <a:ext cx="375409"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0"/>
              </a:spcAft>
              <a:buNone/>
            </a:pPr>
            <a:r>
              <a:rPr lang="en-US" sz="1200" dirty="0">
                <a:solidFill>
                  <a:srgbClr val="00B0F0"/>
                </a:solidFill>
                <a:latin typeface="Century Gothic" panose="020B0502020202020204" pitchFamily="34" charset="0"/>
              </a:rPr>
              <a:t>28%</a:t>
            </a:r>
            <a:endParaRPr lang="en-US" sz="1200" dirty="0">
              <a:solidFill>
                <a:srgbClr val="00B0F0"/>
              </a:solidFill>
              <a:latin typeface="Century Gothic" panose="020B0502020202020204" pitchFamily="34" charset="0"/>
            </a:endParaRPr>
          </a:p>
        </p:txBody>
      </p:sp>
      <p:sp>
        <p:nvSpPr>
          <p:cNvPr id="11" name="Rounded Rectangle"/>
          <p:cNvSpPr/>
          <p:nvPr/>
        </p:nvSpPr>
        <p:spPr>
          <a:xfrm>
            <a:off x="329191" y="2786154"/>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12" name="Chart 125"/>
          <p:cNvGraphicFramePr/>
          <p:nvPr/>
        </p:nvGraphicFramePr>
        <p:xfrm>
          <a:off x="226928" y="3010527"/>
          <a:ext cx="2120402" cy="692162"/>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p:cNvSpPr txBox="1"/>
          <p:nvPr/>
        </p:nvSpPr>
        <p:spPr>
          <a:xfrm>
            <a:off x="466352" y="2917626"/>
            <a:ext cx="846129" cy="241935"/>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spcAft>
                <a:spcPts val="0"/>
              </a:spcAft>
              <a:buNone/>
            </a:pPr>
            <a:r>
              <a:rPr lang="en-US" sz="1000" dirty="0">
                <a:solidFill>
                  <a:srgbClr val="00B0F0"/>
                </a:solidFill>
                <a:latin typeface="Century Gothic" panose="020B0502020202020204" pitchFamily="34" charset="0"/>
              </a:rPr>
              <a:t>Sessions per daily user</a:t>
            </a:r>
            <a:endParaRPr lang="en-US" sz="1000" dirty="0">
              <a:solidFill>
                <a:srgbClr val="00B0F0"/>
              </a:solidFill>
              <a:latin typeface="Century Gothic" panose="020B0502020202020204" pitchFamily="34" charset="0"/>
            </a:endParaRPr>
          </a:p>
        </p:txBody>
      </p:sp>
      <p:sp>
        <p:nvSpPr>
          <p:cNvPr id="14" name="Content Placeholder 2"/>
          <p:cNvSpPr txBox="1"/>
          <p:nvPr/>
        </p:nvSpPr>
        <p:spPr>
          <a:xfrm>
            <a:off x="1477412" y="2943493"/>
            <a:ext cx="295946"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0"/>
              </a:spcAft>
              <a:buNone/>
            </a:pPr>
            <a:r>
              <a:rPr lang="en-US" sz="1200" dirty="0">
                <a:solidFill>
                  <a:srgbClr val="00B0F0"/>
                </a:solidFill>
                <a:latin typeface="Century Gothic" panose="020B0502020202020204" pitchFamily="34" charset="0"/>
              </a:rPr>
              <a:t>7%</a:t>
            </a:r>
            <a:endParaRPr lang="en-US" sz="1200" dirty="0">
              <a:solidFill>
                <a:srgbClr val="00B0F0"/>
              </a:solidFill>
              <a:latin typeface="Century Gothic" panose="020B0502020202020204" pitchFamily="34" charset="0"/>
            </a:endParaRPr>
          </a:p>
        </p:txBody>
      </p:sp>
      <p:sp>
        <p:nvSpPr>
          <p:cNvPr id="15" name="Rounded Rectangle"/>
          <p:cNvSpPr/>
          <p:nvPr/>
        </p:nvSpPr>
        <p:spPr>
          <a:xfrm>
            <a:off x="329191" y="3795590"/>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16" name="Chart 129"/>
          <p:cNvGraphicFramePr/>
          <p:nvPr/>
        </p:nvGraphicFramePr>
        <p:xfrm>
          <a:off x="226928" y="4019964"/>
          <a:ext cx="1760501" cy="692162"/>
        </p:xfrm>
        <a:graphic>
          <a:graphicData uri="http://schemas.openxmlformats.org/drawingml/2006/chart">
            <c:chart xmlns:c="http://schemas.openxmlformats.org/drawingml/2006/chart" xmlns:r="http://schemas.openxmlformats.org/officeDocument/2006/relationships" r:id="rId4"/>
          </a:graphicData>
        </a:graphic>
      </p:graphicFrame>
      <p:sp>
        <p:nvSpPr>
          <p:cNvPr id="17" name="Content Placeholder 2"/>
          <p:cNvSpPr txBox="1"/>
          <p:nvPr/>
        </p:nvSpPr>
        <p:spPr>
          <a:xfrm>
            <a:off x="466351" y="3927063"/>
            <a:ext cx="945083" cy="241935"/>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spcAft>
                <a:spcPts val="0"/>
              </a:spcAft>
              <a:buNone/>
            </a:pPr>
            <a:r>
              <a:rPr lang="en-US" sz="1000" dirty="0">
                <a:solidFill>
                  <a:srgbClr val="00B0F0"/>
                </a:solidFill>
                <a:latin typeface="Century Gothic" panose="020B0502020202020204" pitchFamily="34" charset="0"/>
              </a:rPr>
              <a:t>Lifetime value per daily user</a:t>
            </a:r>
            <a:endParaRPr lang="en-US" sz="1000" dirty="0">
              <a:solidFill>
                <a:srgbClr val="00B0F0"/>
              </a:solidFill>
              <a:latin typeface="Century Gothic" panose="020B0502020202020204" pitchFamily="34" charset="0"/>
            </a:endParaRPr>
          </a:p>
        </p:txBody>
      </p:sp>
      <p:sp>
        <p:nvSpPr>
          <p:cNvPr id="18" name="Content Placeholder 2"/>
          <p:cNvSpPr txBox="1"/>
          <p:nvPr/>
        </p:nvSpPr>
        <p:spPr>
          <a:xfrm>
            <a:off x="1332231" y="3952929"/>
            <a:ext cx="470806"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0"/>
              </a:spcAft>
              <a:buNone/>
            </a:pPr>
            <a:r>
              <a:rPr lang="en-US" sz="1200" dirty="0">
                <a:solidFill>
                  <a:srgbClr val="00B0F0"/>
                </a:solidFill>
                <a:latin typeface="Century Gothic" panose="020B0502020202020204" pitchFamily="34" charset="0"/>
              </a:rPr>
              <a:t>60%</a:t>
            </a:r>
            <a:endParaRPr lang="en-US" sz="1200" dirty="0">
              <a:solidFill>
                <a:srgbClr val="00B0F0"/>
              </a:solidFill>
              <a:latin typeface="Century Gothic" panose="020B0502020202020204" pitchFamily="34" charset="0"/>
            </a:endParaRPr>
          </a:p>
        </p:txBody>
      </p:sp>
      <p:sp>
        <p:nvSpPr>
          <p:cNvPr id="19" name="Rounded Rectangle"/>
          <p:cNvSpPr/>
          <p:nvPr/>
        </p:nvSpPr>
        <p:spPr>
          <a:xfrm>
            <a:off x="6927690" y="757181"/>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20" name="Chart 133"/>
          <p:cNvGraphicFramePr/>
          <p:nvPr/>
        </p:nvGraphicFramePr>
        <p:xfrm>
          <a:off x="6780363" y="981555"/>
          <a:ext cx="2153962" cy="692162"/>
        </p:xfrm>
        <a:graphic>
          <a:graphicData uri="http://schemas.openxmlformats.org/drawingml/2006/chart">
            <c:chart xmlns:c="http://schemas.openxmlformats.org/drawingml/2006/chart" xmlns:r="http://schemas.openxmlformats.org/officeDocument/2006/relationships" r:id="rId5"/>
          </a:graphicData>
        </a:graphic>
      </p:graphicFrame>
      <p:sp>
        <p:nvSpPr>
          <p:cNvPr id="21" name="Content Placeholder 2"/>
          <p:cNvSpPr txBox="1"/>
          <p:nvPr/>
        </p:nvSpPr>
        <p:spPr>
          <a:xfrm>
            <a:off x="7236070" y="888654"/>
            <a:ext cx="969934" cy="36322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spcAft>
                <a:spcPts val="0"/>
              </a:spcAft>
              <a:buNone/>
            </a:pPr>
            <a:r>
              <a:rPr lang="en-US" sz="1000" dirty="0">
                <a:solidFill>
                  <a:srgbClr val="00B0F0"/>
                </a:solidFill>
                <a:latin typeface="Century Gothic" panose="020B0502020202020204" pitchFamily="34" charset="0"/>
              </a:rPr>
              <a:t>Subscribing occurrence per day</a:t>
            </a:r>
            <a:endParaRPr lang="en-US" sz="1000" dirty="0">
              <a:solidFill>
                <a:srgbClr val="00B0F0"/>
              </a:solidFill>
              <a:latin typeface="Century Gothic" panose="020B0502020202020204" pitchFamily="34" charset="0"/>
            </a:endParaRPr>
          </a:p>
        </p:txBody>
      </p:sp>
      <p:sp>
        <p:nvSpPr>
          <p:cNvPr id="22" name="Content Placeholder 2"/>
          <p:cNvSpPr txBox="1"/>
          <p:nvPr/>
        </p:nvSpPr>
        <p:spPr>
          <a:xfrm>
            <a:off x="8271971" y="914520"/>
            <a:ext cx="398049"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0"/>
              </a:spcAft>
              <a:buNone/>
            </a:pPr>
            <a:r>
              <a:rPr lang="en-US" sz="1200" dirty="0">
                <a:solidFill>
                  <a:srgbClr val="00B0F0"/>
                </a:solidFill>
                <a:latin typeface="Century Gothic" panose="020B0502020202020204" pitchFamily="34" charset="0"/>
              </a:rPr>
              <a:t>24%</a:t>
            </a:r>
            <a:endParaRPr lang="en-US" sz="1200" dirty="0">
              <a:solidFill>
                <a:srgbClr val="00B0F0"/>
              </a:solidFill>
              <a:latin typeface="Century Gothic" panose="020B0502020202020204" pitchFamily="34" charset="0"/>
            </a:endParaRPr>
          </a:p>
        </p:txBody>
      </p:sp>
      <p:sp>
        <p:nvSpPr>
          <p:cNvPr id="23" name="Rounded Rectangle"/>
          <p:cNvSpPr/>
          <p:nvPr/>
        </p:nvSpPr>
        <p:spPr>
          <a:xfrm>
            <a:off x="6927690" y="1772344"/>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24" name="Chart 137"/>
          <p:cNvGraphicFramePr/>
          <p:nvPr/>
        </p:nvGraphicFramePr>
        <p:xfrm>
          <a:off x="6780363" y="1996717"/>
          <a:ext cx="2153962" cy="692162"/>
        </p:xfrm>
        <a:graphic>
          <a:graphicData uri="http://schemas.openxmlformats.org/drawingml/2006/chart">
            <c:chart xmlns:c="http://schemas.openxmlformats.org/drawingml/2006/chart" xmlns:r="http://schemas.openxmlformats.org/officeDocument/2006/relationships" r:id="rId6"/>
          </a:graphicData>
        </a:graphic>
      </p:graphicFrame>
      <p:sp>
        <p:nvSpPr>
          <p:cNvPr id="25" name="Content Placeholder 2"/>
          <p:cNvSpPr txBox="1"/>
          <p:nvPr/>
        </p:nvSpPr>
        <p:spPr>
          <a:xfrm>
            <a:off x="7205077" y="1903816"/>
            <a:ext cx="1139606" cy="241935"/>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spcAft>
                <a:spcPts val="0"/>
              </a:spcAft>
              <a:buNone/>
            </a:pPr>
            <a:r>
              <a:rPr lang="en-US" sz="1000" dirty="0">
                <a:solidFill>
                  <a:srgbClr val="00B0F0"/>
                </a:solidFill>
                <a:latin typeface="Century Gothic" panose="020B0502020202020204" pitchFamily="34" charset="0"/>
              </a:rPr>
              <a:t>Time in subscribing</a:t>
            </a:r>
            <a:br>
              <a:rPr lang="en-US" sz="1000" dirty="0">
                <a:solidFill>
                  <a:srgbClr val="00B0F0"/>
                </a:solidFill>
                <a:latin typeface="Century Gothic" panose="020B0502020202020204" pitchFamily="34" charset="0"/>
              </a:rPr>
            </a:br>
            <a:r>
              <a:rPr lang="en-US" sz="1000" dirty="0">
                <a:solidFill>
                  <a:srgbClr val="00B0F0"/>
                </a:solidFill>
                <a:latin typeface="Century Gothic" panose="020B0502020202020204" pitchFamily="34" charset="0"/>
              </a:rPr>
              <a:t>per daily user</a:t>
            </a:r>
            <a:endParaRPr lang="en-US" sz="1000" dirty="0">
              <a:solidFill>
                <a:srgbClr val="00B0F0"/>
              </a:solidFill>
              <a:latin typeface="Century Gothic" panose="020B0502020202020204" pitchFamily="34" charset="0"/>
            </a:endParaRPr>
          </a:p>
        </p:txBody>
      </p:sp>
      <p:sp>
        <p:nvSpPr>
          <p:cNvPr id="26" name="Content Placeholder 2"/>
          <p:cNvSpPr txBox="1"/>
          <p:nvPr/>
        </p:nvSpPr>
        <p:spPr>
          <a:xfrm>
            <a:off x="8288669" y="1929683"/>
            <a:ext cx="381351"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0"/>
              </a:spcAft>
              <a:buNone/>
            </a:pPr>
            <a:r>
              <a:rPr lang="en-US" sz="1200" dirty="0">
                <a:solidFill>
                  <a:srgbClr val="00B0F0"/>
                </a:solidFill>
                <a:latin typeface="Century Gothic" panose="020B0502020202020204" pitchFamily="34" charset="0"/>
              </a:rPr>
              <a:t>24%</a:t>
            </a:r>
            <a:endParaRPr lang="en-US" sz="1200" dirty="0">
              <a:solidFill>
                <a:srgbClr val="00B0F0"/>
              </a:solidFill>
              <a:latin typeface="Century Gothic" panose="020B0502020202020204" pitchFamily="34" charset="0"/>
            </a:endParaRPr>
          </a:p>
        </p:txBody>
      </p:sp>
      <p:sp>
        <p:nvSpPr>
          <p:cNvPr id="27" name="Rounded Rectangle"/>
          <p:cNvSpPr/>
          <p:nvPr/>
        </p:nvSpPr>
        <p:spPr>
          <a:xfrm>
            <a:off x="6927690" y="2786154"/>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28" name="Chart 141"/>
          <p:cNvGraphicFramePr/>
          <p:nvPr/>
        </p:nvGraphicFramePr>
        <p:xfrm>
          <a:off x="6780363" y="3010527"/>
          <a:ext cx="2153962" cy="692162"/>
        </p:xfrm>
        <a:graphic>
          <a:graphicData uri="http://schemas.openxmlformats.org/drawingml/2006/chart">
            <c:chart xmlns:c="http://schemas.openxmlformats.org/drawingml/2006/chart" xmlns:r="http://schemas.openxmlformats.org/officeDocument/2006/relationships" r:id="rId7"/>
          </a:graphicData>
        </a:graphic>
      </p:graphicFrame>
      <p:sp>
        <p:nvSpPr>
          <p:cNvPr id="29" name="Content Placeholder 2"/>
          <p:cNvSpPr txBox="1"/>
          <p:nvPr/>
        </p:nvSpPr>
        <p:spPr>
          <a:xfrm>
            <a:off x="7236070" y="2917626"/>
            <a:ext cx="969934" cy="36322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spcAft>
                <a:spcPts val="0"/>
              </a:spcAft>
              <a:buNone/>
            </a:pPr>
            <a:r>
              <a:rPr lang="en-US" sz="1000" dirty="0">
                <a:solidFill>
                  <a:srgbClr val="00B0F0"/>
                </a:solidFill>
                <a:latin typeface="Century Gothic" panose="020B0502020202020204" pitchFamily="34" charset="0"/>
              </a:rPr>
              <a:t>Sign In occurrences per daily user</a:t>
            </a:r>
            <a:endParaRPr lang="en-US" sz="1000" dirty="0">
              <a:solidFill>
                <a:srgbClr val="00B0F0"/>
              </a:solidFill>
              <a:latin typeface="Century Gothic" panose="020B0502020202020204" pitchFamily="34" charset="0"/>
            </a:endParaRPr>
          </a:p>
        </p:txBody>
      </p:sp>
      <p:sp>
        <p:nvSpPr>
          <p:cNvPr id="30" name="Content Placeholder 2"/>
          <p:cNvSpPr txBox="1"/>
          <p:nvPr/>
        </p:nvSpPr>
        <p:spPr>
          <a:xfrm>
            <a:off x="8270113" y="2943493"/>
            <a:ext cx="399907"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0"/>
              </a:spcAft>
              <a:buNone/>
            </a:pPr>
            <a:r>
              <a:rPr lang="en-US" sz="1200" dirty="0">
                <a:solidFill>
                  <a:srgbClr val="00B0F0"/>
                </a:solidFill>
                <a:latin typeface="Century Gothic" panose="020B0502020202020204" pitchFamily="34" charset="0"/>
              </a:rPr>
              <a:t>32%</a:t>
            </a:r>
            <a:endParaRPr lang="en-US" sz="1200" dirty="0">
              <a:solidFill>
                <a:srgbClr val="00B0F0"/>
              </a:solidFill>
              <a:latin typeface="Century Gothic" panose="020B0502020202020204" pitchFamily="34" charset="0"/>
            </a:endParaRPr>
          </a:p>
        </p:txBody>
      </p:sp>
      <p:sp>
        <p:nvSpPr>
          <p:cNvPr id="31" name="Rounded Rectangle"/>
          <p:cNvSpPr/>
          <p:nvPr/>
        </p:nvSpPr>
        <p:spPr>
          <a:xfrm>
            <a:off x="6927690" y="3795590"/>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32" name="Chart 145"/>
          <p:cNvGraphicFramePr/>
          <p:nvPr/>
        </p:nvGraphicFramePr>
        <p:xfrm>
          <a:off x="7173823" y="4019964"/>
          <a:ext cx="1760501" cy="692162"/>
        </p:xfrm>
        <a:graphic>
          <a:graphicData uri="http://schemas.openxmlformats.org/drawingml/2006/chart">
            <c:chart xmlns:c="http://schemas.openxmlformats.org/drawingml/2006/chart" xmlns:r="http://schemas.openxmlformats.org/officeDocument/2006/relationships" r:id="rId8"/>
          </a:graphicData>
        </a:graphic>
      </p:graphicFrame>
      <p:sp>
        <p:nvSpPr>
          <p:cNvPr id="33" name="Content Placeholder 2"/>
          <p:cNvSpPr txBox="1"/>
          <p:nvPr/>
        </p:nvSpPr>
        <p:spPr>
          <a:xfrm>
            <a:off x="7205415" y="3927063"/>
            <a:ext cx="1137749" cy="36322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spcAft>
                <a:spcPts val="0"/>
              </a:spcAft>
              <a:buNone/>
            </a:pPr>
            <a:r>
              <a:rPr lang="en-US" sz="1000" dirty="0">
                <a:solidFill>
                  <a:srgbClr val="00B0F0"/>
                </a:solidFill>
                <a:latin typeface="Century Gothic" panose="020B0502020202020204" pitchFamily="34" charset="0"/>
              </a:rPr>
              <a:t>Subscribed occurrences per daily user</a:t>
            </a:r>
            <a:endParaRPr lang="en-US" sz="1000" dirty="0">
              <a:solidFill>
                <a:srgbClr val="00B0F0"/>
              </a:solidFill>
              <a:latin typeface="Century Gothic" panose="020B0502020202020204" pitchFamily="34" charset="0"/>
            </a:endParaRPr>
          </a:p>
        </p:txBody>
      </p:sp>
      <p:sp>
        <p:nvSpPr>
          <p:cNvPr id="34" name="Content Placeholder 2"/>
          <p:cNvSpPr txBox="1"/>
          <p:nvPr/>
        </p:nvSpPr>
        <p:spPr>
          <a:xfrm>
            <a:off x="8191763" y="3952929"/>
            <a:ext cx="478257" cy="18415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0"/>
              </a:spcAft>
              <a:buNone/>
            </a:pPr>
            <a:r>
              <a:rPr lang="en-US" sz="1200" dirty="0">
                <a:solidFill>
                  <a:srgbClr val="00B0F0"/>
                </a:solidFill>
                <a:latin typeface="Century Gothic" panose="020B0502020202020204" pitchFamily="34" charset="0"/>
              </a:rPr>
              <a:t>9%</a:t>
            </a:r>
            <a:endParaRPr lang="en-US" sz="1200" dirty="0">
              <a:solidFill>
                <a:srgbClr val="00B0F0"/>
              </a:solidFill>
              <a:latin typeface="Century Gothic" panose="020B0502020202020204" pitchFamily="34" charset="0"/>
            </a:endParaRPr>
          </a:p>
        </p:txBody>
      </p:sp>
      <p:graphicFrame>
        <p:nvGraphicFramePr>
          <p:cNvPr id="35" name="Chart 148"/>
          <p:cNvGraphicFramePr/>
          <p:nvPr/>
        </p:nvGraphicFramePr>
        <p:xfrm>
          <a:off x="2347330" y="757181"/>
          <a:ext cx="4314192" cy="3608864"/>
        </p:xfrm>
        <a:graphic>
          <a:graphicData uri="http://schemas.openxmlformats.org/drawingml/2006/chart">
            <c:chart xmlns:c="http://schemas.openxmlformats.org/drawingml/2006/chart" xmlns:r="http://schemas.openxmlformats.org/officeDocument/2006/relationships" r:id="rId9"/>
          </a:graphicData>
        </a:graphic>
      </p:graphicFrame>
      <p:sp>
        <p:nvSpPr>
          <p:cNvPr id="36" name="Content Placeholder 2"/>
          <p:cNvSpPr txBox="1"/>
          <p:nvPr/>
        </p:nvSpPr>
        <p:spPr>
          <a:xfrm>
            <a:off x="3934622" y="3724470"/>
            <a:ext cx="2190131" cy="14224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spcAft>
                <a:spcPts val="0"/>
              </a:spcAft>
              <a:buNone/>
            </a:pPr>
            <a:r>
              <a:rPr lang="en-US" sz="1600" dirty="0">
                <a:solidFill>
                  <a:srgbClr val="00B0F0"/>
                </a:solidFill>
                <a:latin typeface="Century Gothic" panose="020B0502020202020204" pitchFamily="34" charset="0"/>
              </a:rPr>
              <a:t>Daily Active Users</a:t>
            </a:r>
            <a:endParaRPr lang="en-US" sz="1600" dirty="0">
              <a:solidFill>
                <a:srgbClr val="00B0F0"/>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par>
                                <p:cTn id="9" presetID="22" presetClass="entr" presetSubtype="4" fill="hold" grpId="0" nodeType="withEffect">
                                  <p:stCondLst>
                                    <p:cond delay="0"/>
                                  </p:stCondLst>
                                  <p:childTnLst>
                                    <p:set>
                                      <p:cBhvr>
                                        <p:cTn id="10"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wipe(down)">
                                      <p:cBhvr>
                                        <p:cTn id="11" dur="1000"/>
                                        <p:tgtEl>
                                          <p:spTgt spid="35">
                                            <p:graphicEl>
                                              <a:chart seriesIdx="-3" categoryIdx="-3" bldStep="gridLegend"/>
                                            </p:graphicEl>
                                          </p:spTgt>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35">
                                            <p:graphicEl>
                                              <a:chart seriesIdx="0" categoryIdx="-4" bldStep="series"/>
                                            </p:graphicEl>
                                          </p:spTgt>
                                        </p:tgtEl>
                                        <p:attrNameLst>
                                          <p:attrName>style.visibility</p:attrName>
                                        </p:attrNameLst>
                                      </p:cBhvr>
                                      <p:to>
                                        <p:strVal val="visible"/>
                                      </p:to>
                                    </p:set>
                                    <p:animEffect transition="in" filter="wipe(left)">
                                      <p:cBhvr>
                                        <p:cTn id="14" dur="1500"/>
                                        <p:tgtEl>
                                          <p:spTgt spid="35">
                                            <p:graphicEl>
                                              <a:chart seriesIdx="0" categoryIdx="-4" bldStep="series"/>
                                            </p:graphicEl>
                                          </p:spTgt>
                                        </p:tgtEl>
                                      </p:cBhvr>
                                    </p:animEffect>
                                  </p:childTnLst>
                                </p:cTn>
                              </p:par>
                              <p:par>
                                <p:cTn id="15" presetID="22" presetClass="entr" presetSubtype="8" fill="hold" grpId="0" nodeType="withEffect">
                                  <p:stCondLst>
                                    <p:cond delay="1000"/>
                                  </p:stCondLst>
                                  <p:childTnLst>
                                    <p:set>
                                      <p:cBhvr>
                                        <p:cTn id="16" dur="1" fill="hold">
                                          <p:stCondLst>
                                            <p:cond delay="0"/>
                                          </p:stCondLst>
                                        </p:cTn>
                                        <p:tgtEl>
                                          <p:spTgt spid="35">
                                            <p:graphicEl>
                                              <a:chart seriesIdx="1" categoryIdx="-4" bldStep="series"/>
                                            </p:graphicEl>
                                          </p:spTgt>
                                        </p:tgtEl>
                                        <p:attrNameLst>
                                          <p:attrName>style.visibility</p:attrName>
                                        </p:attrNameLst>
                                      </p:cBhvr>
                                      <p:to>
                                        <p:strVal val="visible"/>
                                      </p:to>
                                    </p:set>
                                    <p:animEffect transition="in" filter="wipe(left)">
                                      <p:cBhvr>
                                        <p:cTn id="17" dur="1500"/>
                                        <p:tgtEl>
                                          <p:spTgt spid="35">
                                            <p:graphicEl>
                                              <a:chart seriesIdx="1" categoryIdx="-4" bldStep="series"/>
                                            </p:graphic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childTnLst>
                                </p:cTn>
                              </p:par>
                              <p:par>
                                <p:cTn id="31" presetID="0" presetClass="path" presetSubtype="0" decel="50000" fill="hold" grpId="1" nodeType="withEffect">
                                  <p:stCondLst>
                                    <p:cond delay="0"/>
                                  </p:stCondLst>
                                  <p:childTnLst>
                                    <p:animMotion origin="layout" path="M -0.00017 0.09414 L -0.00017 -0.0037 " pathEditMode="relative" rAng="0" ptsTypes="AA">
                                      <p:cBhvr>
                                        <p:cTn id="32" dur="1500" fill="hold"/>
                                        <p:tgtEl>
                                          <p:spTgt spid="7"/>
                                        </p:tgtEl>
                                        <p:attrNameLst>
                                          <p:attrName>ppt_x</p:attrName>
                                          <p:attrName>ppt_y</p:attrName>
                                        </p:attrNameLst>
                                      </p:cBhvr>
                                      <p:rCtr x="0" y="-4907"/>
                                    </p:animMotion>
                                  </p:childTnLst>
                                </p:cTn>
                              </p:par>
                              <p:par>
                                <p:cTn id="33" presetID="0" presetClass="path" presetSubtype="0" decel="50000" fill="hold" grpId="1" nodeType="withEffect">
                                  <p:stCondLst>
                                    <p:cond delay="0"/>
                                  </p:stCondLst>
                                  <p:childTnLst>
                                    <p:animMotion origin="layout" path="M -0.00017 -0.10278 L -1.66667E-6 3.33333E-6 " pathEditMode="relative" rAng="0" ptsTypes="AA">
                                      <p:cBhvr>
                                        <p:cTn id="34" dur="1500" fill="hold"/>
                                        <p:tgtEl>
                                          <p:spTgt spid="11"/>
                                        </p:tgtEl>
                                        <p:attrNameLst>
                                          <p:attrName>ppt_x</p:attrName>
                                          <p:attrName>ppt_y</p:attrName>
                                        </p:attrNameLst>
                                      </p:cBhvr>
                                      <p:rCtr x="0" y="5123"/>
                                    </p:animMotion>
                                  </p:childTnLst>
                                </p:cTn>
                              </p:par>
                              <p:par>
                                <p:cTn id="35" presetID="0" presetClass="path" presetSubtype="0" decel="50000" fill="hold" grpId="1" nodeType="withEffect">
                                  <p:stCondLst>
                                    <p:cond delay="0"/>
                                  </p:stCondLst>
                                  <p:childTnLst>
                                    <p:animMotion origin="layout" path="M -0.00017 0.29167 L -1.66667E-6 -2.22222E-6 " pathEditMode="relative" rAng="0" ptsTypes="AA">
                                      <p:cBhvr>
                                        <p:cTn id="36" dur="1500" fill="hold"/>
                                        <p:tgtEl>
                                          <p:spTgt spid="3"/>
                                        </p:tgtEl>
                                        <p:attrNameLst>
                                          <p:attrName>ppt_x</p:attrName>
                                          <p:attrName>ppt_y</p:attrName>
                                        </p:attrNameLst>
                                      </p:cBhvr>
                                      <p:rCtr x="0" y="-14599"/>
                                    </p:animMotion>
                                  </p:childTnLst>
                                </p:cTn>
                              </p:par>
                              <p:par>
                                <p:cTn id="37" presetID="0" presetClass="path" presetSubtype="0" decel="50000" fill="hold" grpId="1" nodeType="withEffect">
                                  <p:stCondLst>
                                    <p:cond delay="0"/>
                                  </p:stCondLst>
                                  <p:childTnLst>
                                    <p:animMotion origin="layout" path="M -0.00156 -0.29907 L -1.66667E-6 -2.96296E-6 " pathEditMode="relative" rAng="0" ptsTypes="AA">
                                      <p:cBhvr>
                                        <p:cTn id="38" dur="1500" fill="hold"/>
                                        <p:tgtEl>
                                          <p:spTgt spid="15"/>
                                        </p:tgtEl>
                                        <p:attrNameLst>
                                          <p:attrName>ppt_x</p:attrName>
                                          <p:attrName>ppt_y</p:attrName>
                                        </p:attrNameLst>
                                      </p:cBhvr>
                                      <p:rCtr x="69" y="14938"/>
                                    </p:animMotion>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childTnLst>
                                </p:cTn>
                              </p:par>
                              <p:par>
                                <p:cTn id="51" presetID="0" presetClass="path" presetSubtype="0" decel="50000" fill="hold" grpId="1" nodeType="withEffect">
                                  <p:stCondLst>
                                    <p:cond delay="0"/>
                                  </p:stCondLst>
                                  <p:childTnLst>
                                    <p:animMotion origin="layout" path="M -0.00157 0.09414 L -0.00174 -0.0037 " pathEditMode="relative" rAng="0" ptsTypes="AA">
                                      <p:cBhvr>
                                        <p:cTn id="52" dur="1500" fill="hold"/>
                                        <p:tgtEl>
                                          <p:spTgt spid="23"/>
                                        </p:tgtEl>
                                        <p:attrNameLst>
                                          <p:attrName>ppt_x</p:attrName>
                                          <p:attrName>ppt_y</p:attrName>
                                        </p:attrNameLst>
                                      </p:cBhvr>
                                      <p:rCtr x="-17" y="-4907"/>
                                    </p:animMotion>
                                  </p:childTnLst>
                                </p:cTn>
                              </p:par>
                              <p:par>
                                <p:cTn id="53" presetID="0" presetClass="path" presetSubtype="0" decel="50000" fill="hold" grpId="1" nodeType="withEffect">
                                  <p:stCondLst>
                                    <p:cond delay="0"/>
                                  </p:stCondLst>
                                  <p:childTnLst>
                                    <p:animMotion origin="layout" path="M -0.00174 -0.10278 L -0.00174 -0.0034 " pathEditMode="relative" rAng="0" ptsTypes="AA">
                                      <p:cBhvr>
                                        <p:cTn id="54" dur="1500" fill="hold"/>
                                        <p:tgtEl>
                                          <p:spTgt spid="27"/>
                                        </p:tgtEl>
                                        <p:attrNameLst>
                                          <p:attrName>ppt_x</p:attrName>
                                          <p:attrName>ppt_y</p:attrName>
                                        </p:attrNameLst>
                                      </p:cBhvr>
                                      <p:rCtr x="0" y="4969"/>
                                    </p:animMotion>
                                  </p:childTnLst>
                                </p:cTn>
                              </p:par>
                              <p:par>
                                <p:cTn id="55" presetID="0" presetClass="path" presetSubtype="0" decel="50000" fill="hold" grpId="1" nodeType="withEffect">
                                  <p:stCondLst>
                                    <p:cond delay="0"/>
                                  </p:stCondLst>
                                  <p:childTnLst>
                                    <p:animMotion origin="layout" path="M -0.00157 0.29722 L -0.00157 -0.00339 " pathEditMode="relative" rAng="0" ptsTypes="AA">
                                      <p:cBhvr>
                                        <p:cTn id="56" dur="1500" fill="hold"/>
                                        <p:tgtEl>
                                          <p:spTgt spid="19"/>
                                        </p:tgtEl>
                                        <p:attrNameLst>
                                          <p:attrName>ppt_x</p:attrName>
                                          <p:attrName>ppt_y</p:attrName>
                                        </p:attrNameLst>
                                      </p:cBhvr>
                                      <p:rCtr x="0" y="-15031"/>
                                    </p:animMotion>
                                  </p:childTnLst>
                                </p:cTn>
                              </p:par>
                              <p:par>
                                <p:cTn id="57" presetID="0" presetClass="path" presetSubtype="0" decel="50000" fill="hold" grpId="1" nodeType="withEffect">
                                  <p:stCondLst>
                                    <p:cond delay="0"/>
                                  </p:stCondLst>
                                  <p:childTnLst>
                                    <p:animMotion origin="layout" path="M -0.00174 -0.2929 L 4.44444E-6 -2.96296E-6 " pathEditMode="relative" rAng="0" ptsTypes="AA">
                                      <p:cBhvr>
                                        <p:cTn id="58" dur="1500" fill="hold"/>
                                        <p:tgtEl>
                                          <p:spTgt spid="31"/>
                                        </p:tgtEl>
                                        <p:attrNameLst>
                                          <p:attrName>ppt_x</p:attrName>
                                          <p:attrName>ppt_y</p:attrName>
                                        </p:attrNameLst>
                                      </p:cBhvr>
                                      <p:rCtr x="87" y="14630"/>
                                    </p:animMotion>
                                  </p:childTnLst>
                                </p:cTn>
                              </p:par>
                              <p:par>
                                <p:cTn id="59" presetID="12" presetClass="entr" presetSubtype="1" fill="hold" grpId="0" nodeType="withEffect">
                                  <p:stCondLst>
                                    <p:cond delay="100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p:tgtEl>
                                          <p:spTgt spid="5"/>
                                        </p:tgtEl>
                                        <p:attrNameLst>
                                          <p:attrName>ppt_y</p:attrName>
                                        </p:attrNameLst>
                                      </p:cBhvr>
                                      <p:tavLst>
                                        <p:tav tm="0">
                                          <p:val>
                                            <p:strVal val="#ppt_y-#ppt_h*1.125000"/>
                                          </p:val>
                                        </p:tav>
                                        <p:tav tm="100000">
                                          <p:val>
                                            <p:strVal val="#ppt_y"/>
                                          </p:val>
                                        </p:tav>
                                      </p:tavLst>
                                    </p:anim>
                                    <p:animEffect transition="in" filter="wipe(down)">
                                      <p:cBhvr>
                                        <p:cTn id="62" dur="500"/>
                                        <p:tgtEl>
                                          <p:spTgt spid="5"/>
                                        </p:tgtEl>
                                      </p:cBhvr>
                                    </p:animEffect>
                                  </p:childTnLst>
                                </p:cTn>
                              </p:par>
                              <p:par>
                                <p:cTn id="63" presetID="12" presetClass="entr" presetSubtype="1" fill="hold" grpId="0" nodeType="withEffect">
                                  <p:stCondLst>
                                    <p:cond delay="100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p:tgtEl>
                                          <p:spTgt spid="9"/>
                                        </p:tgtEl>
                                        <p:attrNameLst>
                                          <p:attrName>ppt_y</p:attrName>
                                        </p:attrNameLst>
                                      </p:cBhvr>
                                      <p:tavLst>
                                        <p:tav tm="0">
                                          <p:val>
                                            <p:strVal val="#ppt_y-#ppt_h*1.125000"/>
                                          </p:val>
                                        </p:tav>
                                        <p:tav tm="100000">
                                          <p:val>
                                            <p:strVal val="#ppt_y"/>
                                          </p:val>
                                        </p:tav>
                                      </p:tavLst>
                                    </p:anim>
                                    <p:animEffect transition="in" filter="wipe(down)">
                                      <p:cBhvr>
                                        <p:cTn id="66" dur="500"/>
                                        <p:tgtEl>
                                          <p:spTgt spid="9"/>
                                        </p:tgtEl>
                                      </p:cBhvr>
                                    </p:animEffect>
                                  </p:childTnLst>
                                </p:cTn>
                              </p:par>
                              <p:par>
                                <p:cTn id="67" presetID="12" presetClass="entr" presetSubtype="1" fill="hold" grpId="0" nodeType="withEffect">
                                  <p:stCondLst>
                                    <p:cond delay="100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p:tgtEl>
                                          <p:spTgt spid="13"/>
                                        </p:tgtEl>
                                        <p:attrNameLst>
                                          <p:attrName>ppt_y</p:attrName>
                                        </p:attrNameLst>
                                      </p:cBhvr>
                                      <p:tavLst>
                                        <p:tav tm="0">
                                          <p:val>
                                            <p:strVal val="#ppt_y-#ppt_h*1.125000"/>
                                          </p:val>
                                        </p:tav>
                                        <p:tav tm="100000">
                                          <p:val>
                                            <p:strVal val="#ppt_y"/>
                                          </p:val>
                                        </p:tav>
                                      </p:tavLst>
                                    </p:anim>
                                    <p:animEffect transition="in" filter="wipe(down)">
                                      <p:cBhvr>
                                        <p:cTn id="70" dur="500"/>
                                        <p:tgtEl>
                                          <p:spTgt spid="13"/>
                                        </p:tgtEl>
                                      </p:cBhvr>
                                    </p:animEffect>
                                  </p:childTnLst>
                                </p:cTn>
                              </p:par>
                              <p:par>
                                <p:cTn id="71" presetID="12" presetClass="entr" presetSubtype="1" fill="hold" grpId="0" nodeType="withEffect">
                                  <p:stCondLst>
                                    <p:cond delay="100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p:tgtEl>
                                          <p:spTgt spid="17"/>
                                        </p:tgtEl>
                                        <p:attrNameLst>
                                          <p:attrName>ppt_y</p:attrName>
                                        </p:attrNameLst>
                                      </p:cBhvr>
                                      <p:tavLst>
                                        <p:tav tm="0">
                                          <p:val>
                                            <p:strVal val="#ppt_y-#ppt_h*1.125000"/>
                                          </p:val>
                                        </p:tav>
                                        <p:tav tm="100000">
                                          <p:val>
                                            <p:strVal val="#ppt_y"/>
                                          </p:val>
                                        </p:tav>
                                      </p:tavLst>
                                    </p:anim>
                                    <p:animEffect transition="in" filter="wipe(down)">
                                      <p:cBhvr>
                                        <p:cTn id="74" dur="500"/>
                                        <p:tgtEl>
                                          <p:spTgt spid="17"/>
                                        </p:tgtEl>
                                      </p:cBhvr>
                                    </p:animEffect>
                                  </p:childTnLst>
                                </p:cTn>
                              </p:par>
                              <p:par>
                                <p:cTn id="75" presetID="12" presetClass="entr" presetSubtype="1" fill="hold" grpId="0" nodeType="withEffect">
                                  <p:stCondLst>
                                    <p:cond delay="100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p:tgtEl>
                                          <p:spTgt spid="21"/>
                                        </p:tgtEl>
                                        <p:attrNameLst>
                                          <p:attrName>ppt_y</p:attrName>
                                        </p:attrNameLst>
                                      </p:cBhvr>
                                      <p:tavLst>
                                        <p:tav tm="0">
                                          <p:val>
                                            <p:strVal val="#ppt_y-#ppt_h*1.125000"/>
                                          </p:val>
                                        </p:tav>
                                        <p:tav tm="100000">
                                          <p:val>
                                            <p:strVal val="#ppt_y"/>
                                          </p:val>
                                        </p:tav>
                                      </p:tavLst>
                                    </p:anim>
                                    <p:animEffect transition="in" filter="wipe(down)">
                                      <p:cBhvr>
                                        <p:cTn id="78" dur="500"/>
                                        <p:tgtEl>
                                          <p:spTgt spid="21"/>
                                        </p:tgtEl>
                                      </p:cBhvr>
                                    </p:animEffect>
                                  </p:childTnLst>
                                </p:cTn>
                              </p:par>
                              <p:par>
                                <p:cTn id="79" presetID="12" presetClass="entr" presetSubtype="1" fill="hold" grpId="0" nodeType="withEffect">
                                  <p:stCondLst>
                                    <p:cond delay="100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p:tgtEl>
                                          <p:spTgt spid="25"/>
                                        </p:tgtEl>
                                        <p:attrNameLst>
                                          <p:attrName>ppt_y</p:attrName>
                                        </p:attrNameLst>
                                      </p:cBhvr>
                                      <p:tavLst>
                                        <p:tav tm="0">
                                          <p:val>
                                            <p:strVal val="#ppt_y-#ppt_h*1.125000"/>
                                          </p:val>
                                        </p:tav>
                                        <p:tav tm="100000">
                                          <p:val>
                                            <p:strVal val="#ppt_y"/>
                                          </p:val>
                                        </p:tav>
                                      </p:tavLst>
                                    </p:anim>
                                    <p:animEffect transition="in" filter="wipe(down)">
                                      <p:cBhvr>
                                        <p:cTn id="82" dur="500"/>
                                        <p:tgtEl>
                                          <p:spTgt spid="25"/>
                                        </p:tgtEl>
                                      </p:cBhvr>
                                    </p:animEffect>
                                  </p:childTnLst>
                                </p:cTn>
                              </p:par>
                              <p:par>
                                <p:cTn id="83" presetID="12" presetClass="entr" presetSubtype="1" fill="hold" grpId="0" nodeType="withEffect">
                                  <p:stCondLst>
                                    <p:cond delay="1000"/>
                                  </p:stCondLst>
                                  <p:childTnLst>
                                    <p:set>
                                      <p:cBhvr>
                                        <p:cTn id="84" dur="1" fill="hold">
                                          <p:stCondLst>
                                            <p:cond delay="0"/>
                                          </p:stCondLst>
                                        </p:cTn>
                                        <p:tgtEl>
                                          <p:spTgt spid="29"/>
                                        </p:tgtEl>
                                        <p:attrNameLst>
                                          <p:attrName>style.visibility</p:attrName>
                                        </p:attrNameLst>
                                      </p:cBhvr>
                                      <p:to>
                                        <p:strVal val="visible"/>
                                      </p:to>
                                    </p:set>
                                    <p:anim calcmode="lin" valueType="num">
                                      <p:cBhvr additive="base">
                                        <p:cTn id="85" dur="500"/>
                                        <p:tgtEl>
                                          <p:spTgt spid="29"/>
                                        </p:tgtEl>
                                        <p:attrNameLst>
                                          <p:attrName>ppt_y</p:attrName>
                                        </p:attrNameLst>
                                      </p:cBhvr>
                                      <p:tavLst>
                                        <p:tav tm="0">
                                          <p:val>
                                            <p:strVal val="#ppt_y-#ppt_h*1.125000"/>
                                          </p:val>
                                        </p:tav>
                                        <p:tav tm="100000">
                                          <p:val>
                                            <p:strVal val="#ppt_y"/>
                                          </p:val>
                                        </p:tav>
                                      </p:tavLst>
                                    </p:anim>
                                    <p:animEffect transition="in" filter="wipe(down)">
                                      <p:cBhvr>
                                        <p:cTn id="86" dur="500"/>
                                        <p:tgtEl>
                                          <p:spTgt spid="29"/>
                                        </p:tgtEl>
                                      </p:cBhvr>
                                    </p:animEffect>
                                  </p:childTnLst>
                                </p:cTn>
                              </p:par>
                              <p:par>
                                <p:cTn id="87" presetID="12" presetClass="entr" presetSubtype="1" fill="hold" grpId="0" nodeType="withEffect">
                                  <p:stCondLst>
                                    <p:cond delay="100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p:tgtEl>
                                          <p:spTgt spid="33"/>
                                        </p:tgtEl>
                                        <p:attrNameLst>
                                          <p:attrName>ppt_y</p:attrName>
                                        </p:attrNameLst>
                                      </p:cBhvr>
                                      <p:tavLst>
                                        <p:tav tm="0">
                                          <p:val>
                                            <p:strVal val="#ppt_y-#ppt_h*1.125000"/>
                                          </p:val>
                                        </p:tav>
                                        <p:tav tm="100000">
                                          <p:val>
                                            <p:strVal val="#ppt_y"/>
                                          </p:val>
                                        </p:tav>
                                      </p:tavLst>
                                    </p:anim>
                                    <p:animEffect transition="in" filter="wipe(down)">
                                      <p:cBhvr>
                                        <p:cTn id="90" dur="500"/>
                                        <p:tgtEl>
                                          <p:spTgt spid="33"/>
                                        </p:tgtEl>
                                      </p:cBhvr>
                                    </p:animEffect>
                                  </p:childTnLst>
                                </p:cTn>
                              </p:par>
                              <p:par>
                                <p:cTn id="91" presetID="23" presetClass="entr" presetSubtype="16" fill="hold" grpId="0" nodeType="withEffect">
                                  <p:stCondLst>
                                    <p:cond delay="1000"/>
                                  </p:stCondLst>
                                  <p:childTnLst>
                                    <p:set>
                                      <p:cBhvr>
                                        <p:cTn id="92" dur="1" fill="hold">
                                          <p:stCondLst>
                                            <p:cond delay="0"/>
                                          </p:stCondLst>
                                        </p:cTn>
                                        <p:tgtEl>
                                          <p:spTgt spid="6"/>
                                        </p:tgtEl>
                                        <p:attrNameLst>
                                          <p:attrName>style.visibility</p:attrName>
                                        </p:attrNameLst>
                                      </p:cBhvr>
                                      <p:to>
                                        <p:strVal val="visible"/>
                                      </p:to>
                                    </p:set>
                                    <p:anim calcmode="lin" valueType="num">
                                      <p:cBhvr>
                                        <p:cTn id="93" dur="500" fill="hold"/>
                                        <p:tgtEl>
                                          <p:spTgt spid="6"/>
                                        </p:tgtEl>
                                        <p:attrNameLst>
                                          <p:attrName>ppt_w</p:attrName>
                                        </p:attrNameLst>
                                      </p:cBhvr>
                                      <p:tavLst>
                                        <p:tav tm="0">
                                          <p:val>
                                            <p:fltVal val="0"/>
                                          </p:val>
                                        </p:tav>
                                        <p:tav tm="100000">
                                          <p:val>
                                            <p:strVal val="#ppt_w"/>
                                          </p:val>
                                        </p:tav>
                                      </p:tavLst>
                                    </p:anim>
                                    <p:anim calcmode="lin" valueType="num">
                                      <p:cBhvr>
                                        <p:cTn id="94" dur="500" fill="hold"/>
                                        <p:tgtEl>
                                          <p:spTgt spid="6"/>
                                        </p:tgtEl>
                                        <p:attrNameLst>
                                          <p:attrName>ppt_h</p:attrName>
                                        </p:attrNameLst>
                                      </p:cBhvr>
                                      <p:tavLst>
                                        <p:tav tm="0">
                                          <p:val>
                                            <p:fltVal val="0"/>
                                          </p:val>
                                        </p:tav>
                                        <p:tav tm="100000">
                                          <p:val>
                                            <p:strVal val="#ppt_h"/>
                                          </p:val>
                                        </p:tav>
                                      </p:tavLst>
                                    </p:anim>
                                  </p:childTnLst>
                                </p:cTn>
                              </p:par>
                              <p:par>
                                <p:cTn id="95" presetID="23" presetClass="entr" presetSubtype="16" fill="hold" grpId="0" nodeType="withEffect">
                                  <p:stCondLst>
                                    <p:cond delay="1000"/>
                                  </p:stCondLst>
                                  <p:childTnLst>
                                    <p:set>
                                      <p:cBhvr>
                                        <p:cTn id="96" dur="1" fill="hold">
                                          <p:stCondLst>
                                            <p:cond delay="0"/>
                                          </p:stCondLst>
                                        </p:cTn>
                                        <p:tgtEl>
                                          <p:spTgt spid="10"/>
                                        </p:tgtEl>
                                        <p:attrNameLst>
                                          <p:attrName>style.visibility</p:attrName>
                                        </p:attrNameLst>
                                      </p:cBhvr>
                                      <p:to>
                                        <p:strVal val="visible"/>
                                      </p:to>
                                    </p:set>
                                    <p:anim calcmode="lin" valueType="num">
                                      <p:cBhvr>
                                        <p:cTn id="97" dur="500" fill="hold"/>
                                        <p:tgtEl>
                                          <p:spTgt spid="10"/>
                                        </p:tgtEl>
                                        <p:attrNameLst>
                                          <p:attrName>ppt_w</p:attrName>
                                        </p:attrNameLst>
                                      </p:cBhvr>
                                      <p:tavLst>
                                        <p:tav tm="0">
                                          <p:val>
                                            <p:fltVal val="0"/>
                                          </p:val>
                                        </p:tav>
                                        <p:tav tm="100000">
                                          <p:val>
                                            <p:strVal val="#ppt_w"/>
                                          </p:val>
                                        </p:tav>
                                      </p:tavLst>
                                    </p:anim>
                                    <p:anim calcmode="lin" valueType="num">
                                      <p:cBhvr>
                                        <p:cTn id="98" dur="500" fill="hold"/>
                                        <p:tgtEl>
                                          <p:spTgt spid="10"/>
                                        </p:tgtEl>
                                        <p:attrNameLst>
                                          <p:attrName>ppt_h</p:attrName>
                                        </p:attrNameLst>
                                      </p:cBhvr>
                                      <p:tavLst>
                                        <p:tav tm="0">
                                          <p:val>
                                            <p:fltVal val="0"/>
                                          </p:val>
                                        </p:tav>
                                        <p:tav tm="100000">
                                          <p:val>
                                            <p:strVal val="#ppt_h"/>
                                          </p:val>
                                        </p:tav>
                                      </p:tavLst>
                                    </p:anim>
                                  </p:childTnLst>
                                </p:cTn>
                              </p:par>
                              <p:par>
                                <p:cTn id="99" presetID="23" presetClass="entr" presetSubtype="16" fill="hold" grpId="0" nodeType="withEffect">
                                  <p:stCondLst>
                                    <p:cond delay="10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500" fill="hold"/>
                                        <p:tgtEl>
                                          <p:spTgt spid="14"/>
                                        </p:tgtEl>
                                        <p:attrNameLst>
                                          <p:attrName>ppt_w</p:attrName>
                                        </p:attrNameLst>
                                      </p:cBhvr>
                                      <p:tavLst>
                                        <p:tav tm="0">
                                          <p:val>
                                            <p:fltVal val="0"/>
                                          </p:val>
                                        </p:tav>
                                        <p:tav tm="100000">
                                          <p:val>
                                            <p:strVal val="#ppt_w"/>
                                          </p:val>
                                        </p:tav>
                                      </p:tavLst>
                                    </p:anim>
                                    <p:anim calcmode="lin" valueType="num">
                                      <p:cBhvr>
                                        <p:cTn id="102" dur="500" fill="hold"/>
                                        <p:tgtEl>
                                          <p:spTgt spid="14"/>
                                        </p:tgtEl>
                                        <p:attrNameLst>
                                          <p:attrName>ppt_h</p:attrName>
                                        </p:attrNameLst>
                                      </p:cBhvr>
                                      <p:tavLst>
                                        <p:tav tm="0">
                                          <p:val>
                                            <p:fltVal val="0"/>
                                          </p:val>
                                        </p:tav>
                                        <p:tav tm="100000">
                                          <p:val>
                                            <p:strVal val="#ppt_h"/>
                                          </p:val>
                                        </p:tav>
                                      </p:tavLst>
                                    </p:anim>
                                  </p:childTnLst>
                                </p:cTn>
                              </p:par>
                              <p:par>
                                <p:cTn id="103" presetID="23" presetClass="entr" presetSubtype="16" fill="hold" grpId="0" nodeType="withEffect">
                                  <p:stCondLst>
                                    <p:cond delay="10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500" fill="hold"/>
                                        <p:tgtEl>
                                          <p:spTgt spid="18"/>
                                        </p:tgtEl>
                                        <p:attrNameLst>
                                          <p:attrName>ppt_w</p:attrName>
                                        </p:attrNameLst>
                                      </p:cBhvr>
                                      <p:tavLst>
                                        <p:tav tm="0">
                                          <p:val>
                                            <p:fltVal val="0"/>
                                          </p:val>
                                        </p:tav>
                                        <p:tav tm="100000">
                                          <p:val>
                                            <p:strVal val="#ppt_w"/>
                                          </p:val>
                                        </p:tav>
                                      </p:tavLst>
                                    </p:anim>
                                    <p:anim calcmode="lin" valueType="num">
                                      <p:cBhvr>
                                        <p:cTn id="106" dur="500" fill="hold"/>
                                        <p:tgtEl>
                                          <p:spTgt spid="18"/>
                                        </p:tgtEl>
                                        <p:attrNameLst>
                                          <p:attrName>ppt_h</p:attrName>
                                        </p:attrNameLst>
                                      </p:cBhvr>
                                      <p:tavLst>
                                        <p:tav tm="0">
                                          <p:val>
                                            <p:fltVal val="0"/>
                                          </p:val>
                                        </p:tav>
                                        <p:tav tm="100000">
                                          <p:val>
                                            <p:strVal val="#ppt_h"/>
                                          </p:val>
                                        </p:tav>
                                      </p:tavLst>
                                    </p:anim>
                                  </p:childTnLst>
                                </p:cTn>
                              </p:par>
                              <p:par>
                                <p:cTn id="107" presetID="23" presetClass="entr" presetSubtype="16" fill="hold" grpId="0" nodeType="withEffect">
                                  <p:stCondLst>
                                    <p:cond delay="10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500" fill="hold"/>
                                        <p:tgtEl>
                                          <p:spTgt spid="22"/>
                                        </p:tgtEl>
                                        <p:attrNameLst>
                                          <p:attrName>ppt_w</p:attrName>
                                        </p:attrNameLst>
                                      </p:cBhvr>
                                      <p:tavLst>
                                        <p:tav tm="0">
                                          <p:val>
                                            <p:fltVal val="0"/>
                                          </p:val>
                                        </p:tav>
                                        <p:tav tm="100000">
                                          <p:val>
                                            <p:strVal val="#ppt_w"/>
                                          </p:val>
                                        </p:tav>
                                      </p:tavLst>
                                    </p:anim>
                                    <p:anim calcmode="lin" valueType="num">
                                      <p:cBhvr>
                                        <p:cTn id="110" dur="500" fill="hold"/>
                                        <p:tgtEl>
                                          <p:spTgt spid="22"/>
                                        </p:tgtEl>
                                        <p:attrNameLst>
                                          <p:attrName>ppt_h</p:attrName>
                                        </p:attrNameLst>
                                      </p:cBhvr>
                                      <p:tavLst>
                                        <p:tav tm="0">
                                          <p:val>
                                            <p:fltVal val="0"/>
                                          </p:val>
                                        </p:tav>
                                        <p:tav tm="100000">
                                          <p:val>
                                            <p:strVal val="#ppt_h"/>
                                          </p:val>
                                        </p:tav>
                                      </p:tavLst>
                                    </p:anim>
                                  </p:childTnLst>
                                </p:cTn>
                              </p:par>
                              <p:par>
                                <p:cTn id="111" presetID="23" presetClass="entr" presetSubtype="16" fill="hold" grpId="0" nodeType="withEffect">
                                  <p:stCondLst>
                                    <p:cond delay="1000"/>
                                  </p:stCondLst>
                                  <p:childTnLst>
                                    <p:set>
                                      <p:cBhvr>
                                        <p:cTn id="112" dur="1" fill="hold">
                                          <p:stCondLst>
                                            <p:cond delay="0"/>
                                          </p:stCondLst>
                                        </p:cTn>
                                        <p:tgtEl>
                                          <p:spTgt spid="26"/>
                                        </p:tgtEl>
                                        <p:attrNameLst>
                                          <p:attrName>style.visibility</p:attrName>
                                        </p:attrNameLst>
                                      </p:cBhvr>
                                      <p:to>
                                        <p:strVal val="visible"/>
                                      </p:to>
                                    </p:set>
                                    <p:anim calcmode="lin" valueType="num">
                                      <p:cBhvr>
                                        <p:cTn id="113" dur="500" fill="hold"/>
                                        <p:tgtEl>
                                          <p:spTgt spid="26"/>
                                        </p:tgtEl>
                                        <p:attrNameLst>
                                          <p:attrName>ppt_w</p:attrName>
                                        </p:attrNameLst>
                                      </p:cBhvr>
                                      <p:tavLst>
                                        <p:tav tm="0">
                                          <p:val>
                                            <p:fltVal val="0"/>
                                          </p:val>
                                        </p:tav>
                                        <p:tav tm="100000">
                                          <p:val>
                                            <p:strVal val="#ppt_w"/>
                                          </p:val>
                                        </p:tav>
                                      </p:tavLst>
                                    </p:anim>
                                    <p:anim calcmode="lin" valueType="num">
                                      <p:cBhvr>
                                        <p:cTn id="114" dur="500" fill="hold"/>
                                        <p:tgtEl>
                                          <p:spTgt spid="26"/>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100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500" fill="hold"/>
                                        <p:tgtEl>
                                          <p:spTgt spid="30"/>
                                        </p:tgtEl>
                                        <p:attrNameLst>
                                          <p:attrName>ppt_w</p:attrName>
                                        </p:attrNameLst>
                                      </p:cBhvr>
                                      <p:tavLst>
                                        <p:tav tm="0">
                                          <p:val>
                                            <p:fltVal val="0"/>
                                          </p:val>
                                        </p:tav>
                                        <p:tav tm="100000">
                                          <p:val>
                                            <p:strVal val="#ppt_w"/>
                                          </p:val>
                                        </p:tav>
                                      </p:tavLst>
                                    </p:anim>
                                    <p:anim calcmode="lin" valueType="num">
                                      <p:cBhvr>
                                        <p:cTn id="118" dur="500" fill="hold"/>
                                        <p:tgtEl>
                                          <p:spTgt spid="30"/>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1000"/>
                                  </p:stCondLst>
                                  <p:childTnLst>
                                    <p:set>
                                      <p:cBhvr>
                                        <p:cTn id="120" dur="1" fill="hold">
                                          <p:stCondLst>
                                            <p:cond delay="0"/>
                                          </p:stCondLst>
                                        </p:cTn>
                                        <p:tgtEl>
                                          <p:spTgt spid="34"/>
                                        </p:tgtEl>
                                        <p:attrNameLst>
                                          <p:attrName>style.visibility</p:attrName>
                                        </p:attrNameLst>
                                      </p:cBhvr>
                                      <p:to>
                                        <p:strVal val="visible"/>
                                      </p:to>
                                    </p:set>
                                    <p:anim calcmode="lin" valueType="num">
                                      <p:cBhvr>
                                        <p:cTn id="121" dur="500" fill="hold"/>
                                        <p:tgtEl>
                                          <p:spTgt spid="34"/>
                                        </p:tgtEl>
                                        <p:attrNameLst>
                                          <p:attrName>ppt_w</p:attrName>
                                        </p:attrNameLst>
                                      </p:cBhvr>
                                      <p:tavLst>
                                        <p:tav tm="0">
                                          <p:val>
                                            <p:fltVal val="0"/>
                                          </p:val>
                                        </p:tav>
                                        <p:tav tm="100000">
                                          <p:val>
                                            <p:strVal val="#ppt_w"/>
                                          </p:val>
                                        </p:tav>
                                      </p:tavLst>
                                    </p:anim>
                                    <p:anim calcmode="lin" valueType="num">
                                      <p:cBhvr>
                                        <p:cTn id="122" dur="500" fill="hold"/>
                                        <p:tgtEl>
                                          <p:spTgt spid="34"/>
                                        </p:tgtEl>
                                        <p:attrNameLst>
                                          <p:attrName>ppt_h</p:attrName>
                                        </p:attrNameLst>
                                      </p:cBhvr>
                                      <p:tavLst>
                                        <p:tav tm="0">
                                          <p:val>
                                            <p:fltVal val="0"/>
                                          </p:val>
                                        </p:tav>
                                        <p:tav tm="100000">
                                          <p:val>
                                            <p:strVal val="#ppt_h"/>
                                          </p:val>
                                        </p:tav>
                                      </p:tavLst>
                                    </p:anim>
                                  </p:childTnLst>
                                </p:cTn>
                              </p:par>
                            </p:childTnLst>
                          </p:cTn>
                        </p:par>
                        <p:par>
                          <p:cTn id="123" fill="hold">
                            <p:stCondLst>
                              <p:cond delay="2000"/>
                            </p:stCondLst>
                            <p:childTnLst>
                              <p:par>
                                <p:cTn id="124" presetID="22" presetClass="entr" presetSubtype="8" fill="hold" grpId="0" nodeType="after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wipe(left)">
                                      <p:cBhvr>
                                        <p:cTn id="126" dur="1000"/>
                                        <p:tgtEl>
                                          <p:spTgt spid="4"/>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wipe(left)">
                                      <p:cBhvr>
                                        <p:cTn id="129" dur="1000"/>
                                        <p:tgtEl>
                                          <p:spTgt spid="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wipe(left)">
                                      <p:cBhvr>
                                        <p:cTn id="132" dur="1000"/>
                                        <p:tgtEl>
                                          <p:spTgt spid="12"/>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wipe(left)">
                                      <p:cBhvr>
                                        <p:cTn id="135" dur="1000"/>
                                        <p:tgtEl>
                                          <p:spTgt spid="16"/>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wipe(left)">
                                      <p:cBhvr>
                                        <p:cTn id="138" dur="1000"/>
                                        <p:tgtEl>
                                          <p:spTgt spid="20"/>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left)">
                                      <p:cBhvr>
                                        <p:cTn id="141" dur="1000"/>
                                        <p:tgtEl>
                                          <p:spTgt spid="24"/>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wipe(left)">
                                      <p:cBhvr>
                                        <p:cTn id="144" dur="1000"/>
                                        <p:tgtEl>
                                          <p:spTgt spid="28"/>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left)">
                                      <p:cBhvr>
                                        <p:cTn id="14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Graphic spid="4" grpId="0">
        <p:bldAsOne/>
      </p:bldGraphic>
      <p:bldP spid="5" grpId="0"/>
      <p:bldP spid="6" grpId="0"/>
      <p:bldP spid="7" grpId="0" animBg="1"/>
      <p:bldP spid="7" grpId="1" animBg="1"/>
      <p:bldGraphic spid="8" grpId="0">
        <p:bldAsOne/>
      </p:bldGraphic>
      <p:bldP spid="9" grpId="0"/>
      <p:bldP spid="10" grpId="0"/>
      <p:bldP spid="11" grpId="0" animBg="1"/>
      <p:bldP spid="11" grpId="1" animBg="1"/>
      <p:bldGraphic spid="12" grpId="0">
        <p:bldAsOne/>
      </p:bldGraphic>
      <p:bldP spid="13" grpId="0"/>
      <p:bldP spid="14" grpId="0"/>
      <p:bldP spid="15" grpId="0" animBg="1"/>
      <p:bldP spid="15" grpId="1" animBg="1"/>
      <p:bldGraphic spid="16" grpId="0">
        <p:bldAsOne/>
      </p:bldGraphic>
      <p:bldP spid="17" grpId="0"/>
      <p:bldP spid="18" grpId="0"/>
      <p:bldP spid="19" grpId="0" animBg="1"/>
      <p:bldP spid="19" grpId="1" animBg="1"/>
      <p:bldGraphic spid="20" grpId="0">
        <p:bldAsOne/>
      </p:bldGraphic>
      <p:bldP spid="21" grpId="0"/>
      <p:bldP spid="22" grpId="0"/>
      <p:bldP spid="23" grpId="0" animBg="1"/>
      <p:bldP spid="23" grpId="1" animBg="1"/>
      <p:bldGraphic spid="24" grpId="0">
        <p:bldAsOne/>
      </p:bldGraphic>
      <p:bldP spid="25" grpId="0"/>
      <p:bldP spid="26" grpId="0"/>
      <p:bldP spid="27" grpId="0" animBg="1"/>
      <p:bldP spid="27" grpId="1" animBg="1"/>
      <p:bldGraphic spid="28" grpId="0">
        <p:bldAsOne/>
      </p:bldGraphic>
      <p:bldP spid="29" grpId="0"/>
      <p:bldP spid="30" grpId="0"/>
      <p:bldP spid="31" grpId="0" animBg="1"/>
      <p:bldP spid="31" grpId="1" animBg="1"/>
      <p:bldGraphic spid="32" grpId="0">
        <p:bldAsOne/>
      </p:bldGraphic>
      <p:bldP spid="33" grpId="0"/>
      <p:bldP spid="34" grpId="0"/>
      <p:bldGraphic spid="35" grpId="0" uiExpand="1">
        <p:bldSub>
          <a:bldChart bld="series"/>
        </p:bldSub>
      </p:bldGraphic>
      <p:bldP spid="3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34461" y="298045"/>
            <a:ext cx="4714581" cy="523875"/>
          </a:xfrm>
          <a:prstGeom prst="rect">
            <a:avLst/>
          </a:prstGeom>
        </p:spPr>
        <p:txBody>
          <a:bodyPr/>
          <a:lstStyle>
            <a:lvl1pPr algn="l" defTabSz="685800" rtl="0" eaLnBrk="1" latinLnBrk="0" hangingPunct="1">
              <a:lnSpc>
                <a:spcPct val="90000"/>
              </a:lnSpc>
              <a:spcBef>
                <a:spcPct val="0"/>
              </a:spcBef>
              <a:buNone/>
              <a:defRPr sz="2800" b="1" kern="120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spcAft>
                <a:spcPts val="0"/>
              </a:spcAft>
            </a:pPr>
            <a:r>
              <a:rPr kumimoji="1" lang="zh-CN" altLang="en-US"/>
              <a:t>多因素的</a:t>
            </a:r>
            <a:r>
              <a:rPr kumimoji="1" lang="en-US" altLang="zh-CN"/>
              <a:t>A/B</a:t>
            </a:r>
            <a:r>
              <a:rPr kumimoji="1" lang="zh-CN" altLang="en-US"/>
              <a:t>实验</a:t>
            </a:r>
            <a:endParaRPr kumimoji="1" lang="zh-CN" altLang="en-US" dirty="0"/>
          </a:p>
        </p:txBody>
      </p:sp>
      <p:sp>
        <p:nvSpPr>
          <p:cNvPr id="3" name="Rounded Rectangle"/>
          <p:cNvSpPr/>
          <p:nvPr/>
        </p:nvSpPr>
        <p:spPr>
          <a:xfrm>
            <a:off x="5242116" y="1569270"/>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spcAft>
                <a:spcPts val="0"/>
              </a:spcAft>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+1.5</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sp>
        <p:nvSpPr>
          <p:cNvPr id="4" name="Rounded Rectangle 81"/>
          <p:cNvSpPr/>
          <p:nvPr/>
        </p:nvSpPr>
        <p:spPr>
          <a:xfrm flipH="1">
            <a:off x="676417" y="2334187"/>
            <a:ext cx="384279" cy="1322243"/>
          </a:xfrm>
          <a:prstGeom prst="roundRect">
            <a:avLst/>
          </a:prstGeom>
          <a:gradFill flip="none" rotWithShape="1">
            <a:gsLst>
              <a:gs pos="82000">
                <a:srgbClr val="5F72F8"/>
              </a:gs>
              <a:gs pos="47000">
                <a:srgbClr val="469CFC"/>
              </a:gs>
              <a:gs pos="17000">
                <a:srgbClr val="2DC5FF"/>
              </a:gs>
            </a:gsLst>
            <a:lin ang="10800000" scaled="1"/>
            <a:tileRect/>
          </a:gradFill>
          <a:ln>
            <a:noFill/>
          </a:ln>
        </p:spPr>
        <p:txBody>
          <a:bodyPr vert="horz" wrap="square" lIns="68580" tIns="34290" rIns="68580" bIns="34290" numCol="1" anchor="ctr" anchorCtr="0" compatLnSpc="1"/>
          <a:lstStyle/>
          <a:p>
            <a:r>
              <a:rPr lang="en-US" sz="1600" b="1" dirty="0" err="1">
                <a:solidFill>
                  <a:schemeClr val="bg1"/>
                </a:solidFill>
                <a:latin typeface="宋体" panose="02010600030101010101" pitchFamily="2" charset="-122"/>
                <a:ea typeface="宋体" panose="02010600030101010101" pitchFamily="2" charset="-122"/>
              </a:rPr>
              <a:t>登录页面</a:t>
            </a:r>
            <a:endParaRPr lang="en-US" sz="1600" b="1" dirty="0">
              <a:solidFill>
                <a:schemeClr val="bg1"/>
              </a:solidFill>
              <a:latin typeface="宋体" panose="02010600030101010101" pitchFamily="2" charset="-122"/>
              <a:ea typeface="宋体" panose="02010600030101010101" pitchFamily="2" charset="-122"/>
            </a:endParaRPr>
          </a:p>
        </p:txBody>
      </p:sp>
      <p:grpSp>
        <p:nvGrpSpPr>
          <p:cNvPr id="5" name="Group 1"/>
          <p:cNvGrpSpPr/>
          <p:nvPr/>
        </p:nvGrpSpPr>
        <p:grpSpPr>
          <a:xfrm>
            <a:off x="1928467" y="1569270"/>
            <a:ext cx="2426302" cy="2764285"/>
            <a:chOff x="2857716" y="1676154"/>
            <a:chExt cx="2898414" cy="3685713"/>
          </a:xfrm>
        </p:grpSpPr>
        <p:sp>
          <p:nvSpPr>
            <p:cNvPr id="6" name="Rectangle"/>
            <p:cNvSpPr/>
            <p:nvPr/>
          </p:nvSpPr>
          <p:spPr>
            <a:xfrm>
              <a:off x="2857716" y="1676154"/>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Button Color Test</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 name="Rectangle"/>
            <p:cNvSpPr/>
            <p:nvPr/>
          </p:nvSpPr>
          <p:spPr>
            <a:xfrm>
              <a:off x="2857716" y="2715735"/>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New Headline Test</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8" name="Rectangle"/>
            <p:cNvSpPr/>
            <p:nvPr/>
          </p:nvSpPr>
          <p:spPr>
            <a:xfrm>
              <a:off x="2857716" y="3758449"/>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Totally New Landing Page</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9" name="Rectangle"/>
            <p:cNvSpPr/>
            <p:nvPr/>
          </p:nvSpPr>
          <p:spPr>
            <a:xfrm>
              <a:off x="2857716" y="4827071"/>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Another All-new Landing Page</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grpSp>
      <p:sp>
        <p:nvSpPr>
          <p:cNvPr id="10" name="Rounded Rectangle"/>
          <p:cNvSpPr/>
          <p:nvPr/>
        </p:nvSpPr>
        <p:spPr>
          <a:xfrm>
            <a:off x="5238749" y="2348956"/>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spcAft>
                <a:spcPts val="0"/>
              </a:spcAft>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+0.8</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sp>
        <p:nvSpPr>
          <p:cNvPr id="11" name="Rounded Rectangle"/>
          <p:cNvSpPr/>
          <p:nvPr/>
        </p:nvSpPr>
        <p:spPr>
          <a:xfrm>
            <a:off x="5238749" y="3130991"/>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spcAft>
                <a:spcPts val="0"/>
              </a:spcAft>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-4.0%</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sp>
        <p:nvSpPr>
          <p:cNvPr id="12" name="Rounded Rectangle"/>
          <p:cNvSpPr/>
          <p:nvPr/>
        </p:nvSpPr>
        <p:spPr>
          <a:xfrm>
            <a:off x="5238749" y="3931821"/>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spcAft>
                <a:spcPts val="0"/>
              </a:spcAft>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+6.0%</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cxnSp>
        <p:nvCxnSpPr>
          <p:cNvPr id="13" name="Elbow Connector 99"/>
          <p:cNvCxnSpPr/>
          <p:nvPr/>
        </p:nvCxnSpPr>
        <p:spPr>
          <a:xfrm flipV="1">
            <a:off x="1044688" y="1769818"/>
            <a:ext cx="883779" cy="1170257"/>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4" name="Elbow Connector 100"/>
          <p:cNvCxnSpPr/>
          <p:nvPr/>
        </p:nvCxnSpPr>
        <p:spPr>
          <a:xfrm flipV="1">
            <a:off x="1044688" y="2549505"/>
            <a:ext cx="883779" cy="390571"/>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5" name="Elbow Connector 101"/>
          <p:cNvCxnSpPr/>
          <p:nvPr/>
        </p:nvCxnSpPr>
        <p:spPr>
          <a:xfrm>
            <a:off x="1044688" y="2940075"/>
            <a:ext cx="883779" cy="391465"/>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6" name="Elbow Connector 104"/>
          <p:cNvCxnSpPr/>
          <p:nvPr/>
        </p:nvCxnSpPr>
        <p:spPr>
          <a:xfrm>
            <a:off x="1044688" y="2940076"/>
            <a:ext cx="883779" cy="1192931"/>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7" name="Elbow Connector 107"/>
          <p:cNvCxnSpPr/>
          <p:nvPr/>
        </p:nvCxnSpPr>
        <p:spPr>
          <a:xfrm>
            <a:off x="4319509" y="1769819"/>
            <a:ext cx="922607" cy="0"/>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8" name="Elbow Connector 110"/>
          <p:cNvCxnSpPr/>
          <p:nvPr/>
        </p:nvCxnSpPr>
        <p:spPr>
          <a:xfrm>
            <a:off x="4319509" y="2549504"/>
            <a:ext cx="919240" cy="0"/>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9" name="Elbow Connector 113"/>
          <p:cNvCxnSpPr/>
          <p:nvPr/>
        </p:nvCxnSpPr>
        <p:spPr>
          <a:xfrm>
            <a:off x="4319509" y="3331540"/>
            <a:ext cx="919240" cy="0"/>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20" name="Elbow Connector 116"/>
          <p:cNvCxnSpPr/>
          <p:nvPr/>
        </p:nvCxnSpPr>
        <p:spPr>
          <a:xfrm flipV="1">
            <a:off x="4319509" y="4132370"/>
            <a:ext cx="919240" cy="637"/>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sp>
        <p:nvSpPr>
          <p:cNvPr id="21" name="Content Placeholder 2"/>
          <p:cNvSpPr txBox="1"/>
          <p:nvPr/>
        </p:nvSpPr>
        <p:spPr>
          <a:xfrm>
            <a:off x="5290113" y="964090"/>
            <a:ext cx="1081896" cy="28448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spcAft>
                <a:spcPts val="0"/>
              </a:spcAft>
              <a:buNone/>
            </a:pPr>
            <a:r>
              <a:rPr lang="en-US" sz="1200" dirty="0">
                <a:solidFill>
                  <a:schemeClr val="tx1">
                    <a:lumMod val="85000"/>
                    <a:lumOff val="15000"/>
                  </a:schemeClr>
                </a:solidFill>
                <a:latin typeface="Century Gothic" panose="020B0502020202020204" pitchFamily="34" charset="0"/>
              </a:rPr>
              <a:t>A/B Testing    Improvements</a:t>
            </a:r>
            <a:endParaRPr lang="en-US" sz="1200" dirty="0">
              <a:solidFill>
                <a:schemeClr val="tx1">
                  <a:lumMod val="85000"/>
                  <a:lumOff val="15000"/>
                </a:schemeClr>
              </a:solidFill>
              <a:latin typeface="Century Gothic" panose="020B0502020202020204" pitchFamily="34" charset="0"/>
            </a:endParaRPr>
          </a:p>
        </p:txBody>
      </p:sp>
      <p:grpSp>
        <p:nvGrpSpPr>
          <p:cNvPr id="22" name="Group 3"/>
          <p:cNvGrpSpPr/>
          <p:nvPr/>
        </p:nvGrpSpPr>
        <p:grpSpPr>
          <a:xfrm>
            <a:off x="6988548" y="1471674"/>
            <a:ext cx="596290" cy="596290"/>
            <a:chOff x="10410655" y="2368966"/>
            <a:chExt cx="569337" cy="569337"/>
          </a:xfrm>
        </p:grpSpPr>
        <p:sp>
          <p:nvSpPr>
            <p:cNvPr id="23" name="Block Arc 80"/>
            <p:cNvSpPr/>
            <p:nvPr/>
          </p:nvSpPr>
          <p:spPr>
            <a:xfrm rot="8930972">
              <a:off x="10410655" y="2368966"/>
              <a:ext cx="569337" cy="569337"/>
            </a:xfrm>
            <a:prstGeom prst="blockArc">
              <a:avLst>
                <a:gd name="adj1" fmla="val 14543974"/>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lstStyle/>
            <a:p>
              <a:endParaRPr lang="en-US" sz="900">
                <a:solidFill>
                  <a:schemeClr val="tx1">
                    <a:lumMod val="85000"/>
                    <a:lumOff val="15000"/>
                  </a:schemeClr>
                </a:solidFill>
              </a:endParaRPr>
            </a:p>
          </p:txBody>
        </p:sp>
        <p:sp>
          <p:nvSpPr>
            <p:cNvPr id="24" name="Block Arc 87"/>
            <p:cNvSpPr/>
            <p:nvPr/>
          </p:nvSpPr>
          <p:spPr>
            <a:xfrm rot="4501507" flipV="1">
              <a:off x="10410655" y="2368966"/>
              <a:ext cx="569337" cy="569337"/>
            </a:xfrm>
            <a:prstGeom prst="blockArc">
              <a:avLst>
                <a:gd name="adj1" fmla="val 19667859"/>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lstStyle/>
            <a:p>
              <a:endParaRPr lang="en-US" sz="900">
                <a:solidFill>
                  <a:schemeClr val="tx1">
                    <a:lumMod val="85000"/>
                    <a:lumOff val="15000"/>
                  </a:schemeClr>
                </a:solidFill>
              </a:endParaRPr>
            </a:p>
          </p:txBody>
        </p:sp>
      </p:grpSp>
      <p:grpSp>
        <p:nvGrpSpPr>
          <p:cNvPr id="25" name="Group 91"/>
          <p:cNvGrpSpPr/>
          <p:nvPr/>
        </p:nvGrpSpPr>
        <p:grpSpPr>
          <a:xfrm>
            <a:off x="6988548" y="2247565"/>
            <a:ext cx="596290" cy="596290"/>
            <a:chOff x="10410655" y="2368966"/>
            <a:chExt cx="569337" cy="569337"/>
          </a:xfrm>
        </p:grpSpPr>
        <p:sp>
          <p:nvSpPr>
            <p:cNvPr id="26" name="Block Arc 92"/>
            <p:cNvSpPr/>
            <p:nvPr/>
          </p:nvSpPr>
          <p:spPr>
            <a:xfrm rot="8930972">
              <a:off x="10410655" y="2368966"/>
              <a:ext cx="569337" cy="569337"/>
            </a:xfrm>
            <a:prstGeom prst="blockArc">
              <a:avLst>
                <a:gd name="adj1" fmla="val 14543974"/>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lstStyle/>
            <a:p>
              <a:endParaRPr lang="en-US" sz="900" dirty="0">
                <a:solidFill>
                  <a:schemeClr val="tx1">
                    <a:lumMod val="85000"/>
                    <a:lumOff val="15000"/>
                  </a:schemeClr>
                </a:solidFill>
              </a:endParaRPr>
            </a:p>
          </p:txBody>
        </p:sp>
        <p:sp>
          <p:nvSpPr>
            <p:cNvPr id="27" name="Block Arc 93"/>
            <p:cNvSpPr/>
            <p:nvPr/>
          </p:nvSpPr>
          <p:spPr>
            <a:xfrm rot="4501507" flipV="1">
              <a:off x="10410655" y="2368966"/>
              <a:ext cx="569337" cy="569337"/>
            </a:xfrm>
            <a:prstGeom prst="blockArc">
              <a:avLst>
                <a:gd name="adj1" fmla="val 14629117"/>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lstStyle/>
            <a:p>
              <a:endParaRPr lang="en-US" sz="900">
                <a:solidFill>
                  <a:schemeClr val="tx1">
                    <a:lumMod val="85000"/>
                    <a:lumOff val="15000"/>
                  </a:schemeClr>
                </a:solidFill>
              </a:endParaRPr>
            </a:p>
          </p:txBody>
        </p:sp>
      </p:grpSp>
      <p:grpSp>
        <p:nvGrpSpPr>
          <p:cNvPr id="28" name="Group 94"/>
          <p:cNvGrpSpPr/>
          <p:nvPr/>
        </p:nvGrpSpPr>
        <p:grpSpPr>
          <a:xfrm>
            <a:off x="6988548" y="3030425"/>
            <a:ext cx="596290" cy="596290"/>
            <a:chOff x="10410655" y="2368966"/>
            <a:chExt cx="569337" cy="569337"/>
          </a:xfrm>
        </p:grpSpPr>
        <p:sp>
          <p:nvSpPr>
            <p:cNvPr id="29" name="Block Arc 95"/>
            <p:cNvSpPr/>
            <p:nvPr/>
          </p:nvSpPr>
          <p:spPr>
            <a:xfrm rot="8930972">
              <a:off x="10410655" y="2368966"/>
              <a:ext cx="569337" cy="569337"/>
            </a:xfrm>
            <a:prstGeom prst="blockArc">
              <a:avLst>
                <a:gd name="adj1" fmla="val 10067621"/>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lstStyle/>
            <a:p>
              <a:endParaRPr lang="en-US" sz="900">
                <a:solidFill>
                  <a:schemeClr val="tx1">
                    <a:lumMod val="85000"/>
                    <a:lumOff val="15000"/>
                  </a:schemeClr>
                </a:solidFill>
              </a:endParaRPr>
            </a:p>
          </p:txBody>
        </p:sp>
        <p:sp>
          <p:nvSpPr>
            <p:cNvPr id="30" name="Block Arc 96"/>
            <p:cNvSpPr/>
            <p:nvPr/>
          </p:nvSpPr>
          <p:spPr>
            <a:xfrm rot="4501507" flipV="1">
              <a:off x="10410655" y="2368966"/>
              <a:ext cx="569337" cy="569337"/>
            </a:xfrm>
            <a:prstGeom prst="blockArc">
              <a:avLst>
                <a:gd name="adj1" fmla="val 1884862"/>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lstStyle/>
            <a:p>
              <a:endParaRPr lang="en-US" sz="900">
                <a:solidFill>
                  <a:schemeClr val="tx1">
                    <a:lumMod val="85000"/>
                    <a:lumOff val="15000"/>
                  </a:schemeClr>
                </a:solidFill>
              </a:endParaRPr>
            </a:p>
          </p:txBody>
        </p:sp>
      </p:grpSp>
      <p:grpSp>
        <p:nvGrpSpPr>
          <p:cNvPr id="31" name="Group 97"/>
          <p:cNvGrpSpPr/>
          <p:nvPr/>
        </p:nvGrpSpPr>
        <p:grpSpPr>
          <a:xfrm>
            <a:off x="6988548" y="3835767"/>
            <a:ext cx="596290" cy="596290"/>
            <a:chOff x="10410655" y="2368966"/>
            <a:chExt cx="569337" cy="569337"/>
          </a:xfrm>
        </p:grpSpPr>
        <p:sp>
          <p:nvSpPr>
            <p:cNvPr id="32" name="Block Arc 98"/>
            <p:cNvSpPr/>
            <p:nvPr/>
          </p:nvSpPr>
          <p:spPr>
            <a:xfrm rot="8930972">
              <a:off x="10410655" y="2368966"/>
              <a:ext cx="569337" cy="569337"/>
            </a:xfrm>
            <a:prstGeom prst="blockArc">
              <a:avLst>
                <a:gd name="adj1" fmla="val 10067621"/>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lstStyle/>
            <a:p>
              <a:endParaRPr lang="en-US" sz="900">
                <a:solidFill>
                  <a:schemeClr val="tx1">
                    <a:lumMod val="85000"/>
                    <a:lumOff val="15000"/>
                  </a:schemeClr>
                </a:solidFill>
              </a:endParaRPr>
            </a:p>
          </p:txBody>
        </p:sp>
        <p:sp>
          <p:nvSpPr>
            <p:cNvPr id="33" name="Block Arc 102"/>
            <p:cNvSpPr/>
            <p:nvPr/>
          </p:nvSpPr>
          <p:spPr>
            <a:xfrm rot="4501507" flipV="1">
              <a:off x="10410655" y="2368966"/>
              <a:ext cx="569337" cy="569337"/>
            </a:xfrm>
            <a:prstGeom prst="blockArc">
              <a:avLst>
                <a:gd name="adj1" fmla="val 6814748"/>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lstStyle/>
            <a:p>
              <a:endParaRPr lang="en-US" sz="900" dirty="0">
                <a:solidFill>
                  <a:schemeClr val="tx1">
                    <a:lumMod val="85000"/>
                    <a:lumOff val="15000"/>
                  </a:schemeClr>
                </a:solidFill>
              </a:endParaRPr>
            </a:p>
          </p:txBody>
        </p:sp>
      </p:grpSp>
      <p:sp>
        <p:nvSpPr>
          <p:cNvPr id="34" name="Content Placeholder 2"/>
          <p:cNvSpPr txBox="1"/>
          <p:nvPr/>
        </p:nvSpPr>
        <p:spPr>
          <a:xfrm>
            <a:off x="6754846" y="963826"/>
            <a:ext cx="1081896" cy="42672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spcAft>
                <a:spcPts val="0"/>
              </a:spcAft>
              <a:buNone/>
            </a:pPr>
            <a:r>
              <a:rPr lang="en-US" sz="1200" dirty="0">
                <a:solidFill>
                  <a:schemeClr val="tx1">
                    <a:lumMod val="85000"/>
                    <a:lumOff val="15000"/>
                  </a:schemeClr>
                </a:solidFill>
                <a:latin typeface="Century Gothic" panose="020B0502020202020204" pitchFamily="34" charset="0"/>
              </a:rPr>
              <a:t>To Statistically Significant Confidence</a:t>
            </a:r>
            <a:endParaRPr lang="en-US" sz="1200" dirty="0">
              <a:solidFill>
                <a:schemeClr val="tx1">
                  <a:lumMod val="85000"/>
                  <a:lumOff val="15000"/>
                </a:schemeClr>
              </a:solidFill>
              <a:latin typeface="Century Gothic" panose="020B0502020202020204" pitchFamily="34" charset="0"/>
            </a:endParaRPr>
          </a:p>
        </p:txBody>
      </p:sp>
      <p:sp>
        <p:nvSpPr>
          <p:cNvPr id="35" name="Content Placeholder 2"/>
          <p:cNvSpPr txBox="1"/>
          <p:nvPr/>
        </p:nvSpPr>
        <p:spPr>
          <a:xfrm>
            <a:off x="7089879" y="1686752"/>
            <a:ext cx="385743" cy="18415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0"/>
              </a:spcAft>
              <a:buNone/>
            </a:pPr>
            <a:r>
              <a:rPr lang="en-US" sz="1200" dirty="0">
                <a:solidFill>
                  <a:schemeClr val="tx1">
                    <a:lumMod val="85000"/>
                    <a:lumOff val="15000"/>
                  </a:schemeClr>
                </a:solidFill>
                <a:latin typeface="Century Gothic" panose="020B0502020202020204" pitchFamily="34" charset="0"/>
              </a:rPr>
              <a:t>6</a:t>
            </a:r>
            <a:endParaRPr lang="en-US" sz="1200" dirty="0">
              <a:solidFill>
                <a:schemeClr val="tx1">
                  <a:lumMod val="85000"/>
                  <a:lumOff val="15000"/>
                </a:schemeClr>
              </a:solidFill>
              <a:latin typeface="Century Gothic" panose="020B0502020202020204" pitchFamily="34" charset="0"/>
            </a:endParaRPr>
          </a:p>
        </p:txBody>
      </p:sp>
      <p:sp>
        <p:nvSpPr>
          <p:cNvPr id="36" name="Content Placeholder 2"/>
          <p:cNvSpPr txBox="1"/>
          <p:nvPr/>
        </p:nvSpPr>
        <p:spPr>
          <a:xfrm>
            <a:off x="7089879" y="2459452"/>
            <a:ext cx="385743" cy="18415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0"/>
              </a:spcAft>
              <a:buNone/>
            </a:pPr>
            <a:r>
              <a:rPr lang="en-US" sz="1200" dirty="0">
                <a:solidFill>
                  <a:schemeClr val="tx1">
                    <a:lumMod val="85000"/>
                    <a:lumOff val="15000"/>
                  </a:schemeClr>
                </a:solidFill>
                <a:latin typeface="Century Gothic" panose="020B0502020202020204" pitchFamily="34" charset="0"/>
              </a:rPr>
              <a:t>8</a:t>
            </a:r>
            <a:endParaRPr lang="en-US" sz="1200" dirty="0">
              <a:solidFill>
                <a:schemeClr val="tx1">
                  <a:lumMod val="85000"/>
                  <a:lumOff val="15000"/>
                </a:schemeClr>
              </a:solidFill>
              <a:latin typeface="Century Gothic" panose="020B0502020202020204" pitchFamily="34" charset="0"/>
            </a:endParaRPr>
          </a:p>
        </p:txBody>
      </p:sp>
      <p:sp>
        <p:nvSpPr>
          <p:cNvPr id="37" name="Content Placeholder 2"/>
          <p:cNvSpPr txBox="1"/>
          <p:nvPr/>
        </p:nvSpPr>
        <p:spPr>
          <a:xfrm>
            <a:off x="7089879" y="3240838"/>
            <a:ext cx="385743" cy="18415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0"/>
              </a:spcAft>
              <a:buNone/>
            </a:pPr>
            <a:r>
              <a:rPr lang="en-US" sz="1200" dirty="0">
                <a:solidFill>
                  <a:schemeClr val="tx1">
                    <a:lumMod val="85000"/>
                    <a:lumOff val="15000"/>
                  </a:schemeClr>
                </a:solidFill>
                <a:latin typeface="Century Gothic" panose="020B0502020202020204" pitchFamily="34" charset="0"/>
              </a:rPr>
              <a:t>4.5</a:t>
            </a:r>
            <a:endParaRPr lang="en-US" sz="1200" dirty="0">
              <a:solidFill>
                <a:schemeClr val="tx1">
                  <a:lumMod val="85000"/>
                  <a:lumOff val="15000"/>
                </a:schemeClr>
              </a:solidFill>
              <a:latin typeface="Century Gothic" panose="020B0502020202020204" pitchFamily="34" charset="0"/>
            </a:endParaRPr>
          </a:p>
        </p:txBody>
      </p:sp>
      <p:sp>
        <p:nvSpPr>
          <p:cNvPr id="38" name="Content Placeholder 2"/>
          <p:cNvSpPr txBox="1"/>
          <p:nvPr/>
        </p:nvSpPr>
        <p:spPr>
          <a:xfrm>
            <a:off x="7089879" y="4057078"/>
            <a:ext cx="385743" cy="184150"/>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0"/>
              </a:spcAft>
              <a:buNone/>
            </a:pPr>
            <a:r>
              <a:rPr lang="en-US" sz="1200" dirty="0">
                <a:solidFill>
                  <a:schemeClr val="tx1">
                    <a:lumMod val="85000"/>
                    <a:lumOff val="15000"/>
                  </a:schemeClr>
                </a:solidFill>
                <a:latin typeface="Century Gothic" panose="020B0502020202020204" pitchFamily="34" charset="0"/>
              </a:rPr>
              <a:t>2</a:t>
            </a:r>
            <a:endParaRPr lang="en-US" sz="1200" dirty="0">
              <a:solidFill>
                <a:schemeClr val="tx1">
                  <a:lumMod val="85000"/>
                  <a:lumOff val="15000"/>
                </a:schemeClr>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childTnLst>
                                </p:cTn>
                              </p:par>
                              <p:par>
                                <p:cTn id="12" presetID="23" presetClass="entr" presetSubtype="16"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fltVal val="0"/>
                                          </p:val>
                                        </p:tav>
                                        <p:tav tm="100000">
                                          <p:val>
                                            <p:strVal val="#ppt_w"/>
                                          </p:val>
                                        </p:tav>
                                      </p:tavLst>
                                    </p:anim>
                                    <p:anim calcmode="lin" valueType="num">
                                      <p:cBhvr>
                                        <p:cTn id="15" dur="1000" fill="hold"/>
                                        <p:tgtEl>
                                          <p:spTgt spid="14"/>
                                        </p:tgtEl>
                                        <p:attrNameLst>
                                          <p:attrName>ppt_h</p:attrName>
                                        </p:attrNameLst>
                                      </p:cBhvr>
                                      <p:tavLst>
                                        <p:tav tm="0">
                                          <p:val>
                                            <p:fltVal val="0"/>
                                          </p:val>
                                        </p:tav>
                                        <p:tav tm="100000">
                                          <p:val>
                                            <p:strVal val="#ppt_h"/>
                                          </p:val>
                                        </p:tav>
                                      </p:tavLst>
                                    </p:anim>
                                  </p:childTnLst>
                                </p:cTn>
                              </p:par>
                              <p:par>
                                <p:cTn id="16" presetID="23" presetClass="entr" presetSubtype="16" fill="hold" nodeType="withEffect">
                                  <p:stCondLst>
                                    <p:cond delay="50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fltVal val="0"/>
                                          </p:val>
                                        </p:tav>
                                        <p:tav tm="100000">
                                          <p:val>
                                            <p:strVal val="#ppt_w"/>
                                          </p:val>
                                        </p:tav>
                                      </p:tavLst>
                                    </p:anim>
                                    <p:anim calcmode="lin" valueType="num">
                                      <p:cBhvr>
                                        <p:cTn id="23" dur="1000" fill="hold"/>
                                        <p:tgtEl>
                                          <p:spTgt spid="16"/>
                                        </p:tgtEl>
                                        <p:attrNameLst>
                                          <p:attrName>ppt_h</p:attrName>
                                        </p:attrNameLst>
                                      </p:cBhvr>
                                      <p:tavLst>
                                        <p:tav tm="0">
                                          <p:val>
                                            <p:fltVal val="0"/>
                                          </p:val>
                                        </p:tav>
                                        <p:tav tm="100000">
                                          <p:val>
                                            <p:strVal val="#ppt_h"/>
                                          </p:val>
                                        </p:tav>
                                      </p:tavLst>
                                    </p:anim>
                                  </p:childTnLst>
                                </p:cTn>
                              </p:par>
                              <p:par>
                                <p:cTn id="24" presetID="22" presetClass="entr" presetSubtype="8" fill="hold" nodeType="withEffect">
                                  <p:stCondLst>
                                    <p:cond delay="100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1000"/>
                            </p:stCondLst>
                            <p:childTnLst>
                              <p:par>
                                <p:cTn id="28" presetID="12" presetClass="entr" presetSubtype="8"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1000"/>
                                        <p:tgtEl>
                                          <p:spTgt spid="17"/>
                                        </p:tgtEl>
                                        <p:attrNameLst>
                                          <p:attrName>ppt_x</p:attrName>
                                        </p:attrNameLst>
                                      </p:cBhvr>
                                      <p:tavLst>
                                        <p:tav tm="0">
                                          <p:val>
                                            <p:strVal val="#ppt_x-#ppt_w*1.125000"/>
                                          </p:val>
                                        </p:tav>
                                        <p:tav tm="100000">
                                          <p:val>
                                            <p:strVal val="#ppt_x"/>
                                          </p:val>
                                        </p:tav>
                                      </p:tavLst>
                                    </p:anim>
                                    <p:animEffect transition="in" filter="wipe(right)">
                                      <p:cBhvr>
                                        <p:cTn id="31" dur="1000"/>
                                        <p:tgtEl>
                                          <p:spTgt spid="17"/>
                                        </p:tgtEl>
                                      </p:cBhvr>
                                    </p:animEffect>
                                  </p:childTnLst>
                                </p:cTn>
                              </p:par>
                              <p:par>
                                <p:cTn id="32" presetID="23" presetClass="entr" presetSubtype="16"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1000" fill="hold"/>
                                        <p:tgtEl>
                                          <p:spTgt spid="3"/>
                                        </p:tgtEl>
                                        <p:attrNameLst>
                                          <p:attrName>ppt_w</p:attrName>
                                        </p:attrNameLst>
                                      </p:cBhvr>
                                      <p:tavLst>
                                        <p:tav tm="0">
                                          <p:val>
                                            <p:fltVal val="0"/>
                                          </p:val>
                                        </p:tav>
                                        <p:tav tm="100000">
                                          <p:val>
                                            <p:strVal val="#ppt_w"/>
                                          </p:val>
                                        </p:tav>
                                      </p:tavLst>
                                    </p:anim>
                                    <p:anim calcmode="lin" valueType="num">
                                      <p:cBhvr>
                                        <p:cTn id="35" dur="1000" fill="hold"/>
                                        <p:tgtEl>
                                          <p:spTgt spid="3"/>
                                        </p:tgtEl>
                                        <p:attrNameLst>
                                          <p:attrName>ppt_h</p:attrName>
                                        </p:attrNameLst>
                                      </p:cBhvr>
                                      <p:tavLst>
                                        <p:tav tm="0">
                                          <p:val>
                                            <p:fltVal val="0"/>
                                          </p:val>
                                        </p:tav>
                                        <p:tav tm="100000">
                                          <p:val>
                                            <p:strVal val="#ppt_h"/>
                                          </p:val>
                                        </p:tav>
                                      </p:tavLst>
                                    </p:anim>
                                  </p:childTnLst>
                                </p:cTn>
                              </p:par>
                              <p:par>
                                <p:cTn id="36" presetID="21" presetClass="entr" presetSubtype="1"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heel(1)">
                                      <p:cBhvr>
                                        <p:cTn id="38" dur="1000"/>
                                        <p:tgtEl>
                                          <p:spTgt spid="22"/>
                                        </p:tgtEl>
                                      </p:cBhvr>
                                    </p:animEffect>
                                  </p:childTnLst>
                                </p:cTn>
                              </p:par>
                              <p:par>
                                <p:cTn id="39" presetID="23" presetClass="entr" presetSubtype="16" fill="hold" grpId="0"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childTnLst>
                                </p:cTn>
                              </p:par>
                              <p:par>
                                <p:cTn id="49" presetID="1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1000"/>
                                        <p:tgtEl>
                                          <p:spTgt spid="18"/>
                                        </p:tgtEl>
                                        <p:attrNameLst>
                                          <p:attrName>ppt_x</p:attrName>
                                        </p:attrNameLst>
                                      </p:cBhvr>
                                      <p:tavLst>
                                        <p:tav tm="0">
                                          <p:val>
                                            <p:strVal val="#ppt_x-#ppt_w*1.125000"/>
                                          </p:val>
                                        </p:tav>
                                        <p:tav tm="100000">
                                          <p:val>
                                            <p:strVal val="#ppt_x"/>
                                          </p:val>
                                        </p:tav>
                                      </p:tavLst>
                                    </p:anim>
                                    <p:animEffect transition="in" filter="wipe(right)">
                                      <p:cBhvr>
                                        <p:cTn id="52" dur="1000"/>
                                        <p:tgtEl>
                                          <p:spTgt spid="18"/>
                                        </p:tgtEl>
                                      </p:cBhvr>
                                    </p:animEffect>
                                  </p:childTnLst>
                                </p:cTn>
                              </p:par>
                              <p:par>
                                <p:cTn id="53" presetID="23" presetClass="entr" presetSubtype="16" fill="hold" grpId="0" nodeType="withEffect">
                                  <p:stCondLst>
                                    <p:cond delay="5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1000" fill="hold"/>
                                        <p:tgtEl>
                                          <p:spTgt spid="10"/>
                                        </p:tgtEl>
                                        <p:attrNameLst>
                                          <p:attrName>ppt_w</p:attrName>
                                        </p:attrNameLst>
                                      </p:cBhvr>
                                      <p:tavLst>
                                        <p:tav tm="0">
                                          <p:val>
                                            <p:fltVal val="0"/>
                                          </p:val>
                                        </p:tav>
                                        <p:tav tm="100000">
                                          <p:val>
                                            <p:strVal val="#ppt_w"/>
                                          </p:val>
                                        </p:tav>
                                      </p:tavLst>
                                    </p:anim>
                                    <p:anim calcmode="lin" valueType="num">
                                      <p:cBhvr>
                                        <p:cTn id="56" dur="1000" fill="hold"/>
                                        <p:tgtEl>
                                          <p:spTgt spid="10"/>
                                        </p:tgtEl>
                                        <p:attrNameLst>
                                          <p:attrName>ppt_h</p:attrName>
                                        </p:attrNameLst>
                                      </p:cBhvr>
                                      <p:tavLst>
                                        <p:tav tm="0">
                                          <p:val>
                                            <p:fltVal val="0"/>
                                          </p:val>
                                        </p:tav>
                                        <p:tav tm="100000">
                                          <p:val>
                                            <p:strVal val="#ppt_h"/>
                                          </p:val>
                                        </p:tav>
                                      </p:tavLst>
                                    </p:anim>
                                  </p:childTnLst>
                                </p:cTn>
                              </p:par>
                              <p:par>
                                <p:cTn id="57" presetID="21" presetClass="entr" presetSubtype="1" fill="hold" nodeType="withEffect">
                                  <p:stCondLst>
                                    <p:cond delay="50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23" presetClass="entr" presetSubtype="16" fill="hold" grpId="0" nodeType="withEffect">
                                  <p:stCondLst>
                                    <p:cond delay="10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12" presetClass="entr" presetSubtype="8" fill="hold" nodeType="withEffect">
                                  <p:stCondLst>
                                    <p:cond delay="100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1000"/>
                                        <p:tgtEl>
                                          <p:spTgt spid="19"/>
                                        </p:tgtEl>
                                        <p:attrNameLst>
                                          <p:attrName>ppt_x</p:attrName>
                                        </p:attrNameLst>
                                      </p:cBhvr>
                                      <p:tavLst>
                                        <p:tav tm="0">
                                          <p:val>
                                            <p:strVal val="#ppt_x-#ppt_w*1.125000"/>
                                          </p:val>
                                        </p:tav>
                                        <p:tav tm="100000">
                                          <p:val>
                                            <p:strVal val="#ppt_x"/>
                                          </p:val>
                                        </p:tav>
                                      </p:tavLst>
                                    </p:anim>
                                    <p:animEffect transition="in" filter="wipe(right)">
                                      <p:cBhvr>
                                        <p:cTn id="67" dur="1000"/>
                                        <p:tgtEl>
                                          <p:spTgt spid="19"/>
                                        </p:tgtEl>
                                      </p:cBhvr>
                                    </p:animEffect>
                                  </p:childTnLst>
                                </p:cTn>
                              </p:par>
                              <p:par>
                                <p:cTn id="68" presetID="23" presetClass="entr" presetSubtype="16" fill="hold" grpId="0" nodeType="withEffect">
                                  <p:stCondLst>
                                    <p:cond delay="1000"/>
                                  </p:stCondLst>
                                  <p:childTnLst>
                                    <p:set>
                                      <p:cBhvr>
                                        <p:cTn id="69" dur="1" fill="hold">
                                          <p:stCondLst>
                                            <p:cond delay="0"/>
                                          </p:stCondLst>
                                        </p:cTn>
                                        <p:tgtEl>
                                          <p:spTgt spid="11"/>
                                        </p:tgtEl>
                                        <p:attrNameLst>
                                          <p:attrName>style.visibility</p:attrName>
                                        </p:attrNameLst>
                                      </p:cBhvr>
                                      <p:to>
                                        <p:strVal val="visible"/>
                                      </p:to>
                                    </p:set>
                                    <p:anim calcmode="lin" valueType="num">
                                      <p:cBhvr>
                                        <p:cTn id="70" dur="1000" fill="hold"/>
                                        <p:tgtEl>
                                          <p:spTgt spid="11"/>
                                        </p:tgtEl>
                                        <p:attrNameLst>
                                          <p:attrName>ppt_w</p:attrName>
                                        </p:attrNameLst>
                                      </p:cBhvr>
                                      <p:tavLst>
                                        <p:tav tm="0">
                                          <p:val>
                                            <p:fltVal val="0"/>
                                          </p:val>
                                        </p:tav>
                                        <p:tav tm="100000">
                                          <p:val>
                                            <p:strVal val="#ppt_w"/>
                                          </p:val>
                                        </p:tav>
                                      </p:tavLst>
                                    </p:anim>
                                    <p:anim calcmode="lin" valueType="num">
                                      <p:cBhvr>
                                        <p:cTn id="71" dur="1000" fill="hold"/>
                                        <p:tgtEl>
                                          <p:spTgt spid="11"/>
                                        </p:tgtEl>
                                        <p:attrNameLst>
                                          <p:attrName>ppt_h</p:attrName>
                                        </p:attrNameLst>
                                      </p:cBhvr>
                                      <p:tavLst>
                                        <p:tav tm="0">
                                          <p:val>
                                            <p:fltVal val="0"/>
                                          </p:val>
                                        </p:tav>
                                        <p:tav tm="100000">
                                          <p:val>
                                            <p:strVal val="#ppt_h"/>
                                          </p:val>
                                        </p:tav>
                                      </p:tavLst>
                                    </p:anim>
                                  </p:childTnLst>
                                </p:cTn>
                              </p:par>
                              <p:par>
                                <p:cTn id="72" presetID="21" presetClass="entr" presetSubtype="1" fill="hold" nodeType="withEffect">
                                  <p:stCondLst>
                                    <p:cond delay="1000"/>
                                  </p:stCondLst>
                                  <p:childTnLst>
                                    <p:set>
                                      <p:cBhvr>
                                        <p:cTn id="73" dur="1" fill="hold">
                                          <p:stCondLst>
                                            <p:cond delay="0"/>
                                          </p:stCondLst>
                                        </p:cTn>
                                        <p:tgtEl>
                                          <p:spTgt spid="28"/>
                                        </p:tgtEl>
                                        <p:attrNameLst>
                                          <p:attrName>style.visibility</p:attrName>
                                        </p:attrNameLst>
                                      </p:cBhvr>
                                      <p:to>
                                        <p:strVal val="visible"/>
                                      </p:to>
                                    </p:set>
                                    <p:animEffect transition="in" filter="wheel(1)">
                                      <p:cBhvr>
                                        <p:cTn id="74" dur="1000"/>
                                        <p:tgtEl>
                                          <p:spTgt spid="28"/>
                                        </p:tgtEl>
                                      </p:cBhvr>
                                    </p:animEffect>
                                  </p:childTnLst>
                                </p:cTn>
                              </p:par>
                              <p:par>
                                <p:cTn id="75" presetID="23" presetClass="entr" presetSubtype="16" fill="hold" grpId="0" nodeType="withEffect">
                                  <p:stCondLst>
                                    <p:cond delay="150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childTnLst>
                                </p:cTn>
                              </p:par>
                              <p:par>
                                <p:cTn id="79" presetID="12" presetClass="entr" presetSubtype="8" fill="hold" nodeType="withEffect">
                                  <p:stCondLst>
                                    <p:cond delay="150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1000"/>
                                        <p:tgtEl>
                                          <p:spTgt spid="20"/>
                                        </p:tgtEl>
                                        <p:attrNameLst>
                                          <p:attrName>ppt_x</p:attrName>
                                        </p:attrNameLst>
                                      </p:cBhvr>
                                      <p:tavLst>
                                        <p:tav tm="0">
                                          <p:val>
                                            <p:strVal val="#ppt_x-#ppt_w*1.125000"/>
                                          </p:val>
                                        </p:tav>
                                        <p:tav tm="100000">
                                          <p:val>
                                            <p:strVal val="#ppt_x"/>
                                          </p:val>
                                        </p:tav>
                                      </p:tavLst>
                                    </p:anim>
                                    <p:animEffect transition="in" filter="wipe(right)">
                                      <p:cBhvr>
                                        <p:cTn id="82" dur="1000"/>
                                        <p:tgtEl>
                                          <p:spTgt spid="20"/>
                                        </p:tgtEl>
                                      </p:cBhvr>
                                    </p:animEffect>
                                  </p:childTnLst>
                                </p:cTn>
                              </p:par>
                              <p:par>
                                <p:cTn id="83" presetID="23" presetClass="entr" presetSubtype="16" fill="hold" grpId="0" nodeType="withEffect">
                                  <p:stCondLst>
                                    <p:cond delay="1500"/>
                                  </p:stCondLst>
                                  <p:childTnLst>
                                    <p:set>
                                      <p:cBhvr>
                                        <p:cTn id="84" dur="1" fill="hold">
                                          <p:stCondLst>
                                            <p:cond delay="0"/>
                                          </p:stCondLst>
                                        </p:cTn>
                                        <p:tgtEl>
                                          <p:spTgt spid="12"/>
                                        </p:tgtEl>
                                        <p:attrNameLst>
                                          <p:attrName>style.visibility</p:attrName>
                                        </p:attrNameLst>
                                      </p:cBhvr>
                                      <p:to>
                                        <p:strVal val="visible"/>
                                      </p:to>
                                    </p:set>
                                    <p:anim calcmode="lin" valueType="num">
                                      <p:cBhvr>
                                        <p:cTn id="85" dur="1000" fill="hold"/>
                                        <p:tgtEl>
                                          <p:spTgt spid="12"/>
                                        </p:tgtEl>
                                        <p:attrNameLst>
                                          <p:attrName>ppt_w</p:attrName>
                                        </p:attrNameLst>
                                      </p:cBhvr>
                                      <p:tavLst>
                                        <p:tav tm="0">
                                          <p:val>
                                            <p:fltVal val="0"/>
                                          </p:val>
                                        </p:tav>
                                        <p:tav tm="100000">
                                          <p:val>
                                            <p:strVal val="#ppt_w"/>
                                          </p:val>
                                        </p:tav>
                                      </p:tavLst>
                                    </p:anim>
                                    <p:anim calcmode="lin" valueType="num">
                                      <p:cBhvr>
                                        <p:cTn id="86" dur="1000" fill="hold"/>
                                        <p:tgtEl>
                                          <p:spTgt spid="12"/>
                                        </p:tgtEl>
                                        <p:attrNameLst>
                                          <p:attrName>ppt_h</p:attrName>
                                        </p:attrNameLst>
                                      </p:cBhvr>
                                      <p:tavLst>
                                        <p:tav tm="0">
                                          <p:val>
                                            <p:fltVal val="0"/>
                                          </p:val>
                                        </p:tav>
                                        <p:tav tm="100000">
                                          <p:val>
                                            <p:strVal val="#ppt_h"/>
                                          </p:val>
                                        </p:tav>
                                      </p:tavLst>
                                    </p:anim>
                                  </p:childTnLst>
                                </p:cTn>
                              </p:par>
                              <p:par>
                                <p:cTn id="87" presetID="21" presetClass="entr" presetSubtype="1" fill="hold" nodeType="withEffect">
                                  <p:stCondLst>
                                    <p:cond delay="1500"/>
                                  </p:stCondLst>
                                  <p:childTnLst>
                                    <p:set>
                                      <p:cBhvr>
                                        <p:cTn id="88" dur="1" fill="hold">
                                          <p:stCondLst>
                                            <p:cond delay="0"/>
                                          </p:stCondLst>
                                        </p:cTn>
                                        <p:tgtEl>
                                          <p:spTgt spid="31"/>
                                        </p:tgtEl>
                                        <p:attrNameLst>
                                          <p:attrName>style.visibility</p:attrName>
                                        </p:attrNameLst>
                                      </p:cBhvr>
                                      <p:to>
                                        <p:strVal val="visible"/>
                                      </p:to>
                                    </p:set>
                                    <p:animEffect transition="in" filter="wheel(1)">
                                      <p:cBhvr>
                                        <p:cTn id="89" dur="1000"/>
                                        <p:tgtEl>
                                          <p:spTgt spid="31"/>
                                        </p:tgtEl>
                                      </p:cBhvr>
                                    </p:animEffect>
                                  </p:childTnLst>
                                </p:cTn>
                              </p:par>
                              <p:par>
                                <p:cTn id="90" presetID="23" presetClass="entr" presetSubtype="16" fill="hold" grpId="0" nodeType="withEffect">
                                  <p:stCondLst>
                                    <p:cond delay="2000"/>
                                  </p:stCondLst>
                                  <p:childTnLst>
                                    <p:set>
                                      <p:cBhvr>
                                        <p:cTn id="91" dur="1" fill="hold">
                                          <p:stCondLst>
                                            <p:cond delay="0"/>
                                          </p:stCondLst>
                                        </p:cTn>
                                        <p:tgtEl>
                                          <p:spTgt spid="38"/>
                                        </p:tgtEl>
                                        <p:attrNameLst>
                                          <p:attrName>style.visibility</p:attrName>
                                        </p:attrNameLst>
                                      </p:cBhvr>
                                      <p:to>
                                        <p:strVal val="visible"/>
                                      </p:to>
                                    </p:set>
                                    <p:anim calcmode="lin" valueType="num">
                                      <p:cBhvr>
                                        <p:cTn id="92" dur="500" fill="hold"/>
                                        <p:tgtEl>
                                          <p:spTgt spid="38"/>
                                        </p:tgtEl>
                                        <p:attrNameLst>
                                          <p:attrName>ppt_w</p:attrName>
                                        </p:attrNameLst>
                                      </p:cBhvr>
                                      <p:tavLst>
                                        <p:tav tm="0">
                                          <p:val>
                                            <p:fltVal val="0"/>
                                          </p:val>
                                        </p:tav>
                                        <p:tav tm="100000">
                                          <p:val>
                                            <p:strVal val="#ppt_w"/>
                                          </p:val>
                                        </p:tav>
                                      </p:tavLst>
                                    </p:anim>
                                    <p:anim calcmode="lin" valueType="num">
                                      <p:cBhvr>
                                        <p:cTn id="93"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12" grpId="0" animBg="1"/>
      <p:bldP spid="21" grpId="0"/>
      <p:bldP spid="34" grpId="0"/>
      <p:bldP spid="35" grpId="0"/>
      <p:bldP spid="36" grpId="0"/>
      <p:bldP spid="37" grpId="0"/>
      <p:bldP spid="38"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591328" y="306671"/>
            <a:ext cx="4464415" cy="523875"/>
          </a:xfrm>
          <a:prstGeom prst="rect">
            <a:avLst/>
          </a:prstGeom>
        </p:spPr>
        <p:txBody>
          <a:bodyPr/>
          <a:lstStyle>
            <a:lvl1pPr algn="l" defTabSz="685800" rtl="0" eaLnBrk="1" latinLnBrk="0" hangingPunct="1">
              <a:lnSpc>
                <a:spcPct val="90000"/>
              </a:lnSpc>
              <a:spcBef>
                <a:spcPct val="0"/>
              </a:spcBef>
              <a:buNone/>
              <a:defRPr sz="2800" b="1" kern="120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spcAft>
                <a:spcPts val="0"/>
              </a:spcAft>
            </a:pPr>
            <a:r>
              <a:rPr kumimoji="1" lang="en-US" altLang="zh-CN"/>
              <a:t>A/B</a:t>
            </a:r>
            <a:r>
              <a:rPr kumimoji="1" lang="zh-CN" altLang="en-US"/>
              <a:t>测试结果分析</a:t>
            </a:r>
            <a:endParaRPr kumimoji="1" lang="zh-CN" altLang="en-US" dirty="0"/>
          </a:p>
        </p:txBody>
      </p:sp>
      <p:graphicFrame>
        <p:nvGraphicFramePr>
          <p:cNvPr id="3" name="Chart 41"/>
          <p:cNvGraphicFramePr/>
          <p:nvPr/>
        </p:nvGraphicFramePr>
        <p:xfrm>
          <a:off x="883787" y="727029"/>
          <a:ext cx="7492462" cy="3618246"/>
        </p:xfrm>
        <a:graphic>
          <a:graphicData uri="http://schemas.openxmlformats.org/drawingml/2006/chart">
            <c:chart xmlns:c="http://schemas.openxmlformats.org/drawingml/2006/chart" xmlns:r="http://schemas.openxmlformats.org/officeDocument/2006/relationships" r:id="rId1"/>
          </a:graphicData>
        </a:graphic>
      </p:graphicFrame>
      <p:grpSp>
        <p:nvGrpSpPr>
          <p:cNvPr id="4" name="Group 1"/>
          <p:cNvGrpSpPr/>
          <p:nvPr/>
        </p:nvGrpSpPr>
        <p:grpSpPr>
          <a:xfrm>
            <a:off x="1274451" y="4248718"/>
            <a:ext cx="7101797" cy="293660"/>
            <a:chOff x="2318270" y="5877757"/>
            <a:chExt cx="8317542" cy="376924"/>
          </a:xfrm>
        </p:grpSpPr>
        <p:sp>
          <p:nvSpPr>
            <p:cNvPr id="5" name="Content Placeholder 2"/>
            <p:cNvSpPr txBox="1"/>
            <p:nvPr/>
          </p:nvSpPr>
          <p:spPr>
            <a:xfrm>
              <a:off x="2318270" y="5893777"/>
              <a:ext cx="903111" cy="349698"/>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Landing Page 01</a:t>
              </a:r>
              <a:endParaRPr lang="en-US" sz="900" dirty="0">
                <a:solidFill>
                  <a:schemeClr val="tx1">
                    <a:lumMod val="85000"/>
                    <a:lumOff val="15000"/>
                  </a:schemeClr>
                </a:solidFill>
                <a:latin typeface="Century Gothic" panose="020B0502020202020204" pitchFamily="34" charset="0"/>
              </a:endParaRPr>
            </a:p>
          </p:txBody>
        </p:sp>
        <p:sp>
          <p:nvSpPr>
            <p:cNvPr id="6" name="Content Placeholder 2"/>
            <p:cNvSpPr txBox="1"/>
            <p:nvPr/>
          </p:nvSpPr>
          <p:spPr>
            <a:xfrm>
              <a:off x="3309959" y="5882773"/>
              <a:ext cx="903111" cy="349698"/>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Landing Page 02</a:t>
              </a:r>
              <a:endParaRPr lang="en-US" sz="900" dirty="0">
                <a:solidFill>
                  <a:schemeClr val="tx1">
                    <a:lumMod val="85000"/>
                    <a:lumOff val="15000"/>
                  </a:schemeClr>
                </a:solidFill>
                <a:latin typeface="Century Gothic" panose="020B0502020202020204" pitchFamily="34" charset="0"/>
              </a:endParaRPr>
            </a:p>
          </p:txBody>
        </p:sp>
        <p:sp>
          <p:nvSpPr>
            <p:cNvPr id="7" name="Content Placeholder 2"/>
            <p:cNvSpPr txBox="1"/>
            <p:nvPr/>
          </p:nvSpPr>
          <p:spPr>
            <a:xfrm>
              <a:off x="4387839" y="5899967"/>
              <a:ext cx="903111" cy="35471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Show Product Video</a:t>
              </a:r>
              <a:endParaRPr lang="en-US" sz="900" dirty="0">
                <a:solidFill>
                  <a:schemeClr val="tx1">
                    <a:lumMod val="85000"/>
                    <a:lumOff val="15000"/>
                  </a:schemeClr>
                </a:solidFill>
                <a:latin typeface="Century Gothic" panose="020B0502020202020204" pitchFamily="34" charset="0"/>
              </a:endParaRPr>
            </a:p>
          </p:txBody>
        </p:sp>
        <p:sp>
          <p:nvSpPr>
            <p:cNvPr id="8" name="Content Placeholder 2"/>
            <p:cNvSpPr txBox="1"/>
            <p:nvPr/>
          </p:nvSpPr>
          <p:spPr>
            <a:xfrm>
              <a:off x="5401894" y="5882774"/>
              <a:ext cx="903111" cy="34969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No Product Video</a:t>
              </a:r>
              <a:endParaRPr lang="en-US" sz="900" dirty="0">
                <a:solidFill>
                  <a:schemeClr val="tx1">
                    <a:lumMod val="85000"/>
                    <a:lumOff val="15000"/>
                  </a:schemeClr>
                </a:solidFill>
                <a:latin typeface="Century Gothic" panose="020B0502020202020204" pitchFamily="34" charset="0"/>
              </a:endParaRPr>
            </a:p>
          </p:txBody>
        </p:sp>
        <p:sp>
          <p:nvSpPr>
            <p:cNvPr id="9" name="Content Placeholder 2"/>
            <p:cNvSpPr txBox="1"/>
            <p:nvPr/>
          </p:nvSpPr>
          <p:spPr>
            <a:xfrm>
              <a:off x="6413517" y="5877757"/>
              <a:ext cx="903111" cy="35471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Remove Navigation</a:t>
              </a:r>
              <a:endParaRPr lang="en-US" sz="900" dirty="0">
                <a:solidFill>
                  <a:schemeClr val="tx1">
                    <a:lumMod val="85000"/>
                    <a:lumOff val="15000"/>
                  </a:schemeClr>
                </a:solidFill>
                <a:latin typeface="Century Gothic" panose="020B0502020202020204" pitchFamily="34" charset="0"/>
              </a:endParaRPr>
            </a:p>
          </p:txBody>
        </p:sp>
        <p:sp>
          <p:nvSpPr>
            <p:cNvPr id="10" name="Content Placeholder 2"/>
            <p:cNvSpPr txBox="1"/>
            <p:nvPr/>
          </p:nvSpPr>
          <p:spPr>
            <a:xfrm>
              <a:off x="7557654" y="5893772"/>
              <a:ext cx="903111" cy="35471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Add </a:t>
              </a:r>
              <a:endParaRPr lang="en-US" sz="900" dirty="0">
                <a:solidFill>
                  <a:schemeClr val="tx1">
                    <a:lumMod val="85000"/>
                    <a:lumOff val="15000"/>
                  </a:schemeClr>
                </a:solidFill>
                <a:latin typeface="Century Gothic" panose="020B0502020202020204" pitchFamily="34" charset="0"/>
              </a:endParaRPr>
            </a:p>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Navigation</a:t>
              </a:r>
              <a:endParaRPr lang="en-US" sz="900" dirty="0">
                <a:solidFill>
                  <a:schemeClr val="tx1">
                    <a:lumMod val="85000"/>
                    <a:lumOff val="15000"/>
                  </a:schemeClr>
                </a:solidFill>
                <a:latin typeface="Century Gothic" panose="020B0502020202020204" pitchFamily="34" charset="0"/>
              </a:endParaRPr>
            </a:p>
          </p:txBody>
        </p:sp>
        <p:sp>
          <p:nvSpPr>
            <p:cNvPr id="11" name="Content Placeholder 2"/>
            <p:cNvSpPr txBox="1"/>
            <p:nvPr/>
          </p:nvSpPr>
          <p:spPr>
            <a:xfrm>
              <a:off x="8636923" y="5893777"/>
              <a:ext cx="903111" cy="34969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Longer Form Page</a:t>
              </a:r>
              <a:endParaRPr lang="en-US" sz="900" dirty="0">
                <a:solidFill>
                  <a:schemeClr val="tx1">
                    <a:lumMod val="85000"/>
                    <a:lumOff val="15000"/>
                  </a:schemeClr>
                </a:solidFill>
                <a:latin typeface="Century Gothic" panose="020B0502020202020204" pitchFamily="34" charset="0"/>
              </a:endParaRPr>
            </a:p>
          </p:txBody>
        </p:sp>
        <p:sp>
          <p:nvSpPr>
            <p:cNvPr id="12" name="Content Placeholder 2"/>
            <p:cNvSpPr txBox="1"/>
            <p:nvPr/>
          </p:nvSpPr>
          <p:spPr>
            <a:xfrm>
              <a:off x="9732701" y="5893777"/>
              <a:ext cx="903111" cy="34969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Shorter Form Page</a:t>
              </a:r>
              <a:endParaRPr lang="en-US" sz="900" dirty="0">
                <a:solidFill>
                  <a:schemeClr val="tx1">
                    <a:lumMod val="85000"/>
                    <a:lumOff val="15000"/>
                  </a:schemeClr>
                </a:solidFill>
                <a:latin typeface="Century Gothic" panose="020B0502020202020204" pitchFamily="34" charset="0"/>
              </a:endParaRPr>
            </a:p>
          </p:txBody>
        </p:sp>
      </p:grpSp>
      <p:sp>
        <p:nvSpPr>
          <p:cNvPr id="13" name="Content Placeholder 2"/>
          <p:cNvSpPr txBox="1"/>
          <p:nvPr/>
        </p:nvSpPr>
        <p:spPr>
          <a:xfrm rot="16200000">
            <a:off x="-392442" y="2556272"/>
            <a:ext cx="2342262" cy="16927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100" dirty="0">
                <a:solidFill>
                  <a:schemeClr val="tx1">
                    <a:lumMod val="85000"/>
                    <a:lumOff val="15000"/>
                  </a:schemeClr>
                </a:solidFill>
                <a:latin typeface="Century Gothic" panose="020B0502020202020204" pitchFamily="34" charset="0"/>
              </a:rPr>
              <a:t>Sum</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of</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newsletter</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Sign</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up</a:t>
            </a:r>
            <a:endParaRPr lang="en-US" sz="1100" dirty="0">
              <a:solidFill>
                <a:schemeClr val="tx1">
                  <a:lumMod val="85000"/>
                  <a:lumOff val="15000"/>
                </a:schemeClr>
              </a:solidFill>
              <a:latin typeface="Century Gothic" panose="020B0502020202020204" pitchFamily="34" charset="0"/>
            </a:endParaRPr>
          </a:p>
        </p:txBody>
      </p:sp>
      <p:sp>
        <p:nvSpPr>
          <p:cNvPr id="14" name="Content Placeholder 2"/>
          <p:cNvSpPr txBox="1"/>
          <p:nvPr/>
        </p:nvSpPr>
        <p:spPr>
          <a:xfrm rot="5400000">
            <a:off x="7561566" y="2439269"/>
            <a:ext cx="1530356" cy="12938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750" dirty="0">
                <a:solidFill>
                  <a:srgbClr val="2DC5FF"/>
                </a:solidFill>
                <a:latin typeface="Century Gothic" panose="020B0502020202020204" pitchFamily="34" charset="0"/>
              </a:rPr>
              <a:t>SUM OF AMOUNT</a:t>
            </a:r>
            <a:endParaRPr lang="en-US" sz="750" dirty="0">
              <a:solidFill>
                <a:srgbClr val="2DC5FF"/>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left)">
                                      <p:cBhvr>
                                        <p:cTn id="7" dur="500"/>
                                        <p:tgtEl>
                                          <p:spTgt spid="3">
                                            <p:graphicEl>
                                              <a:chart seriesIdx="-3" categoryIdx="-3" bldStep="gridLegend"/>
                                            </p:graphicEl>
                                          </p:spTgt>
                                        </p:tgtEl>
                                      </p:cBhvr>
                                    </p:animEffect>
                                  </p:childTnLst>
                                </p:cTn>
                              </p:par>
                              <p:par>
                                <p:cTn id="8" presetID="12" presetClass="entr" presetSubtype="2" fill="hold" grpId="0"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p:tgtEl>
                                          <p:spTgt spid="13"/>
                                        </p:tgtEl>
                                        <p:attrNameLst>
                                          <p:attrName>ppt_x</p:attrName>
                                        </p:attrNameLst>
                                      </p:cBhvr>
                                      <p:tavLst>
                                        <p:tav tm="0">
                                          <p:val>
                                            <p:strVal val="#ppt_x+#ppt_w*1.125000"/>
                                          </p:val>
                                        </p:tav>
                                        <p:tav tm="100000">
                                          <p:val>
                                            <p:strVal val="#ppt_x"/>
                                          </p:val>
                                        </p:tav>
                                      </p:tavLst>
                                    </p:anim>
                                    <p:animEffect transition="in" filter="wipe(left)">
                                      <p:cBhvr>
                                        <p:cTn id="11" dur="1000"/>
                                        <p:tgtEl>
                                          <p:spTgt spid="13"/>
                                        </p:tgtEl>
                                      </p:cBhvr>
                                    </p:animEffect>
                                  </p:childTnLst>
                                </p:cTn>
                              </p:par>
                              <p:par>
                                <p:cTn id="12" presetID="12" presetClass="entr" presetSubtype="8"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p:tgtEl>
                                          <p:spTgt spid="14"/>
                                        </p:tgtEl>
                                        <p:attrNameLst>
                                          <p:attrName>ppt_x</p:attrName>
                                        </p:attrNameLst>
                                      </p:cBhvr>
                                      <p:tavLst>
                                        <p:tav tm="0">
                                          <p:val>
                                            <p:strVal val="#ppt_x-#ppt_w*1.125000"/>
                                          </p:val>
                                        </p:tav>
                                        <p:tav tm="100000">
                                          <p:val>
                                            <p:strVal val="#ppt_x"/>
                                          </p:val>
                                        </p:tav>
                                      </p:tavLst>
                                    </p:anim>
                                    <p:animEffect transition="in" filter="wipe(right)">
                                      <p:cBhvr>
                                        <p:cTn id="15" dur="1000"/>
                                        <p:tgtEl>
                                          <p:spTgt spid="14"/>
                                        </p:tgtEl>
                                      </p:cBhvr>
                                    </p:animEffect>
                                  </p:childTnLst>
                                </p:cTn>
                              </p:par>
                              <p:par>
                                <p:cTn id="16" presetID="12" presetClass="entr" presetSubtype="1" fill="hold" nodeType="withEffect">
                                  <p:stCondLst>
                                    <p:cond delay="5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p:tgtEl>
                                          <p:spTgt spid="4"/>
                                        </p:tgtEl>
                                        <p:attrNameLst>
                                          <p:attrName>ppt_y</p:attrName>
                                        </p:attrNameLst>
                                      </p:cBhvr>
                                      <p:tavLst>
                                        <p:tav tm="0">
                                          <p:val>
                                            <p:strVal val="#ppt_y-#ppt_h*1.125000"/>
                                          </p:val>
                                        </p:tav>
                                        <p:tav tm="100000">
                                          <p:val>
                                            <p:strVal val="#ppt_y"/>
                                          </p:val>
                                        </p:tav>
                                      </p:tavLst>
                                    </p:anim>
                                    <p:animEffect transition="in" filter="wipe(down)">
                                      <p:cBhvr>
                                        <p:cTn id="19" dur="1000"/>
                                        <p:tgtEl>
                                          <p:spTgt spid="4"/>
                                        </p:tgtEl>
                                      </p:cBhvr>
                                    </p:animEffect>
                                  </p:childTnLst>
                                </p:cTn>
                              </p:par>
                              <p:par>
                                <p:cTn id="20" presetID="22" presetClass="entr" presetSubtype="4" fill="hold" grpId="0" nodeType="withEffect">
                                  <p:stCondLst>
                                    <p:cond delay="1500"/>
                                  </p:stCondLst>
                                  <p:childTnLst>
                                    <p:set>
                                      <p:cBhvr>
                                        <p:cTn id="21"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down)">
                                      <p:cBhvr>
                                        <p:cTn id="22" dur="1000"/>
                                        <p:tgtEl>
                                          <p:spTgt spid="3">
                                            <p:graphicEl>
                                              <a:chart seriesIdx="-4" categoryIdx="0" bldStep="category"/>
                                            </p:graphicEl>
                                          </p:spTgt>
                                        </p:tgtEl>
                                      </p:cBhvr>
                                    </p:animEffect>
                                  </p:childTnLst>
                                </p:cTn>
                              </p:par>
                              <p:par>
                                <p:cTn id="23" presetID="22" presetClass="entr" presetSubtype="4" fill="hold" grpId="0" nodeType="withEffect">
                                  <p:stCondLst>
                                    <p:cond delay="2000"/>
                                  </p:stCondLst>
                                  <p:childTnLst>
                                    <p:set>
                                      <p:cBhvr>
                                        <p:cTn id="24"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down)">
                                      <p:cBhvr>
                                        <p:cTn id="25" dur="1000"/>
                                        <p:tgtEl>
                                          <p:spTgt spid="3">
                                            <p:graphicEl>
                                              <a:chart seriesIdx="-4" categoryIdx="1" bldStep="category"/>
                                            </p:graphicEl>
                                          </p:spTgt>
                                        </p:tgtEl>
                                      </p:cBhvr>
                                    </p:animEffect>
                                  </p:childTnLst>
                                </p:cTn>
                              </p:par>
                              <p:par>
                                <p:cTn id="26" presetID="22" presetClass="entr" presetSubtype="4" fill="hold" grpId="0" nodeType="withEffect">
                                  <p:stCondLst>
                                    <p:cond delay="2500"/>
                                  </p:stCondLst>
                                  <p:childTnLst>
                                    <p:set>
                                      <p:cBhvr>
                                        <p:cTn id="27"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down)">
                                      <p:cBhvr>
                                        <p:cTn id="28" dur="1000"/>
                                        <p:tgtEl>
                                          <p:spTgt spid="3">
                                            <p:graphicEl>
                                              <a:chart seriesIdx="-4" categoryIdx="2" bldStep="category"/>
                                            </p:graphicEl>
                                          </p:spTgt>
                                        </p:tgtEl>
                                      </p:cBhvr>
                                    </p:animEffect>
                                  </p:childTnLst>
                                </p:cTn>
                              </p:par>
                              <p:par>
                                <p:cTn id="29" presetID="22" presetClass="entr" presetSubtype="4" fill="hold" grpId="0" nodeType="withEffect">
                                  <p:stCondLst>
                                    <p:cond delay="3000"/>
                                  </p:stCondLst>
                                  <p:childTnLst>
                                    <p:set>
                                      <p:cBhvr>
                                        <p:cTn id="30"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ipe(down)">
                                      <p:cBhvr>
                                        <p:cTn id="31" dur="1000"/>
                                        <p:tgtEl>
                                          <p:spTgt spid="3">
                                            <p:graphicEl>
                                              <a:chart seriesIdx="-4" categoryIdx="3" bldStep="category"/>
                                            </p:graphicEl>
                                          </p:spTgt>
                                        </p:tgtEl>
                                      </p:cBhvr>
                                    </p:animEffect>
                                  </p:childTnLst>
                                </p:cTn>
                              </p:par>
                              <p:par>
                                <p:cTn id="32" presetID="22" presetClass="entr" presetSubtype="4" fill="hold" grpId="0" nodeType="withEffect">
                                  <p:stCondLst>
                                    <p:cond delay="3500"/>
                                  </p:stCondLst>
                                  <p:childTnLst>
                                    <p:set>
                                      <p:cBhvr>
                                        <p:cTn id="33" dur="1" fill="hold">
                                          <p:stCondLst>
                                            <p:cond delay="0"/>
                                          </p:stCondLst>
                                        </p:cTn>
                                        <p:tgtEl>
                                          <p:spTgt spid="3">
                                            <p:graphicEl>
                                              <a:chart seriesIdx="-4" categoryIdx="4" bldStep="category"/>
                                            </p:graphicEl>
                                          </p:spTgt>
                                        </p:tgtEl>
                                        <p:attrNameLst>
                                          <p:attrName>style.visibility</p:attrName>
                                        </p:attrNameLst>
                                      </p:cBhvr>
                                      <p:to>
                                        <p:strVal val="visible"/>
                                      </p:to>
                                    </p:set>
                                    <p:animEffect transition="in" filter="wipe(down)">
                                      <p:cBhvr>
                                        <p:cTn id="34" dur="1000"/>
                                        <p:tgtEl>
                                          <p:spTgt spid="3">
                                            <p:graphicEl>
                                              <a:chart seriesIdx="-4" categoryIdx="4" bldStep="category"/>
                                            </p:graphicEl>
                                          </p:spTgt>
                                        </p:tgtEl>
                                      </p:cBhvr>
                                    </p:animEffect>
                                  </p:childTnLst>
                                </p:cTn>
                              </p:par>
                              <p:par>
                                <p:cTn id="35" presetID="22" presetClass="entr" presetSubtype="4" fill="hold" grpId="0" nodeType="withEffect">
                                  <p:stCondLst>
                                    <p:cond delay="4000"/>
                                  </p:stCondLst>
                                  <p:childTnLst>
                                    <p:set>
                                      <p:cBhvr>
                                        <p:cTn id="36" dur="1" fill="hold">
                                          <p:stCondLst>
                                            <p:cond delay="0"/>
                                          </p:stCondLst>
                                        </p:cTn>
                                        <p:tgtEl>
                                          <p:spTgt spid="3">
                                            <p:graphicEl>
                                              <a:chart seriesIdx="-4" categoryIdx="5" bldStep="category"/>
                                            </p:graphicEl>
                                          </p:spTgt>
                                        </p:tgtEl>
                                        <p:attrNameLst>
                                          <p:attrName>style.visibility</p:attrName>
                                        </p:attrNameLst>
                                      </p:cBhvr>
                                      <p:to>
                                        <p:strVal val="visible"/>
                                      </p:to>
                                    </p:set>
                                    <p:animEffect transition="in" filter="wipe(down)">
                                      <p:cBhvr>
                                        <p:cTn id="37" dur="1000"/>
                                        <p:tgtEl>
                                          <p:spTgt spid="3">
                                            <p:graphicEl>
                                              <a:chart seriesIdx="-4" categoryIdx="5" bldStep="category"/>
                                            </p:graphicEl>
                                          </p:spTgt>
                                        </p:tgtEl>
                                      </p:cBhvr>
                                    </p:animEffect>
                                  </p:childTnLst>
                                </p:cTn>
                              </p:par>
                              <p:par>
                                <p:cTn id="38" presetID="22" presetClass="entr" presetSubtype="4" fill="hold" grpId="0" nodeType="withEffect">
                                  <p:stCondLst>
                                    <p:cond delay="4500"/>
                                  </p:stCondLst>
                                  <p:childTnLst>
                                    <p:set>
                                      <p:cBhvr>
                                        <p:cTn id="39" dur="1" fill="hold">
                                          <p:stCondLst>
                                            <p:cond delay="0"/>
                                          </p:stCondLst>
                                        </p:cTn>
                                        <p:tgtEl>
                                          <p:spTgt spid="3">
                                            <p:graphicEl>
                                              <a:chart seriesIdx="-4" categoryIdx="6" bldStep="category"/>
                                            </p:graphicEl>
                                          </p:spTgt>
                                        </p:tgtEl>
                                        <p:attrNameLst>
                                          <p:attrName>style.visibility</p:attrName>
                                        </p:attrNameLst>
                                      </p:cBhvr>
                                      <p:to>
                                        <p:strVal val="visible"/>
                                      </p:to>
                                    </p:set>
                                    <p:animEffect transition="in" filter="wipe(down)">
                                      <p:cBhvr>
                                        <p:cTn id="40" dur="1000"/>
                                        <p:tgtEl>
                                          <p:spTgt spid="3">
                                            <p:graphicEl>
                                              <a:chart seriesIdx="-4" categoryIdx="6" bldStep="category"/>
                                            </p:graphicEl>
                                          </p:spTgt>
                                        </p:tgtEl>
                                      </p:cBhvr>
                                    </p:animEffect>
                                  </p:childTnLst>
                                </p:cTn>
                              </p:par>
                              <p:par>
                                <p:cTn id="41" presetID="22" presetClass="entr" presetSubtype="4" fill="hold" grpId="0" nodeType="withEffect">
                                  <p:stCondLst>
                                    <p:cond delay="5000"/>
                                  </p:stCondLst>
                                  <p:childTnLst>
                                    <p:set>
                                      <p:cBhvr>
                                        <p:cTn id="42" dur="1" fill="hold">
                                          <p:stCondLst>
                                            <p:cond delay="0"/>
                                          </p:stCondLst>
                                        </p:cTn>
                                        <p:tgtEl>
                                          <p:spTgt spid="3">
                                            <p:graphicEl>
                                              <a:chart seriesIdx="-4" categoryIdx="7" bldStep="category"/>
                                            </p:graphicEl>
                                          </p:spTgt>
                                        </p:tgtEl>
                                        <p:attrNameLst>
                                          <p:attrName>style.visibility</p:attrName>
                                        </p:attrNameLst>
                                      </p:cBhvr>
                                      <p:to>
                                        <p:strVal val="visible"/>
                                      </p:to>
                                    </p:set>
                                    <p:animEffect transition="in" filter="wipe(down)">
                                      <p:cBhvr>
                                        <p:cTn id="43" dur="1000"/>
                                        <p:tgtEl>
                                          <p:spTgt spid="3">
                                            <p:graphicEl>
                                              <a:chart seriesIdx="-4" categoryIdx="7"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category"/>
        </p:bldSub>
      </p:bldGraphic>
      <p:bldP spid="13" grpId="0"/>
      <p:bldP spid="14"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591328" y="306671"/>
            <a:ext cx="5344310" cy="523875"/>
          </a:xfrm>
          <a:prstGeom prst="rect">
            <a:avLst/>
          </a:prstGeom>
        </p:spPr>
        <p:txBody>
          <a:bodyPr/>
          <a:lstStyle>
            <a:lvl1pPr algn="l" defTabSz="685800" rtl="0" eaLnBrk="1" latinLnBrk="0" hangingPunct="1">
              <a:lnSpc>
                <a:spcPct val="90000"/>
              </a:lnSpc>
              <a:spcBef>
                <a:spcPct val="0"/>
              </a:spcBef>
              <a:buNone/>
              <a:defRPr sz="2800" b="1" kern="120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spcAft>
                <a:spcPts val="0"/>
              </a:spcAft>
            </a:pPr>
            <a:r>
              <a:rPr kumimoji="1" lang="zh-CN" altLang="en-US" dirty="0"/>
              <a:t>逐层递进的</a:t>
            </a:r>
            <a:r>
              <a:rPr kumimoji="1" lang="en-US" altLang="zh-CN" dirty="0"/>
              <a:t>A/B</a:t>
            </a:r>
            <a:r>
              <a:rPr kumimoji="1" lang="zh-CN" altLang="en-US" dirty="0"/>
              <a:t>实验：决策树</a:t>
            </a:r>
            <a:endParaRPr kumimoji="1" lang="zh-CN" altLang="en-US" dirty="0"/>
          </a:p>
        </p:txBody>
      </p:sp>
      <p:grpSp>
        <p:nvGrpSpPr>
          <p:cNvPr id="15" name="Group 170"/>
          <p:cNvGrpSpPr/>
          <p:nvPr/>
        </p:nvGrpSpPr>
        <p:grpSpPr>
          <a:xfrm>
            <a:off x="138023" y="724619"/>
            <a:ext cx="9005977" cy="4138089"/>
            <a:chOff x="483655" y="1497155"/>
            <a:chExt cx="11214100" cy="4872134"/>
          </a:xfrm>
          <a:solidFill>
            <a:schemeClr val="accent4">
              <a:lumMod val="20000"/>
              <a:lumOff val="80000"/>
            </a:schemeClr>
          </a:solidFill>
        </p:grpSpPr>
        <p:sp>
          <p:nvSpPr>
            <p:cNvPr id="16" name="Rounded Rectangle"/>
            <p:cNvSpPr/>
            <p:nvPr/>
          </p:nvSpPr>
          <p:spPr>
            <a:xfrm>
              <a:off x="5340038" y="1497155"/>
              <a:ext cx="1511922" cy="335983"/>
            </a:xfrm>
            <a:prstGeom prst="roundRect">
              <a:avLst>
                <a:gd name="adj" fmla="val 12205"/>
              </a:avLst>
            </a:prstGeom>
            <a:solidFill>
              <a:schemeClr val="accent5">
                <a:lumMod val="20000"/>
                <a:lumOff val="80000"/>
              </a:schemeClr>
            </a:solidFill>
            <a:ln w="25400">
              <a:noFill/>
              <a:miter lim="400000"/>
            </a:ln>
            <a:effectLst>
              <a:outerShdw blurRad="190500" dist="50800" dir="2700000" sx="102000" sy="102000" algn="tl" rotWithShape="0">
                <a:prstClr val="black">
                  <a:alpha val="30000"/>
                </a:prstClr>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158 {n=38, 100%}</a:t>
              </a:r>
              <a:endParaRPr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17" name="Rounded Rectangle"/>
            <p:cNvSpPr/>
            <p:nvPr/>
          </p:nvSpPr>
          <p:spPr>
            <a:xfrm>
              <a:off x="2009632" y="2093845"/>
              <a:ext cx="1250743" cy="335983"/>
            </a:xfrm>
            <a:prstGeom prst="roundRect">
              <a:avLst>
                <a:gd name="adj" fmla="val 12205"/>
              </a:avLst>
            </a:prstGeom>
            <a:solidFill>
              <a:schemeClr val="accent6">
                <a:lumMod val="20000"/>
                <a:lumOff val="80000"/>
              </a:schemeClr>
            </a:solidFill>
            <a:ln w="25400">
              <a:solidFill>
                <a:srgbClr val="2DC5FF"/>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117 {n=7, 18%}</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18" name="Content Placeholder 2"/>
            <p:cNvSpPr txBox="1"/>
            <p:nvPr/>
          </p:nvSpPr>
          <p:spPr>
            <a:xfrm>
              <a:off x="5340038" y="1900632"/>
              <a:ext cx="1359035" cy="21306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Pageviews &lt; 8460</a:t>
              </a:r>
              <a:endParaRPr lang="en-US" sz="1000" i="1" dirty="0">
                <a:solidFill>
                  <a:schemeClr val="tx1">
                    <a:lumMod val="85000"/>
                    <a:lumOff val="15000"/>
                  </a:schemeClr>
                </a:solidFill>
                <a:latin typeface="Century Gothic" panose="020B0502020202020204" pitchFamily="34" charset="0"/>
              </a:endParaRPr>
            </a:p>
          </p:txBody>
        </p:sp>
        <p:sp>
          <p:nvSpPr>
            <p:cNvPr id="19" name="Rounded Rectangle"/>
            <p:cNvSpPr/>
            <p:nvPr/>
          </p:nvSpPr>
          <p:spPr>
            <a:xfrm>
              <a:off x="7346184" y="2093845"/>
              <a:ext cx="1250743" cy="335983"/>
            </a:xfrm>
            <a:prstGeom prst="roundRect">
              <a:avLst>
                <a:gd name="adj" fmla="val 12205"/>
              </a:avLst>
            </a:prstGeom>
            <a:solidFill>
              <a:schemeClr val="accent6">
                <a:lumMod val="20000"/>
                <a:lumOff val="80000"/>
              </a:schemeClr>
            </a:solidFill>
            <a:ln w="25400">
              <a:solidFill>
                <a:srgbClr val="2DC5FF"/>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167 {n=31, 82%}</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0" name="Rounded Rectangle"/>
            <p:cNvSpPr/>
            <p:nvPr/>
          </p:nvSpPr>
          <p:spPr>
            <a:xfrm>
              <a:off x="1313144" y="2764692"/>
              <a:ext cx="1250743" cy="335983"/>
            </a:xfrm>
            <a:prstGeom prst="roundRect">
              <a:avLst>
                <a:gd name="adj" fmla="val 12205"/>
              </a:avLst>
            </a:prstGeom>
            <a:solidFill>
              <a:schemeClr val="accent3">
                <a:lumMod val="20000"/>
                <a:lumOff val="80000"/>
              </a:schemeClr>
            </a:solidFill>
            <a:ln w="25400">
              <a:solidFill>
                <a:schemeClr val="bg1">
                  <a:lumMod val="65000"/>
                </a:schemeClr>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 {n=4, 11%}</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1" name="Rounded Rectangle"/>
            <p:cNvSpPr/>
            <p:nvPr/>
          </p:nvSpPr>
          <p:spPr>
            <a:xfrm>
              <a:off x="9452837" y="2764692"/>
              <a:ext cx="1250743" cy="335983"/>
            </a:xfrm>
            <a:prstGeom prst="roundRect">
              <a:avLst>
                <a:gd name="adj" fmla="val 12205"/>
              </a:avLst>
            </a:prstGeom>
            <a:solidFill>
              <a:schemeClr val="accent3">
                <a:lumMod val="20000"/>
                <a:lumOff val="80000"/>
              </a:schemeClr>
            </a:solidFill>
            <a:ln w="25400">
              <a:solidFill>
                <a:schemeClr val="bg1">
                  <a:lumMod val="65000"/>
                </a:schemeClr>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184 {n=16 42%}</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2" name="Rounded Rectangle"/>
            <p:cNvSpPr/>
            <p:nvPr/>
          </p:nvSpPr>
          <p:spPr>
            <a:xfrm>
              <a:off x="5280984" y="2764692"/>
              <a:ext cx="1250743" cy="335983"/>
            </a:xfrm>
            <a:prstGeom prst="roundRect">
              <a:avLst>
                <a:gd name="adj" fmla="val 12205"/>
              </a:avLst>
            </a:prstGeom>
            <a:solidFill>
              <a:schemeClr val="accent3">
                <a:lumMod val="20000"/>
                <a:lumOff val="80000"/>
              </a:schemeClr>
            </a:solidFill>
            <a:ln w="25400">
              <a:solidFill>
                <a:schemeClr val="bg1">
                  <a:lumMod val="65000"/>
                </a:schemeClr>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149 {n=</a:t>
              </a:r>
              <a:r>
                <a:rPr lang="en-US" altLang="zh-CN"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a:t>
              </a: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5, 39%}</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3" name="Rectangle: Rounded Corners 3"/>
            <p:cNvSpPr/>
            <p:nvPr/>
          </p:nvSpPr>
          <p:spPr>
            <a:xfrm>
              <a:off x="4184326" y="3618630"/>
              <a:ext cx="1319021"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134 {n=7 18%}</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4" name="Rectangle: Rounded Corners 3"/>
            <p:cNvSpPr/>
            <p:nvPr/>
          </p:nvSpPr>
          <p:spPr>
            <a:xfrm>
              <a:off x="6156984" y="3618630"/>
              <a:ext cx="1439828"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162 {n=8, 21%}</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5" name="Rectangle: Rounded Corners 3"/>
            <p:cNvSpPr/>
            <p:nvPr/>
          </p:nvSpPr>
          <p:spPr>
            <a:xfrm>
              <a:off x="8446752" y="3618630"/>
              <a:ext cx="1481282"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176 {n=16, 34%}</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6" name="Rectangle: Rounded Corners 3"/>
            <p:cNvSpPr/>
            <p:nvPr/>
          </p:nvSpPr>
          <p:spPr>
            <a:xfrm>
              <a:off x="3603480" y="4639431"/>
              <a:ext cx="1342607" cy="335983"/>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130 {n=5 13%}</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7" name="Rectangle: Rounded Corners 3"/>
            <p:cNvSpPr/>
            <p:nvPr/>
          </p:nvSpPr>
          <p:spPr>
            <a:xfrm>
              <a:off x="5878800" y="4639431"/>
              <a:ext cx="1374189"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171 {n=5 13%}</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8" name="Rectangle: Rounded Corners 3"/>
            <p:cNvSpPr/>
            <p:nvPr/>
          </p:nvSpPr>
          <p:spPr>
            <a:xfrm>
              <a:off x="8354025" y="4639431"/>
              <a:ext cx="1481282"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171 {n=11 29%}</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grpSp>
          <p:nvGrpSpPr>
            <p:cNvPr id="29" name="Group 1"/>
            <p:cNvGrpSpPr/>
            <p:nvPr/>
          </p:nvGrpSpPr>
          <p:grpSpPr>
            <a:xfrm>
              <a:off x="483655" y="5742499"/>
              <a:ext cx="11214100" cy="626790"/>
              <a:chOff x="-156028" y="5894305"/>
              <a:chExt cx="12048053" cy="557295"/>
            </a:xfrm>
            <a:grpFill/>
          </p:grpSpPr>
          <p:sp>
            <p:nvSpPr>
              <p:cNvPr id="65" name="Rectangle: Rounded Corners 3"/>
              <p:cNvSpPr/>
              <p:nvPr/>
            </p:nvSpPr>
            <p:spPr>
              <a:xfrm>
                <a:off x="780747" y="5905608"/>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132</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66" name="Rectangle: Rounded Corners 3"/>
              <p:cNvSpPr/>
              <p:nvPr/>
            </p:nvSpPr>
            <p:spPr>
              <a:xfrm>
                <a:off x="1717522" y="5905608"/>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103</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a:t>
                </a:r>
                <a:r>
                  <a:rPr lang="en-US" altLang="zh-CN"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3</a:t>
                </a: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67" name="Rectangle: Rounded Corners 3"/>
              <p:cNvSpPr/>
              <p:nvPr/>
            </p:nvSpPr>
            <p:spPr>
              <a:xfrm>
                <a:off x="2654297" y="5905608"/>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124</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n=3,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68" name="Rectangle: Rounded Corners 3"/>
              <p:cNvSpPr/>
              <p:nvPr/>
            </p:nvSpPr>
            <p:spPr>
              <a:xfrm>
                <a:off x="3591072" y="5905608"/>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139</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69" name="Rectangle: Rounded Corners 3"/>
              <p:cNvSpPr/>
              <p:nvPr/>
            </p:nvSpPr>
            <p:spPr>
              <a:xfrm>
                <a:off x="4527847" y="5894305"/>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142</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0" name="Rectangle: Rounded Corners 3"/>
              <p:cNvSpPr/>
              <p:nvPr/>
            </p:nvSpPr>
            <p:spPr>
              <a:xfrm>
                <a:off x="5464622" y="5894305"/>
                <a:ext cx="806753" cy="545992"/>
              </a:xfrm>
              <a:prstGeom prst="roundRect">
                <a:avLst>
                  <a:gd name="adj" fmla="val 12036"/>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164</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n=4, 11%</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1" name="Rectangle: Rounded Corners 3"/>
              <p:cNvSpPr/>
              <p:nvPr/>
            </p:nvSpPr>
            <p:spPr>
              <a:xfrm>
                <a:off x="6401397" y="5894305"/>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196</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n=1, 3%</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2" name="Rectangle: Rounded Corners 3"/>
              <p:cNvSpPr/>
              <p:nvPr/>
            </p:nvSpPr>
            <p:spPr>
              <a:xfrm>
                <a:off x="7338172" y="5894305"/>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147</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3" name="Rectangle: Rounded Corners 3"/>
              <p:cNvSpPr/>
              <p:nvPr/>
            </p:nvSpPr>
            <p:spPr>
              <a:xfrm>
                <a:off x="8274947" y="5894305"/>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154</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n=3,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4" name="Rectangle: Rounded Corners 3"/>
              <p:cNvSpPr/>
              <p:nvPr/>
            </p:nvSpPr>
            <p:spPr>
              <a:xfrm>
                <a:off x="9211722" y="5894305"/>
                <a:ext cx="806753" cy="545992"/>
              </a:xfrm>
              <a:prstGeom prst="roundRect">
                <a:avLst>
                  <a:gd name="adj" fmla="val 12036"/>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n=8, 21%</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5" name="Rectangle: Rounded Corners 3"/>
              <p:cNvSpPr/>
              <p:nvPr/>
            </p:nvSpPr>
            <p:spPr>
              <a:xfrm>
                <a:off x="10148497" y="5894305"/>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198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6" name="Rectangle: Rounded Corners 3"/>
              <p:cNvSpPr/>
              <p:nvPr/>
            </p:nvSpPr>
            <p:spPr>
              <a:xfrm>
                <a:off x="11085272" y="5894305"/>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222</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n=3,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7" name="Rectangle: Rounded Corners 3"/>
              <p:cNvSpPr/>
              <p:nvPr/>
            </p:nvSpPr>
            <p:spPr>
              <a:xfrm>
                <a:off x="-156028" y="5905608"/>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121</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grpSp>
        <p:cxnSp>
          <p:nvCxnSpPr>
            <p:cNvPr id="30" name="Elbow Connector 33"/>
            <p:cNvCxnSpPr>
              <a:stCxn id="16" idx="3"/>
              <a:endCxn id="19" idx="0"/>
            </p:cNvCxnSpPr>
            <p:nvPr/>
          </p:nvCxnSpPr>
          <p:spPr>
            <a:xfrm>
              <a:off x="6851960" y="1665146"/>
              <a:ext cx="1119596" cy="428699"/>
            </a:xfrm>
            <a:prstGeom prst="bentConnector2">
              <a:avLst/>
            </a:prstGeom>
            <a:grpFill/>
            <a:ln w="12700" cap="rnd">
              <a:solidFill>
                <a:srgbClr val="2DC5FF"/>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31" name="Elbow Connector 36"/>
            <p:cNvCxnSpPr>
              <a:stCxn id="16" idx="1"/>
              <a:endCxn id="17" idx="0"/>
            </p:cNvCxnSpPr>
            <p:nvPr/>
          </p:nvCxnSpPr>
          <p:spPr>
            <a:xfrm rot="10800000" flipV="1">
              <a:off x="2635004" y="1665146"/>
              <a:ext cx="2705034" cy="428699"/>
            </a:xfrm>
            <a:prstGeom prst="bentConnector2">
              <a:avLst/>
            </a:prstGeom>
            <a:grpFill/>
            <a:ln w="12700" cap="rnd">
              <a:solidFill>
                <a:srgbClr val="2DC5FF"/>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32" name="Elbow Connector 39"/>
            <p:cNvCxnSpPr>
              <a:stCxn id="17" idx="1"/>
              <a:endCxn id="20" idx="1"/>
            </p:cNvCxnSpPr>
            <p:nvPr/>
          </p:nvCxnSpPr>
          <p:spPr>
            <a:xfrm rot="10800000" flipV="1">
              <a:off x="1313144" y="2261836"/>
              <a:ext cx="696488" cy="670846"/>
            </a:xfrm>
            <a:prstGeom prst="bentConnector3">
              <a:avLst>
                <a:gd name="adj1" fmla="val 13063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sp>
          <p:nvSpPr>
            <p:cNvPr id="33" name="Content Placeholder 2"/>
            <p:cNvSpPr txBox="1"/>
            <p:nvPr/>
          </p:nvSpPr>
          <p:spPr>
            <a:xfrm>
              <a:off x="1792847" y="2490167"/>
              <a:ext cx="1684313" cy="21306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Pageviews &lt; 7720</a:t>
              </a:r>
              <a:endParaRPr lang="en-US" sz="1000" i="1" dirty="0">
                <a:solidFill>
                  <a:schemeClr val="tx1">
                    <a:lumMod val="85000"/>
                    <a:lumOff val="15000"/>
                  </a:schemeClr>
                </a:solidFill>
                <a:latin typeface="Century Gothic" panose="020B0502020202020204" pitchFamily="34" charset="0"/>
              </a:endParaRPr>
            </a:p>
          </p:txBody>
        </p:sp>
        <p:sp>
          <p:nvSpPr>
            <p:cNvPr id="34" name="Content Placeholder 2"/>
            <p:cNvSpPr txBox="1"/>
            <p:nvPr/>
          </p:nvSpPr>
          <p:spPr>
            <a:xfrm>
              <a:off x="7411758" y="2511377"/>
              <a:ext cx="1216738" cy="21306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Clicks &gt;= 775</a:t>
              </a:r>
              <a:endParaRPr lang="en-US" sz="1000" i="1" dirty="0">
                <a:solidFill>
                  <a:schemeClr val="tx1">
                    <a:lumMod val="85000"/>
                    <a:lumOff val="15000"/>
                  </a:schemeClr>
                </a:solidFill>
                <a:latin typeface="Century Gothic" panose="020B0502020202020204" pitchFamily="34" charset="0"/>
              </a:endParaRPr>
            </a:p>
          </p:txBody>
        </p:sp>
        <p:sp>
          <p:nvSpPr>
            <p:cNvPr id="35" name="Content Placeholder 2"/>
            <p:cNvSpPr txBox="1"/>
            <p:nvPr/>
          </p:nvSpPr>
          <p:spPr>
            <a:xfrm>
              <a:off x="1138886" y="3167683"/>
              <a:ext cx="1407999" cy="21306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Experiment &gt;= 0.5</a:t>
              </a:r>
              <a:endParaRPr lang="en-US" sz="1000" i="1" dirty="0">
                <a:solidFill>
                  <a:schemeClr val="tx1">
                    <a:lumMod val="85000"/>
                    <a:lumOff val="15000"/>
                  </a:schemeClr>
                </a:solidFill>
                <a:latin typeface="Century Gothic" panose="020B0502020202020204" pitchFamily="34" charset="0"/>
              </a:endParaRPr>
            </a:p>
          </p:txBody>
        </p:sp>
        <p:sp>
          <p:nvSpPr>
            <p:cNvPr id="36" name="Content Placeholder 2"/>
            <p:cNvSpPr txBox="1"/>
            <p:nvPr/>
          </p:nvSpPr>
          <p:spPr>
            <a:xfrm>
              <a:off x="5204949" y="3223946"/>
              <a:ext cx="1435873" cy="21306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b="1" i="1" dirty="0">
                  <a:solidFill>
                    <a:schemeClr val="tx1">
                      <a:lumMod val="85000"/>
                      <a:lumOff val="15000"/>
                    </a:schemeClr>
                  </a:solidFill>
                  <a:latin typeface="Century Gothic" panose="020B0502020202020204" pitchFamily="34" charset="0"/>
                </a:rPr>
                <a:t>Pageviews &lt; 9907</a:t>
              </a:r>
              <a:endParaRPr lang="en-US" sz="1000" b="1" i="1" dirty="0">
                <a:solidFill>
                  <a:schemeClr val="tx1">
                    <a:lumMod val="85000"/>
                    <a:lumOff val="15000"/>
                  </a:schemeClr>
                </a:solidFill>
                <a:latin typeface="Century Gothic" panose="020B0502020202020204" pitchFamily="34" charset="0"/>
              </a:endParaRPr>
            </a:p>
          </p:txBody>
        </p:sp>
        <p:sp>
          <p:nvSpPr>
            <p:cNvPr id="37" name="Content Placeholder 2"/>
            <p:cNvSpPr txBox="1"/>
            <p:nvPr/>
          </p:nvSpPr>
          <p:spPr>
            <a:xfrm>
              <a:off x="3620482" y="5027760"/>
              <a:ext cx="1325604" cy="19175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900" i="1" dirty="0">
                  <a:solidFill>
                    <a:schemeClr val="tx1">
                      <a:lumMod val="85000"/>
                      <a:lumOff val="15000"/>
                    </a:schemeClr>
                  </a:solidFill>
                  <a:latin typeface="Century Gothic" panose="020B0502020202020204" pitchFamily="34" charset="0"/>
                </a:rPr>
                <a:t>Pageviews &lt; 9765</a:t>
              </a:r>
              <a:endParaRPr lang="en-US" sz="900" i="1" dirty="0">
                <a:solidFill>
                  <a:schemeClr val="tx1">
                    <a:lumMod val="85000"/>
                    <a:lumOff val="15000"/>
                  </a:schemeClr>
                </a:solidFill>
                <a:latin typeface="Century Gothic" panose="020B0502020202020204" pitchFamily="34" charset="0"/>
              </a:endParaRPr>
            </a:p>
          </p:txBody>
        </p:sp>
        <p:sp>
          <p:nvSpPr>
            <p:cNvPr id="38" name="Content Placeholder 2"/>
            <p:cNvSpPr txBox="1"/>
            <p:nvPr/>
          </p:nvSpPr>
          <p:spPr>
            <a:xfrm>
              <a:off x="5818021" y="5027760"/>
              <a:ext cx="1249839" cy="16306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900" i="1" dirty="0">
                  <a:solidFill>
                    <a:schemeClr val="tx1">
                      <a:lumMod val="85000"/>
                      <a:lumOff val="15000"/>
                    </a:schemeClr>
                  </a:solidFill>
                  <a:latin typeface="Century Gothic" panose="020B0502020202020204" pitchFamily="34" charset="0"/>
                </a:rPr>
                <a:t>DOW = Mon, Wed</a:t>
              </a:r>
              <a:endParaRPr lang="en-US" sz="900" i="1" dirty="0">
                <a:solidFill>
                  <a:schemeClr val="tx1">
                    <a:lumMod val="85000"/>
                    <a:lumOff val="15000"/>
                  </a:schemeClr>
                </a:solidFill>
                <a:latin typeface="Century Gothic" panose="020B0502020202020204" pitchFamily="34" charset="0"/>
              </a:endParaRPr>
            </a:p>
          </p:txBody>
        </p:sp>
        <p:sp>
          <p:nvSpPr>
            <p:cNvPr id="39" name="Content Placeholder 2"/>
            <p:cNvSpPr txBox="1"/>
            <p:nvPr/>
          </p:nvSpPr>
          <p:spPr>
            <a:xfrm>
              <a:off x="8363521" y="5029714"/>
              <a:ext cx="1189060" cy="213063"/>
            </a:xfrm>
            <a:prstGeom prst="rect">
              <a:avLst/>
            </a:prstGeom>
            <a:grp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Clicks &gt;= 730</a:t>
              </a:r>
              <a:endParaRPr lang="en-US" sz="1000" i="1" dirty="0">
                <a:solidFill>
                  <a:schemeClr val="tx1">
                    <a:lumMod val="85000"/>
                    <a:lumOff val="15000"/>
                  </a:schemeClr>
                </a:solidFill>
                <a:latin typeface="Century Gothic" panose="020B0502020202020204" pitchFamily="34" charset="0"/>
              </a:endParaRPr>
            </a:p>
          </p:txBody>
        </p:sp>
        <p:cxnSp>
          <p:nvCxnSpPr>
            <p:cNvPr id="40" name="Elbow Connector 59"/>
            <p:cNvCxnSpPr>
              <a:stCxn id="19" idx="1"/>
              <a:endCxn id="22" idx="0"/>
            </p:cNvCxnSpPr>
            <p:nvPr/>
          </p:nvCxnSpPr>
          <p:spPr>
            <a:xfrm rot="10800000" flipV="1">
              <a:off x="5906356" y="2261836"/>
              <a:ext cx="1439828" cy="502855"/>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1" name="Elbow Connector 62"/>
            <p:cNvCxnSpPr>
              <a:stCxn id="19" idx="3"/>
              <a:endCxn id="21" idx="0"/>
            </p:cNvCxnSpPr>
            <p:nvPr/>
          </p:nvCxnSpPr>
          <p:spPr>
            <a:xfrm>
              <a:off x="8596927" y="2261837"/>
              <a:ext cx="1481282" cy="502855"/>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2" name="Elbow Connector 65"/>
            <p:cNvCxnSpPr>
              <a:stCxn id="22" idx="1"/>
              <a:endCxn id="23" idx="0"/>
            </p:cNvCxnSpPr>
            <p:nvPr/>
          </p:nvCxnSpPr>
          <p:spPr>
            <a:xfrm rot="10800000" flipV="1">
              <a:off x="4843837" y="2932681"/>
              <a:ext cx="437147" cy="685947"/>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3" name="Elbow Connector 68"/>
            <p:cNvCxnSpPr>
              <a:stCxn id="21" idx="1"/>
              <a:endCxn id="25" idx="0"/>
            </p:cNvCxnSpPr>
            <p:nvPr/>
          </p:nvCxnSpPr>
          <p:spPr>
            <a:xfrm rot="10800000" flipV="1">
              <a:off x="9187394" y="2932681"/>
              <a:ext cx="265443" cy="685947"/>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sp>
          <p:nvSpPr>
            <p:cNvPr id="44" name="Content Placeholder 2"/>
            <p:cNvSpPr txBox="1"/>
            <p:nvPr/>
          </p:nvSpPr>
          <p:spPr>
            <a:xfrm>
              <a:off x="9431705" y="3230306"/>
              <a:ext cx="1394118" cy="18118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Pageviews &lt; 9418</a:t>
              </a:r>
              <a:endParaRPr lang="en-US" sz="1000" i="1" dirty="0">
                <a:solidFill>
                  <a:schemeClr val="tx1">
                    <a:lumMod val="85000"/>
                    <a:lumOff val="15000"/>
                  </a:schemeClr>
                </a:solidFill>
                <a:latin typeface="Century Gothic" panose="020B0502020202020204" pitchFamily="34" charset="0"/>
              </a:endParaRPr>
            </a:p>
          </p:txBody>
        </p:sp>
        <p:cxnSp>
          <p:nvCxnSpPr>
            <p:cNvPr id="45" name="Elbow Connector 73"/>
            <p:cNvCxnSpPr>
              <a:stCxn id="22" idx="3"/>
              <a:endCxn id="24" idx="0"/>
            </p:cNvCxnSpPr>
            <p:nvPr/>
          </p:nvCxnSpPr>
          <p:spPr>
            <a:xfrm>
              <a:off x="6531726" y="2932683"/>
              <a:ext cx="345173" cy="685947"/>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6" name="Elbow Connector 76"/>
            <p:cNvCxnSpPr>
              <a:stCxn id="23" idx="2"/>
              <a:endCxn id="26" idx="0"/>
            </p:cNvCxnSpPr>
            <p:nvPr/>
          </p:nvCxnSpPr>
          <p:spPr>
            <a:xfrm rot="5400000">
              <a:off x="4216902" y="4012495"/>
              <a:ext cx="684819" cy="569053"/>
            </a:xfrm>
            <a:prstGeom prst="bentConnector3">
              <a:avLst>
                <a:gd name="adj1" fmla="val 50000"/>
              </a:avLst>
            </a:prstGeom>
            <a:grpFill/>
            <a:ln w="12700" cap="rnd">
              <a:solidFill>
                <a:schemeClr val="bg1">
                  <a:lumMod val="65000"/>
                </a:schemeClr>
              </a:solidFill>
              <a:prstDash val="sysDash"/>
              <a:round/>
              <a:tailEnd type="triangle" w="lg" len="med"/>
            </a:ln>
            <a:effectLst/>
            <a:sp3d/>
          </p:spPr>
          <p:style>
            <a:lnRef idx="0">
              <a:scrgbClr r="0" g="0" b="0"/>
            </a:lnRef>
            <a:fillRef idx="0">
              <a:scrgbClr r="0" g="0" b="0"/>
            </a:fillRef>
            <a:effectRef idx="0">
              <a:scrgbClr r="0" g="0" b="0"/>
            </a:effectRef>
            <a:fontRef idx="none"/>
          </p:style>
        </p:cxnSp>
        <p:cxnSp>
          <p:nvCxnSpPr>
            <p:cNvPr id="47" name="Elbow Connector 79"/>
            <p:cNvCxnSpPr>
              <a:stCxn id="24" idx="2"/>
              <a:endCxn id="27" idx="0"/>
            </p:cNvCxnSpPr>
            <p:nvPr/>
          </p:nvCxnSpPr>
          <p:spPr>
            <a:xfrm rot="5400000">
              <a:off x="6378989" y="4141520"/>
              <a:ext cx="684819" cy="311003"/>
            </a:xfrm>
            <a:prstGeom prst="bentConnector3">
              <a:avLst>
                <a:gd name="adj1" fmla="val 50000"/>
              </a:avLst>
            </a:prstGeom>
            <a:grpFill/>
            <a:ln w="12700" cap="rnd">
              <a:solidFill>
                <a:schemeClr val="bg1">
                  <a:lumMod val="65000"/>
                </a:schemeClr>
              </a:solidFill>
              <a:prstDash val="sysDash"/>
              <a:round/>
              <a:tailEnd type="triangle" w="lg" len="med"/>
            </a:ln>
            <a:effectLst/>
            <a:sp3d/>
          </p:spPr>
          <p:style>
            <a:lnRef idx="0">
              <a:scrgbClr r="0" g="0" b="0"/>
            </a:lnRef>
            <a:fillRef idx="0">
              <a:scrgbClr r="0" g="0" b="0"/>
            </a:fillRef>
            <a:effectRef idx="0">
              <a:scrgbClr r="0" g="0" b="0"/>
            </a:effectRef>
            <a:fontRef idx="none"/>
          </p:style>
        </p:cxnSp>
        <p:cxnSp>
          <p:nvCxnSpPr>
            <p:cNvPr id="48" name="Elbow Connector 84"/>
            <p:cNvCxnSpPr>
              <a:stCxn id="25" idx="2"/>
              <a:endCxn id="28" idx="0"/>
            </p:cNvCxnSpPr>
            <p:nvPr/>
          </p:nvCxnSpPr>
          <p:spPr>
            <a:xfrm rot="5400000">
              <a:off x="8798621" y="4250659"/>
              <a:ext cx="684819" cy="92728"/>
            </a:xfrm>
            <a:prstGeom prst="bentConnector3">
              <a:avLst>
                <a:gd name="adj1" fmla="val 50000"/>
              </a:avLst>
            </a:prstGeom>
            <a:grpFill/>
            <a:ln w="12700" cap="rnd">
              <a:solidFill>
                <a:schemeClr val="bg1">
                  <a:lumMod val="65000"/>
                </a:schemeClr>
              </a:solidFill>
              <a:prstDash val="sysDash"/>
              <a:round/>
              <a:tailEnd type="triangle" w="lg" len="med"/>
            </a:ln>
            <a:effectLst/>
            <a:sp3d/>
          </p:spPr>
          <p:style>
            <a:lnRef idx="0">
              <a:scrgbClr r="0" g="0" b="0"/>
            </a:lnRef>
            <a:fillRef idx="0">
              <a:scrgbClr r="0" g="0" b="0"/>
            </a:fillRef>
            <a:effectRef idx="0">
              <a:scrgbClr r="0" g="0" b="0"/>
            </a:effectRef>
            <a:fontRef idx="none"/>
          </p:style>
        </p:cxnSp>
        <p:sp>
          <p:nvSpPr>
            <p:cNvPr id="49" name="Content Placeholder 2"/>
            <p:cNvSpPr txBox="1"/>
            <p:nvPr/>
          </p:nvSpPr>
          <p:spPr>
            <a:xfrm>
              <a:off x="6192802" y="4019241"/>
              <a:ext cx="1384617" cy="279025"/>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000" i="1" dirty="0">
                  <a:solidFill>
                    <a:schemeClr val="tx1">
                      <a:lumMod val="85000"/>
                      <a:lumOff val="15000"/>
                    </a:schemeClr>
                  </a:solidFill>
                  <a:latin typeface="Century Gothic" panose="020B0502020202020204" pitchFamily="34" charset="0"/>
                </a:rPr>
                <a:t>Experiment &gt;= 0.5</a:t>
              </a:r>
              <a:endParaRPr lang="en-US" sz="1000" i="1" dirty="0">
                <a:solidFill>
                  <a:schemeClr val="tx1">
                    <a:lumMod val="85000"/>
                    <a:lumOff val="15000"/>
                  </a:schemeClr>
                </a:solidFill>
                <a:latin typeface="Century Gothic" panose="020B0502020202020204" pitchFamily="34" charset="0"/>
              </a:endParaRPr>
            </a:p>
          </p:txBody>
        </p:sp>
        <p:sp>
          <p:nvSpPr>
            <p:cNvPr id="50" name="Content Placeholder 2"/>
            <p:cNvSpPr txBox="1"/>
            <p:nvPr/>
          </p:nvSpPr>
          <p:spPr>
            <a:xfrm>
              <a:off x="8694292" y="4019241"/>
              <a:ext cx="1216738" cy="45817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900" i="1" dirty="0">
                  <a:solidFill>
                    <a:schemeClr val="tx1">
                      <a:lumMod val="85000"/>
                      <a:lumOff val="15000"/>
                    </a:schemeClr>
                  </a:solidFill>
                  <a:latin typeface="Century Gothic" panose="020B0502020202020204" pitchFamily="34" charset="0"/>
                </a:rPr>
                <a:t>DOW = Sun, Tue, Fri, Sat</a:t>
              </a:r>
              <a:endParaRPr lang="en-US" sz="900" i="1" dirty="0">
                <a:solidFill>
                  <a:schemeClr val="tx1">
                    <a:lumMod val="85000"/>
                    <a:lumOff val="15000"/>
                  </a:schemeClr>
                </a:solidFill>
                <a:latin typeface="Century Gothic" panose="020B0502020202020204" pitchFamily="34" charset="0"/>
              </a:endParaRPr>
            </a:p>
          </p:txBody>
        </p:sp>
        <p:sp>
          <p:nvSpPr>
            <p:cNvPr id="51" name="Content Placeholder 2"/>
            <p:cNvSpPr txBox="1"/>
            <p:nvPr/>
          </p:nvSpPr>
          <p:spPr>
            <a:xfrm>
              <a:off x="4200517" y="4019241"/>
              <a:ext cx="1393711" cy="23727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000" i="1" dirty="0">
                  <a:solidFill>
                    <a:schemeClr val="tx1">
                      <a:lumMod val="85000"/>
                      <a:lumOff val="15000"/>
                    </a:schemeClr>
                  </a:solidFill>
                  <a:latin typeface="Century Gothic" panose="020B0502020202020204" pitchFamily="34" charset="0"/>
                </a:rPr>
                <a:t>Experiment &gt;= 0.5</a:t>
              </a:r>
              <a:endParaRPr lang="en-US" sz="1000" i="1" dirty="0">
                <a:solidFill>
                  <a:schemeClr val="tx1">
                    <a:lumMod val="85000"/>
                    <a:lumOff val="15000"/>
                  </a:schemeClr>
                </a:solidFill>
                <a:latin typeface="Century Gothic" panose="020B0502020202020204" pitchFamily="34" charset="0"/>
              </a:endParaRPr>
            </a:p>
          </p:txBody>
        </p:sp>
        <p:cxnSp>
          <p:nvCxnSpPr>
            <p:cNvPr id="52" name="Elbow Connector 102"/>
            <p:cNvCxnSpPr>
              <a:stCxn id="35" idx="1"/>
              <a:endCxn id="77" idx="0"/>
            </p:cNvCxnSpPr>
            <p:nvPr/>
          </p:nvCxnSpPr>
          <p:spPr>
            <a:xfrm rot="10800000" flipV="1">
              <a:off x="859110" y="3274213"/>
              <a:ext cx="279775" cy="2480997"/>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3" name="Elbow Connector 105"/>
            <p:cNvCxnSpPr>
              <a:stCxn id="35" idx="3"/>
            </p:cNvCxnSpPr>
            <p:nvPr/>
          </p:nvCxnSpPr>
          <p:spPr>
            <a:xfrm flipH="1">
              <a:off x="1745329" y="3274215"/>
              <a:ext cx="801556" cy="2480994"/>
            </a:xfrm>
            <a:prstGeom prst="bentConnector4">
              <a:avLst>
                <a:gd name="adj1" fmla="val -35512"/>
                <a:gd name="adj2" fmla="val 52147"/>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4" name="Elbow Connector 112"/>
            <p:cNvCxnSpPr>
              <a:stCxn id="17" idx="3"/>
              <a:endCxn id="66" idx="0"/>
            </p:cNvCxnSpPr>
            <p:nvPr/>
          </p:nvCxnSpPr>
          <p:spPr>
            <a:xfrm flipH="1">
              <a:off x="2602976" y="2261837"/>
              <a:ext cx="657399" cy="3493375"/>
            </a:xfrm>
            <a:prstGeom prst="bentConnector4">
              <a:avLst>
                <a:gd name="adj1" fmla="val -43299"/>
                <a:gd name="adj2" fmla="val 68685"/>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5" name="Elbow Connector 119"/>
            <p:cNvCxnSpPr>
              <a:stCxn id="26" idx="1"/>
              <a:endCxn id="67" idx="0"/>
            </p:cNvCxnSpPr>
            <p:nvPr/>
          </p:nvCxnSpPr>
          <p:spPr>
            <a:xfrm rot="10800000" flipV="1">
              <a:off x="3474907" y="4807423"/>
              <a:ext cx="128573" cy="947787"/>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6" name="Elbow Connector 122"/>
            <p:cNvCxnSpPr>
              <a:stCxn id="26" idx="3"/>
            </p:cNvCxnSpPr>
            <p:nvPr/>
          </p:nvCxnSpPr>
          <p:spPr>
            <a:xfrm flipH="1">
              <a:off x="4331882" y="4807423"/>
              <a:ext cx="614206" cy="947786"/>
            </a:xfrm>
            <a:prstGeom prst="bentConnector4">
              <a:avLst>
                <a:gd name="adj1" fmla="val -25358"/>
                <a:gd name="adj2" fmla="val 5886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7" name="Elbow Connector 125"/>
            <p:cNvCxnSpPr>
              <a:stCxn id="51" idx="3"/>
              <a:endCxn id="69" idx="0"/>
            </p:cNvCxnSpPr>
            <p:nvPr/>
          </p:nvCxnSpPr>
          <p:spPr>
            <a:xfrm flipH="1">
              <a:off x="5218773" y="4137881"/>
              <a:ext cx="375455" cy="1604618"/>
            </a:xfrm>
            <a:prstGeom prst="bentConnector4">
              <a:avLst>
                <a:gd name="adj1" fmla="val -41483"/>
                <a:gd name="adj2" fmla="val 53697"/>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8" name="Elbow Connector 129"/>
            <p:cNvCxnSpPr>
              <a:stCxn id="38" idx="1"/>
              <a:endCxn id="70" idx="0"/>
            </p:cNvCxnSpPr>
            <p:nvPr/>
          </p:nvCxnSpPr>
          <p:spPr>
            <a:xfrm rot="10800000" flipH="1" flipV="1">
              <a:off x="5818020" y="5109293"/>
              <a:ext cx="272684" cy="633205"/>
            </a:xfrm>
            <a:prstGeom prst="bentConnector4">
              <a:avLst>
                <a:gd name="adj1" fmla="val -104388"/>
                <a:gd name="adj2" fmla="val 56438"/>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9" name="Elbow Connector 133"/>
            <p:cNvCxnSpPr>
              <a:stCxn id="38" idx="3"/>
              <a:endCxn id="71" idx="0"/>
            </p:cNvCxnSpPr>
            <p:nvPr/>
          </p:nvCxnSpPr>
          <p:spPr>
            <a:xfrm flipH="1">
              <a:off x="6962637" y="5109294"/>
              <a:ext cx="105223" cy="633205"/>
            </a:xfrm>
            <a:prstGeom prst="bentConnector4">
              <a:avLst>
                <a:gd name="adj1" fmla="val -270520"/>
                <a:gd name="adj2" fmla="val 56438"/>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0" name="Elbow Connector 137"/>
            <p:cNvCxnSpPr>
              <a:stCxn id="24" idx="3"/>
              <a:endCxn id="72" idx="0"/>
            </p:cNvCxnSpPr>
            <p:nvPr/>
          </p:nvCxnSpPr>
          <p:spPr>
            <a:xfrm>
              <a:off x="7596812" y="3786621"/>
              <a:ext cx="237758" cy="1955878"/>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1" name="Elbow Connector 140"/>
            <p:cNvCxnSpPr>
              <a:stCxn id="39" idx="1"/>
              <a:endCxn id="73" idx="0"/>
            </p:cNvCxnSpPr>
            <p:nvPr/>
          </p:nvCxnSpPr>
          <p:spPr>
            <a:xfrm rot="10800000" flipH="1" flipV="1">
              <a:off x="8363520" y="5136244"/>
              <a:ext cx="342981" cy="606253"/>
            </a:xfrm>
            <a:prstGeom prst="bentConnector4">
              <a:avLst>
                <a:gd name="adj1" fmla="val -92280"/>
                <a:gd name="adj2" fmla="val 58786"/>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2" name="Elbow Connector 148"/>
            <p:cNvCxnSpPr>
              <a:stCxn id="39" idx="3"/>
              <a:endCxn id="74" idx="0"/>
            </p:cNvCxnSpPr>
            <p:nvPr/>
          </p:nvCxnSpPr>
          <p:spPr>
            <a:xfrm>
              <a:off x="9552581" y="5136245"/>
              <a:ext cx="25855" cy="606253"/>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3" name="Elbow Connector 155"/>
            <p:cNvCxnSpPr>
              <a:stCxn id="25" idx="3"/>
              <a:endCxn id="75" idx="0"/>
            </p:cNvCxnSpPr>
            <p:nvPr/>
          </p:nvCxnSpPr>
          <p:spPr>
            <a:xfrm>
              <a:off x="9928035" y="3786621"/>
              <a:ext cx="522334" cy="1955878"/>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4" name="Elbow Connector 158"/>
            <p:cNvCxnSpPr>
              <a:stCxn id="21" idx="3"/>
              <a:endCxn id="76" idx="0"/>
            </p:cNvCxnSpPr>
            <p:nvPr/>
          </p:nvCxnSpPr>
          <p:spPr>
            <a:xfrm>
              <a:off x="10703580" y="2932684"/>
              <a:ext cx="618720" cy="2809815"/>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491291" y="277050"/>
            <a:ext cx="4047490" cy="478155"/>
          </a:xfrm>
          <a:prstGeom prst="rect">
            <a:avLst/>
          </a:prstGeom>
          <a:noFill/>
        </p:spPr>
        <p:txBody>
          <a:bodyPr wrap="none" rtlCol="0">
            <a:spAutoFit/>
          </a:bodyPr>
          <a:lstStyle/>
          <a:p>
            <a:pPr defTabSz="685800">
              <a:lnSpc>
                <a:spcPct val="90000"/>
              </a:lnSpc>
              <a:spcBef>
                <a:spcPct val="0"/>
              </a:spcBef>
              <a:spcAft>
                <a:spcPts val="0"/>
              </a:spcAft>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a:t>
            </a:r>
            <a:r>
              <a:rPr kumimoji="1" lang="en-US" altLang="zh-CN" sz="2800" b="1" dirty="0" err="1">
                <a:solidFill>
                  <a:srgbClr val="0070C0"/>
                </a:solidFill>
                <a:latin typeface="微软雅黑" panose="020B0503020204020204" pitchFamily="34" charset="-122"/>
                <a:ea typeface="微软雅黑" panose="020B0503020204020204" pitchFamily="34" charset="-122"/>
              </a:rPr>
              <a:t>Testin</a:t>
            </a:r>
            <a:r>
              <a:rPr kumimoji="1" lang="zh-CN" altLang="en-US" sz="2800" b="1" dirty="0">
                <a:solidFill>
                  <a:srgbClr val="0070C0"/>
                </a:solidFill>
                <a:latin typeface="微软雅黑" panose="020B0503020204020204" pitchFamily="34" charset="-122"/>
                <a:ea typeface="微软雅黑" panose="020B0503020204020204" pitchFamily="34" charset="-122"/>
              </a:rPr>
              <a:t>技术架构</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20303" y="757181"/>
            <a:ext cx="6089788" cy="4294191"/>
          </a:xfrm>
          <a:prstGeom prst="rect">
            <a:avLst/>
          </a:prstGeom>
        </p:spPr>
      </p:pic>
    </p:spTree>
  </p:cSld>
  <p:clrMapOvr>
    <a:masterClrMapping/>
  </p:clrMapOvr>
  <p:transition spd="slow">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91291" y="277050"/>
            <a:ext cx="2995295" cy="478155"/>
          </a:xfrm>
          <a:prstGeom prst="rect">
            <a:avLst/>
          </a:prstGeom>
          <a:noFill/>
        </p:spPr>
        <p:txBody>
          <a:bodyPr wrap="none" rtlCol="0">
            <a:spAutoFit/>
          </a:bodyPr>
          <a:lstStyle/>
          <a:p>
            <a:pPr defTabSz="685800">
              <a:lnSpc>
                <a:spcPct val="90000"/>
              </a:lnSpc>
              <a:spcBef>
                <a:spcPct val="0"/>
              </a:spcBef>
              <a:spcAft>
                <a:spcPts val="0"/>
              </a:spcAft>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测试平台设计</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5" name="Picture 2" descr="交互流程"/>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280" y="817577"/>
            <a:ext cx="7935470" cy="38520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491291" y="277050"/>
            <a:ext cx="4100803"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测试后端的多级缓存</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3535243" y="1382886"/>
            <a:ext cx="1209675" cy="5238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Worker</a:t>
            </a:r>
            <a:endParaRPr kumimoji="1" lang="en-US" altLang="zh-CN" sz="1500" dirty="0">
              <a:solidFill>
                <a:schemeClr val="accent1">
                  <a:lumMod val="50000"/>
                </a:schemeClr>
              </a:solidFill>
            </a:endParaRPr>
          </a:p>
          <a:p>
            <a:pPr algn="ctr"/>
            <a:r>
              <a:rPr kumimoji="1" lang="en-US" altLang="zh-CN" sz="1500" dirty="0" err="1">
                <a:solidFill>
                  <a:schemeClr val="accent1">
                    <a:lumMod val="50000"/>
                  </a:schemeClr>
                </a:solidFill>
              </a:rPr>
              <a:t>Lru</a:t>
            </a:r>
            <a:r>
              <a:rPr kumimoji="1" lang="zh-CN" altLang="en-US" sz="1500" dirty="0">
                <a:solidFill>
                  <a:schemeClr val="accent1">
                    <a:lumMod val="50000"/>
                  </a:schemeClr>
                </a:solidFill>
              </a:rPr>
              <a:t> </a:t>
            </a:r>
            <a:r>
              <a:rPr kumimoji="1" lang="en-US" altLang="zh-CN" sz="1500" dirty="0">
                <a:solidFill>
                  <a:schemeClr val="accent1">
                    <a:lumMod val="50000"/>
                  </a:schemeClr>
                </a:solidFill>
              </a:rPr>
              <a:t>cache</a:t>
            </a:r>
            <a:endParaRPr kumimoji="1" lang="zh-CN" altLang="en-US" sz="1500" dirty="0">
              <a:solidFill>
                <a:schemeClr val="accent1">
                  <a:lumMod val="50000"/>
                </a:schemeClr>
              </a:solidFill>
            </a:endParaRPr>
          </a:p>
        </p:txBody>
      </p:sp>
      <p:sp>
        <p:nvSpPr>
          <p:cNvPr id="4" name="矩形 3"/>
          <p:cNvSpPr/>
          <p:nvPr/>
        </p:nvSpPr>
        <p:spPr>
          <a:xfrm>
            <a:off x="2664088" y="2380724"/>
            <a:ext cx="3115611" cy="411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err="1">
                <a:solidFill>
                  <a:schemeClr val="accent1">
                    <a:lumMod val="50000"/>
                  </a:schemeClr>
                </a:solidFill>
              </a:rPr>
              <a:t>Lru_shared_dict</a:t>
            </a:r>
            <a:endParaRPr kumimoji="1" lang="zh-CN" altLang="en-US" sz="1500" dirty="0">
              <a:solidFill>
                <a:schemeClr val="accent1">
                  <a:lumMod val="50000"/>
                </a:schemeClr>
              </a:solidFill>
            </a:endParaRPr>
          </a:p>
        </p:txBody>
      </p:sp>
      <p:sp>
        <p:nvSpPr>
          <p:cNvPr id="5" name="矩形 4"/>
          <p:cNvSpPr/>
          <p:nvPr/>
        </p:nvSpPr>
        <p:spPr>
          <a:xfrm>
            <a:off x="3751892" y="3325029"/>
            <a:ext cx="1118336" cy="411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Callback</a:t>
            </a:r>
            <a:endParaRPr kumimoji="1" lang="en-US" altLang="zh-CN" sz="1500" dirty="0">
              <a:solidFill>
                <a:schemeClr val="accent1">
                  <a:lumMod val="50000"/>
                </a:schemeClr>
              </a:solidFill>
            </a:endParaRPr>
          </a:p>
        </p:txBody>
      </p:sp>
      <p:sp>
        <p:nvSpPr>
          <p:cNvPr id="6" name="圆柱体 5"/>
          <p:cNvSpPr/>
          <p:nvPr/>
        </p:nvSpPr>
        <p:spPr>
          <a:xfrm>
            <a:off x="3959701" y="4386610"/>
            <a:ext cx="714375" cy="5048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Redis</a:t>
            </a:r>
            <a:endParaRPr kumimoji="1" lang="zh-CN" altLang="en-US" b="1" dirty="0"/>
          </a:p>
        </p:txBody>
      </p:sp>
      <p:sp>
        <p:nvSpPr>
          <p:cNvPr id="7" name="文本框 6"/>
          <p:cNvSpPr txBox="1"/>
          <p:nvPr/>
        </p:nvSpPr>
        <p:spPr>
          <a:xfrm>
            <a:off x="1214312" y="4100347"/>
            <a:ext cx="44114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L3</a:t>
            </a:r>
            <a:endParaRPr kumimoji="1" lang="zh-CN" altLang="en-US" dirty="0">
              <a:latin typeface="Arial" panose="020B0604020202020204" pitchFamily="34" charset="0"/>
              <a:cs typeface="Arial" panose="020B0604020202020204" pitchFamily="34" charset="0"/>
            </a:endParaRPr>
          </a:p>
        </p:txBody>
      </p:sp>
      <p:sp>
        <p:nvSpPr>
          <p:cNvPr id="8" name="文本框 7"/>
          <p:cNvSpPr txBox="1"/>
          <p:nvPr/>
        </p:nvSpPr>
        <p:spPr>
          <a:xfrm>
            <a:off x="1208912" y="2488431"/>
            <a:ext cx="44114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L2</a:t>
            </a:r>
            <a:endParaRPr kumimoji="1" lang="zh-CN" altLang="en-US" dirty="0">
              <a:latin typeface="Arial" panose="020B0604020202020204" pitchFamily="34" charset="0"/>
              <a:cs typeface="Arial" panose="020B0604020202020204" pitchFamily="34" charset="0"/>
            </a:endParaRPr>
          </a:p>
        </p:txBody>
      </p:sp>
      <p:sp>
        <p:nvSpPr>
          <p:cNvPr id="9" name="文本框 8"/>
          <p:cNvSpPr txBox="1"/>
          <p:nvPr/>
        </p:nvSpPr>
        <p:spPr>
          <a:xfrm>
            <a:off x="1214312" y="1471698"/>
            <a:ext cx="44114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L1</a:t>
            </a:r>
            <a:endParaRPr kumimoji="1" lang="zh-CN" altLang="en-US" dirty="0">
              <a:latin typeface="Arial" panose="020B0604020202020204" pitchFamily="34" charset="0"/>
              <a:cs typeface="Arial" panose="020B0604020202020204" pitchFamily="34" charset="0"/>
            </a:endParaRPr>
          </a:p>
        </p:txBody>
      </p:sp>
      <p:sp>
        <p:nvSpPr>
          <p:cNvPr id="10" name="文本框 9"/>
          <p:cNvSpPr txBox="1"/>
          <p:nvPr/>
        </p:nvSpPr>
        <p:spPr>
          <a:xfrm>
            <a:off x="1604695" y="925237"/>
            <a:ext cx="774571" cy="369332"/>
          </a:xfrm>
          <a:prstGeom prst="rect">
            <a:avLst/>
          </a:prstGeom>
          <a:noFill/>
        </p:spPr>
        <p:txBody>
          <a:bodyPr wrap="none" rtlCol="0">
            <a:spAutoFit/>
          </a:bodyPr>
          <a:lstStyle/>
          <a:p>
            <a:r>
              <a:rPr kumimoji="1" lang="en-US" altLang="zh-CN" dirty="0">
                <a:solidFill>
                  <a:schemeClr val="accent1">
                    <a:lumMod val="50000"/>
                  </a:schemeClr>
                </a:solidFill>
                <a:latin typeface="Arial" panose="020B0604020202020204" pitchFamily="34" charset="0"/>
                <a:cs typeface="Arial" panose="020B0604020202020204" pitchFamily="34" charset="0"/>
              </a:rPr>
              <a:t>Nginx</a:t>
            </a:r>
            <a:endParaRPr kumimoji="1" lang="zh-CN" altLang="en-US" dirty="0">
              <a:solidFill>
                <a:schemeClr val="accent1">
                  <a:lumMod val="50000"/>
                </a:schemeClr>
              </a:solidFill>
              <a:latin typeface="Arial" panose="020B0604020202020204" pitchFamily="34" charset="0"/>
              <a:cs typeface="Arial" panose="020B0604020202020204" pitchFamily="34" charset="0"/>
            </a:endParaRPr>
          </a:p>
        </p:txBody>
      </p:sp>
      <p:sp>
        <p:nvSpPr>
          <p:cNvPr id="11" name="矩形 10"/>
          <p:cNvSpPr/>
          <p:nvPr/>
        </p:nvSpPr>
        <p:spPr>
          <a:xfrm>
            <a:off x="2035183" y="1382886"/>
            <a:ext cx="1209675" cy="5238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Worker</a:t>
            </a:r>
            <a:endParaRPr kumimoji="1" lang="en-US" altLang="zh-CN" sz="1500" dirty="0">
              <a:solidFill>
                <a:schemeClr val="accent1">
                  <a:lumMod val="50000"/>
                </a:schemeClr>
              </a:solidFill>
            </a:endParaRPr>
          </a:p>
          <a:p>
            <a:pPr algn="ctr"/>
            <a:r>
              <a:rPr kumimoji="1" lang="en-US" altLang="zh-CN" sz="1500" dirty="0" err="1">
                <a:solidFill>
                  <a:schemeClr val="accent1">
                    <a:lumMod val="50000"/>
                  </a:schemeClr>
                </a:solidFill>
              </a:rPr>
              <a:t>Lru</a:t>
            </a:r>
            <a:r>
              <a:rPr kumimoji="1" lang="zh-CN" altLang="en-US" sz="1500" dirty="0">
                <a:solidFill>
                  <a:schemeClr val="accent1">
                    <a:lumMod val="50000"/>
                  </a:schemeClr>
                </a:solidFill>
              </a:rPr>
              <a:t> </a:t>
            </a:r>
            <a:r>
              <a:rPr kumimoji="1" lang="en-US" altLang="zh-CN" sz="1500" dirty="0">
                <a:solidFill>
                  <a:schemeClr val="accent1">
                    <a:lumMod val="50000"/>
                  </a:schemeClr>
                </a:solidFill>
              </a:rPr>
              <a:t>cache</a:t>
            </a:r>
            <a:endParaRPr kumimoji="1" lang="zh-CN" altLang="en-US" sz="1500" dirty="0">
              <a:solidFill>
                <a:schemeClr val="accent1">
                  <a:lumMod val="50000"/>
                </a:schemeClr>
              </a:solidFill>
            </a:endParaRPr>
          </a:p>
        </p:txBody>
      </p:sp>
      <p:sp>
        <p:nvSpPr>
          <p:cNvPr id="12" name="矩形 11"/>
          <p:cNvSpPr/>
          <p:nvPr/>
        </p:nvSpPr>
        <p:spPr>
          <a:xfrm>
            <a:off x="5024077" y="1382886"/>
            <a:ext cx="1209675" cy="5238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Worker</a:t>
            </a:r>
            <a:endParaRPr kumimoji="1" lang="en-US" altLang="zh-CN" sz="1500" dirty="0">
              <a:solidFill>
                <a:schemeClr val="accent1">
                  <a:lumMod val="50000"/>
                </a:schemeClr>
              </a:solidFill>
            </a:endParaRPr>
          </a:p>
          <a:p>
            <a:pPr algn="ctr"/>
            <a:r>
              <a:rPr kumimoji="1" lang="en-US" altLang="zh-CN" sz="1500" dirty="0" err="1">
                <a:solidFill>
                  <a:schemeClr val="accent1">
                    <a:lumMod val="50000"/>
                  </a:schemeClr>
                </a:solidFill>
              </a:rPr>
              <a:t>Lru</a:t>
            </a:r>
            <a:r>
              <a:rPr kumimoji="1" lang="zh-CN" altLang="en-US" sz="1500" dirty="0">
                <a:solidFill>
                  <a:schemeClr val="accent1">
                    <a:lumMod val="50000"/>
                  </a:schemeClr>
                </a:solidFill>
              </a:rPr>
              <a:t> </a:t>
            </a:r>
            <a:r>
              <a:rPr kumimoji="1" lang="en-US" altLang="zh-CN" sz="1500" dirty="0">
                <a:solidFill>
                  <a:schemeClr val="accent1">
                    <a:lumMod val="50000"/>
                  </a:schemeClr>
                </a:solidFill>
              </a:rPr>
              <a:t>cache</a:t>
            </a:r>
            <a:endParaRPr kumimoji="1" lang="zh-CN" altLang="en-US" sz="1500" dirty="0">
              <a:solidFill>
                <a:schemeClr val="accent1">
                  <a:lumMod val="50000"/>
                </a:schemeClr>
              </a:solidFill>
            </a:endParaRPr>
          </a:p>
        </p:txBody>
      </p:sp>
      <p:sp>
        <p:nvSpPr>
          <p:cNvPr id="13" name="下箭头 12"/>
          <p:cNvSpPr/>
          <p:nvPr/>
        </p:nvSpPr>
        <p:spPr>
          <a:xfrm>
            <a:off x="2855524" y="1906761"/>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4" name="下箭头 13"/>
          <p:cNvSpPr/>
          <p:nvPr/>
        </p:nvSpPr>
        <p:spPr>
          <a:xfrm>
            <a:off x="4145694" y="1906761"/>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下箭头 14"/>
          <p:cNvSpPr/>
          <p:nvPr/>
        </p:nvSpPr>
        <p:spPr>
          <a:xfrm>
            <a:off x="5398699" y="1906761"/>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下箭头 15"/>
          <p:cNvSpPr/>
          <p:nvPr/>
        </p:nvSpPr>
        <p:spPr>
          <a:xfrm>
            <a:off x="4269987" y="2824968"/>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7" name="文本框 16"/>
          <p:cNvSpPr txBox="1"/>
          <p:nvPr/>
        </p:nvSpPr>
        <p:spPr>
          <a:xfrm>
            <a:off x="4395807" y="2908767"/>
            <a:ext cx="708848" cy="323165"/>
          </a:xfrm>
          <a:prstGeom prst="rect">
            <a:avLst/>
          </a:prstGeom>
          <a:noFill/>
        </p:spPr>
        <p:txBody>
          <a:bodyPr wrap="none" rtlCol="0">
            <a:spAutoFit/>
          </a:bodyPr>
          <a:lstStyle/>
          <a:p>
            <a:r>
              <a:rPr kumimoji="1" lang="en-US" altLang="zh-CN" sz="1500" dirty="0">
                <a:latin typeface="Arial" panose="020B0604020202020204" pitchFamily="34" charset="0"/>
                <a:cs typeface="Arial" panose="020B0604020202020204" pitchFamily="34" charset="0"/>
              </a:rPr>
              <a:t>mutex</a:t>
            </a:r>
            <a:endParaRPr kumimoji="1" lang="zh-CN" altLang="en-US" sz="1500" dirty="0">
              <a:latin typeface="Arial" panose="020B0604020202020204" pitchFamily="34" charset="0"/>
              <a:cs typeface="Arial" panose="020B0604020202020204" pitchFamily="34" charset="0"/>
            </a:endParaRPr>
          </a:p>
        </p:txBody>
      </p:sp>
      <p:cxnSp>
        <p:nvCxnSpPr>
          <p:cNvPr id="18" name="直线箭头连接符 17"/>
          <p:cNvCxnSpPr>
            <a:stCxn id="5" idx="2"/>
            <a:endCxn id="6" idx="1"/>
          </p:cNvCxnSpPr>
          <p:nvPr/>
        </p:nvCxnSpPr>
        <p:spPr>
          <a:xfrm>
            <a:off x="4311061" y="3736892"/>
            <a:ext cx="5828" cy="6497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367817" y="3969626"/>
            <a:ext cx="909223" cy="323165"/>
          </a:xfrm>
          <a:prstGeom prst="rect">
            <a:avLst/>
          </a:prstGeom>
          <a:noFill/>
        </p:spPr>
        <p:txBody>
          <a:bodyPr wrap="none" rtlCol="0">
            <a:spAutoFit/>
          </a:bodyPr>
          <a:lstStyle/>
          <a:p>
            <a:r>
              <a:rPr kumimoji="1" lang="en-US" altLang="zh-CN" sz="1500" dirty="0">
                <a:latin typeface="Arial" panose="020B0604020202020204" pitchFamily="34" charset="0"/>
                <a:cs typeface="Arial" panose="020B0604020202020204" pitchFamily="34" charset="0"/>
              </a:rPr>
              <a:t>I/O fetch</a:t>
            </a:r>
            <a:endParaRPr kumimoji="1" lang="en-US" altLang="zh-CN" sz="1500" dirty="0">
              <a:latin typeface="Arial" panose="020B0604020202020204" pitchFamily="34" charset="0"/>
              <a:cs typeface="Arial" panose="020B0604020202020204" pitchFamily="34" charset="0"/>
            </a:endParaRPr>
          </a:p>
        </p:txBody>
      </p:sp>
      <p:sp>
        <p:nvSpPr>
          <p:cNvPr id="20" name="矩形 19"/>
          <p:cNvSpPr/>
          <p:nvPr/>
        </p:nvSpPr>
        <p:spPr>
          <a:xfrm>
            <a:off x="1702999" y="1271486"/>
            <a:ext cx="4762500" cy="2620094"/>
          </a:xfrm>
          <a:prstGeom prst="rect">
            <a:avLst/>
          </a:pr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1" name="矩形 20"/>
          <p:cNvSpPr/>
          <p:nvPr/>
        </p:nvSpPr>
        <p:spPr>
          <a:xfrm>
            <a:off x="2685691" y="3398738"/>
            <a:ext cx="1132041" cy="300082"/>
          </a:xfrm>
          <a:prstGeom prst="rect">
            <a:avLst/>
          </a:prstGeom>
        </p:spPr>
        <p:txBody>
          <a:bodyPr wrap="none">
            <a:spAutoFit/>
          </a:bodyPr>
          <a:lstStyle/>
          <a:p>
            <a:r>
              <a:rPr lang="en-US" altLang="zh-CN" sz="1350" dirty="0" err="1"/>
              <a:t>lua</a:t>
            </a:r>
            <a:r>
              <a:rPr lang="en-US" altLang="zh-CN" sz="1350" dirty="0"/>
              <a:t>-</a:t>
            </a:r>
            <a:r>
              <a:rPr lang="en-US" altLang="zh-CN" sz="1350" dirty="0" err="1"/>
              <a:t>resty</a:t>
            </a:r>
            <a:r>
              <a:rPr lang="en-US" altLang="zh-CN" sz="1350" dirty="0"/>
              <a:t>-lock</a:t>
            </a:r>
            <a:endParaRPr lang="zh-CN" altLang="en-US" sz="1350" dirty="0"/>
          </a:p>
        </p:txBody>
      </p:sp>
      <p:sp>
        <p:nvSpPr>
          <p:cNvPr id="22" name="矩形 21"/>
          <p:cNvSpPr/>
          <p:nvPr/>
        </p:nvSpPr>
        <p:spPr>
          <a:xfrm>
            <a:off x="6568098" y="1545323"/>
            <a:ext cx="1319592"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命中率在</a:t>
            </a:r>
            <a:r>
              <a:rPr lang="en-US" altLang="zh-CN" sz="1350" dirty="0">
                <a:solidFill>
                  <a:schemeClr val="accent3">
                    <a:lumMod val="75000"/>
                  </a:schemeClr>
                </a:solidFill>
                <a:latin typeface="Arial" panose="020B0604020202020204" pitchFamily="34" charset="0"/>
                <a:cs typeface="Arial" panose="020B0604020202020204" pitchFamily="34" charset="0"/>
              </a:rPr>
              <a:t> 99% </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
        <p:nvSpPr>
          <p:cNvPr id="23" name="矩形 22"/>
          <p:cNvSpPr/>
          <p:nvPr/>
        </p:nvSpPr>
        <p:spPr>
          <a:xfrm>
            <a:off x="6591060" y="2391524"/>
            <a:ext cx="1367682"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命中率在</a:t>
            </a:r>
            <a:r>
              <a:rPr lang="en-US" altLang="zh-CN" sz="1350" dirty="0">
                <a:solidFill>
                  <a:schemeClr val="accent3">
                    <a:lumMod val="75000"/>
                  </a:schemeClr>
                </a:solidFill>
                <a:latin typeface="Arial" panose="020B0604020202020204" pitchFamily="34" charset="0"/>
                <a:cs typeface="Arial" panose="020B0604020202020204" pitchFamily="34" charset="0"/>
              </a:rPr>
              <a:t> 0.5 %</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
        <p:nvSpPr>
          <p:cNvPr id="24" name="矩形 23"/>
          <p:cNvSpPr/>
          <p:nvPr/>
        </p:nvSpPr>
        <p:spPr>
          <a:xfrm>
            <a:off x="6591060" y="3454250"/>
            <a:ext cx="1463862"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请求只有</a:t>
            </a:r>
            <a:r>
              <a:rPr lang="en-US" altLang="zh-CN" sz="1350" dirty="0">
                <a:solidFill>
                  <a:schemeClr val="accent3">
                    <a:lumMod val="75000"/>
                  </a:schemeClr>
                </a:solidFill>
                <a:latin typeface="Arial" panose="020B0604020202020204" pitchFamily="34" charset="0"/>
                <a:cs typeface="Arial" panose="020B0604020202020204" pitchFamily="34" charset="0"/>
              </a:rPr>
              <a:t> 0.03 %</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
        <p:nvSpPr>
          <p:cNvPr id="25" name="矩形 24"/>
          <p:cNvSpPr/>
          <p:nvPr/>
        </p:nvSpPr>
        <p:spPr>
          <a:xfrm>
            <a:off x="6478049" y="757181"/>
            <a:ext cx="1598515"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缓存</a:t>
            </a:r>
            <a:r>
              <a:rPr lang="en-US" altLang="zh-CN" sz="1350" dirty="0">
                <a:solidFill>
                  <a:schemeClr val="accent3">
                    <a:lumMod val="75000"/>
                  </a:schemeClr>
                </a:solidFill>
                <a:latin typeface="Arial" panose="020B0604020202020204" pitchFamily="34" charset="0"/>
                <a:cs typeface="Arial" panose="020B0604020202020204" pitchFamily="34" charset="0"/>
              </a:rPr>
              <a:t> 30s </a:t>
            </a:r>
            <a:r>
              <a:rPr lang="zh-CN" altLang="zh-CN" sz="1350" dirty="0">
                <a:solidFill>
                  <a:schemeClr val="accent3">
                    <a:lumMod val="75000"/>
                  </a:schemeClr>
                </a:solidFill>
                <a:latin typeface="Arial" panose="020B0604020202020204" pitchFamily="34" charset="0"/>
                <a:cs typeface="Arial" panose="020B0604020202020204" pitchFamily="34" charset="0"/>
              </a:rPr>
              <a:t>的情况下</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性能测试设计与执行</a:t>
            </a:r>
            <a:endParaRPr kumimoji="1" lang="zh-CN" altLang="en-US" dirty="0"/>
          </a:p>
        </p:txBody>
      </p:sp>
      <p:sp>
        <p:nvSpPr>
          <p:cNvPr id="4" name="TextBox 1"/>
          <p:cNvSpPr txBox="1"/>
          <p:nvPr/>
        </p:nvSpPr>
        <p:spPr>
          <a:xfrm>
            <a:off x="1271206" y="4527836"/>
            <a:ext cx="80010" cy="126365"/>
          </a:xfrm>
          <a:prstGeom prst="rect">
            <a:avLst/>
          </a:prstGeom>
          <a:noFill/>
        </p:spPr>
        <p:txBody>
          <a:bodyPr wrap="none" lIns="0" tIns="0" rIns="0" bIns="36070" rtlCol="0">
            <a:spAutoFit/>
          </a:bodyPr>
          <a:lstStyle/>
          <a:p>
            <a:pPr>
              <a:lnSpc>
                <a:spcPts val="710"/>
              </a:lnSpc>
              <a:spcAft>
                <a:spcPts val="0"/>
              </a:spcAft>
            </a:pPr>
            <a:r>
              <a:rPr lang="en-US" altLang="zh-CN" sz="540" dirty="0">
                <a:solidFill>
                  <a:srgbClr val="7E7E7E"/>
                </a:solidFill>
                <a:latin typeface="微软雅黑" panose="020B0503020204020204" pitchFamily="34" charset="-122"/>
                <a:ea typeface="微软雅黑" panose="020B0503020204020204" pitchFamily="34" charset="-122"/>
                <a:cs typeface="Times New Roman" panose="02020603050405020304" pitchFamily="18" charset="0"/>
              </a:rPr>
              <a:t>26</a:t>
            </a:r>
            <a:endParaRPr lang="en-US" altLang="zh-CN" sz="540" dirty="0">
              <a:solidFill>
                <a:srgbClr val="7E7E7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Rectangle 3"/>
          <p:cNvSpPr txBox="1">
            <a:spLocks noChangeArrowheads="1"/>
          </p:cNvSpPr>
          <p:nvPr/>
        </p:nvSpPr>
        <p:spPr bwMode="auto">
          <a:xfrm>
            <a:off x="624090" y="1405221"/>
            <a:ext cx="2462674" cy="3110746"/>
          </a:xfrm>
          <a:prstGeom prst="rect">
            <a:avLst/>
          </a:prstGeom>
          <a:solidFill>
            <a:schemeClr val="accent4">
              <a:lumMod val="20000"/>
              <a:lumOff val="80000"/>
            </a:schemeClr>
          </a:solidFill>
          <a:ln w="9525">
            <a:noFill/>
            <a:miter lim="800000"/>
          </a:ln>
        </p:spPr>
        <p:txBody>
          <a:bodyPr vert="horz" wrap="square" lIns="82296" tIns="41148" rIns="82296" bIns="41148" numCol="1" anchor="t" anchorCtr="0" compatLnSpc="1"/>
          <a:lstStyle/>
          <a:p>
            <a:pPr marL="325755" indent="-325755" defTabSz="822960" eaLnBrk="0" hangingPunct="0">
              <a:lnSpc>
                <a:spcPct val="120000"/>
              </a:lnSpc>
              <a:spcBef>
                <a:spcPct val="30000"/>
              </a:spcBef>
              <a:spcAft>
                <a:spcPts val="0"/>
              </a:spcAft>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网络及其配置</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ts val="30"/>
              </a:spcBef>
              <a:spcAft>
                <a:spcPts val="0"/>
              </a:spcAft>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服务器硬件选型</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ts val="30"/>
              </a:spcBef>
              <a:spcAft>
                <a:spcPts val="0"/>
              </a:spcAft>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被测试系统部署</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ts val="30"/>
              </a:spcBef>
              <a:spcAft>
                <a:spcPts val="0"/>
              </a:spcAft>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数据库数据量</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ts val="30"/>
              </a:spcBef>
              <a:spcAft>
                <a:spcPts val="0"/>
              </a:spcAft>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测试机器池</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ts val="30"/>
              </a:spcBef>
              <a:buClr>
                <a:srgbClr val="91AC4E"/>
              </a:buClr>
              <a:buSzPct val="80000"/>
              <a:buFont typeface="Wingdings" panose="05000000000000000000" pitchFamily="2" charset="2"/>
              <a:buChar char="p"/>
              <a:defRPr/>
            </a:pPr>
            <a:r>
              <a:rPr lang="en-US" altLang="zh-CN" sz="2160" dirty="0">
                <a:latin typeface="微软雅黑" panose="020B0503020204020204" pitchFamily="34" charset="-122"/>
                <a:ea typeface="微软雅黑" panose="020B0503020204020204" pitchFamily="34" charset="-122"/>
                <a:cs typeface="楷体" panose="02010609060101010101" charset="-122"/>
              </a:rPr>
              <a:t>SUT</a:t>
            </a:r>
            <a:r>
              <a:rPr lang="zh-CN" altLang="en-US" sz="2160" dirty="0">
                <a:latin typeface="微软雅黑" panose="020B0503020204020204" pitchFamily="34" charset="-122"/>
                <a:ea typeface="微软雅黑" panose="020B0503020204020204" pitchFamily="34" charset="-122"/>
                <a:cs typeface="楷体" panose="02010609060101010101" charset="-122"/>
              </a:rPr>
              <a:t>监控</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endParaRPr lang="en-US" altLang="zh-CN" sz="2160" b="1" dirty="0">
              <a:latin typeface="微软雅黑" panose="020B0503020204020204" pitchFamily="34" charset="-122"/>
              <a:ea typeface="微软雅黑" panose="020B0503020204020204" pitchFamily="34" charset="-122"/>
              <a:cs typeface="楷体" panose="02010609060101010101" charset="-122"/>
            </a:endParaRPr>
          </a:p>
        </p:txBody>
      </p:sp>
      <p:sp>
        <p:nvSpPr>
          <p:cNvPr id="6" name="闪电形 5"/>
          <p:cNvSpPr/>
          <p:nvPr/>
        </p:nvSpPr>
        <p:spPr>
          <a:xfrm rot="16654960">
            <a:off x="4598220" y="2120362"/>
            <a:ext cx="882582" cy="2122607"/>
          </a:xfrm>
          <a:prstGeom prst="lightningBol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nvGrpSpPr>
          <p:cNvPr id="7" name="Group 3"/>
          <p:cNvGrpSpPr/>
          <p:nvPr/>
        </p:nvGrpSpPr>
        <p:grpSpPr bwMode="auto">
          <a:xfrm>
            <a:off x="3345994" y="2830980"/>
            <a:ext cx="1480948" cy="1690743"/>
            <a:chOff x="4416" y="864"/>
            <a:chExt cx="1059" cy="1216"/>
          </a:xfrm>
        </p:grpSpPr>
        <p:grpSp>
          <p:nvGrpSpPr>
            <p:cNvPr id="8" name="Group 4"/>
            <p:cNvGrpSpPr/>
            <p:nvPr/>
          </p:nvGrpSpPr>
          <p:grpSpPr bwMode="auto">
            <a:xfrm>
              <a:off x="4416" y="864"/>
              <a:ext cx="948" cy="960"/>
              <a:chOff x="4272" y="1584"/>
              <a:chExt cx="948" cy="960"/>
            </a:xfrm>
          </p:grpSpPr>
          <p:sp>
            <p:nvSpPr>
              <p:cNvPr id="10" name="computr1"/>
              <p:cNvSpPr>
                <a:spLocks noEditPoints="1" noChangeArrowheads="1"/>
              </p:cNvSpPr>
              <p:nvPr/>
            </p:nvSpPr>
            <p:spPr bwMode="auto">
              <a:xfrm>
                <a:off x="4272" y="1584"/>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1" name="computr1"/>
              <p:cNvSpPr>
                <a:spLocks noEditPoints="1" noChangeArrowheads="1"/>
              </p:cNvSpPr>
              <p:nvPr/>
            </p:nvSpPr>
            <p:spPr bwMode="auto">
              <a:xfrm>
                <a:off x="4368" y="1680"/>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2" name="computr1"/>
              <p:cNvSpPr>
                <a:spLocks noEditPoints="1" noChangeArrowheads="1"/>
              </p:cNvSpPr>
              <p:nvPr/>
            </p:nvSpPr>
            <p:spPr bwMode="auto">
              <a:xfrm>
                <a:off x="4464" y="1776"/>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3" name="computr1"/>
              <p:cNvSpPr>
                <a:spLocks noEditPoints="1" noChangeArrowheads="1"/>
              </p:cNvSpPr>
              <p:nvPr/>
            </p:nvSpPr>
            <p:spPr bwMode="auto">
              <a:xfrm>
                <a:off x="4560" y="1872"/>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4" name="computr1"/>
              <p:cNvSpPr>
                <a:spLocks noEditPoints="1" noChangeArrowheads="1"/>
              </p:cNvSpPr>
              <p:nvPr/>
            </p:nvSpPr>
            <p:spPr bwMode="auto">
              <a:xfrm>
                <a:off x="4656" y="1968"/>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5" name="computr1"/>
              <p:cNvSpPr>
                <a:spLocks noEditPoints="1" noChangeArrowheads="1"/>
              </p:cNvSpPr>
              <p:nvPr/>
            </p:nvSpPr>
            <p:spPr bwMode="auto">
              <a:xfrm>
                <a:off x="4752" y="2064"/>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grpSp>
        <p:sp>
          <p:nvSpPr>
            <p:cNvPr id="9" name="Text Box 11"/>
            <p:cNvSpPr txBox="1">
              <a:spLocks noChangeArrowheads="1"/>
            </p:cNvSpPr>
            <p:nvPr/>
          </p:nvSpPr>
          <p:spPr bwMode="auto">
            <a:xfrm>
              <a:off x="4648" y="1834"/>
              <a:ext cx="827" cy="246"/>
            </a:xfrm>
            <a:prstGeom prst="rect">
              <a:avLst/>
            </a:prstGeom>
            <a:noFill/>
            <a:ln>
              <a:noFill/>
            </a:ln>
            <a:effectLst/>
          </p:spPr>
          <p:txBody>
            <a:bodyPr wrap="none">
              <a:spAutoFit/>
            </a:bodyPr>
            <a:lstStyle/>
            <a:p>
              <a:r>
                <a:rPr lang="zh-CN" altLang="en-US" sz="1620" dirty="0">
                  <a:latin typeface="微软雅黑" panose="020B0503020204020204" pitchFamily="34" charset="-122"/>
                  <a:ea typeface="微软雅黑" panose="020B0503020204020204" pitchFamily="34" charset="-122"/>
                  <a:cs typeface="宋体" panose="02010600030101010101" pitchFamily="2" charset="-122"/>
                </a:rPr>
                <a:t>测试机</a:t>
              </a:r>
              <a:r>
                <a:rPr lang="en-US" altLang="zh-CN" sz="1620" dirty="0">
                  <a:latin typeface="微软雅黑" panose="020B0503020204020204" pitchFamily="34" charset="-122"/>
                  <a:ea typeface="微软雅黑" panose="020B0503020204020204" pitchFamily="34" charset="-122"/>
                  <a:cs typeface="宋体" panose="02010600030101010101" pitchFamily="2" charset="-122"/>
                </a:rPr>
                <a:t>(</a:t>
              </a:r>
              <a:r>
                <a:rPr lang="zh-CN" altLang="en-US" sz="1620" dirty="0">
                  <a:latin typeface="微软雅黑" panose="020B0503020204020204" pitchFamily="34" charset="-122"/>
                  <a:ea typeface="微软雅黑" panose="020B0503020204020204" pitchFamily="34" charset="-122"/>
                  <a:cs typeface="宋体" panose="02010600030101010101" pitchFamily="2" charset="-122"/>
                </a:rPr>
                <a:t>池</a:t>
              </a:r>
              <a:r>
                <a:rPr lang="en-US" altLang="zh-CN" sz="1620" dirty="0">
                  <a:latin typeface="微软雅黑" panose="020B0503020204020204" pitchFamily="34" charset="-122"/>
                  <a:ea typeface="微软雅黑" panose="020B0503020204020204" pitchFamily="34" charset="-122"/>
                  <a:cs typeface="宋体" panose="02010600030101010101" pitchFamily="2" charset="-122"/>
                </a:rPr>
                <a:t>)</a:t>
              </a:r>
              <a:endParaRPr lang="zh-CN" altLang="en-US" sz="1620" dirty="0">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16" name="Group 270"/>
          <p:cNvGrpSpPr/>
          <p:nvPr/>
        </p:nvGrpSpPr>
        <p:grpSpPr bwMode="auto">
          <a:xfrm>
            <a:off x="4577330" y="951570"/>
            <a:ext cx="1098896" cy="990723"/>
            <a:chOff x="2235" y="3204"/>
            <a:chExt cx="648" cy="698"/>
          </a:xfrm>
        </p:grpSpPr>
        <p:sp>
          <p:nvSpPr>
            <p:cNvPr id="17" name="Rectangle 271"/>
            <p:cNvSpPr>
              <a:spLocks noChangeArrowheads="1"/>
            </p:cNvSpPr>
            <p:nvPr/>
          </p:nvSpPr>
          <p:spPr bwMode="auto">
            <a:xfrm rot="-7392">
              <a:off x="2332" y="3337"/>
              <a:ext cx="93" cy="352"/>
            </a:xfrm>
            <a:prstGeom prst="rect">
              <a:avLst/>
            </a:prstGeom>
            <a:solidFill>
              <a:schemeClr val="hlink"/>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8" name="Rectangle 272"/>
            <p:cNvSpPr>
              <a:spLocks noChangeArrowheads="1"/>
            </p:cNvSpPr>
            <p:nvPr/>
          </p:nvSpPr>
          <p:spPr bwMode="auto">
            <a:xfrm rot="-7392">
              <a:off x="2447" y="3450"/>
              <a:ext cx="94" cy="239"/>
            </a:xfrm>
            <a:prstGeom prst="rect">
              <a:avLst/>
            </a:prstGeom>
            <a:solidFill>
              <a:schemeClr val="tx2"/>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9" name="Rectangle 273"/>
            <p:cNvSpPr>
              <a:spLocks noChangeArrowheads="1"/>
            </p:cNvSpPr>
            <p:nvPr/>
          </p:nvSpPr>
          <p:spPr bwMode="auto">
            <a:xfrm rot="-7392">
              <a:off x="2564" y="3248"/>
              <a:ext cx="94" cy="440"/>
            </a:xfrm>
            <a:prstGeom prst="rect">
              <a:avLst/>
            </a:prstGeom>
            <a:solidFill>
              <a:srgbClr val="0099FF"/>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20" name="Rectangle 274"/>
            <p:cNvSpPr>
              <a:spLocks noChangeArrowheads="1"/>
            </p:cNvSpPr>
            <p:nvPr/>
          </p:nvSpPr>
          <p:spPr bwMode="auto">
            <a:xfrm rot="-7392">
              <a:off x="2680" y="3389"/>
              <a:ext cx="94" cy="299"/>
            </a:xfrm>
            <a:prstGeom prst="rect">
              <a:avLst/>
            </a:prstGeom>
            <a:solidFill>
              <a:srgbClr val="66FF99"/>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21" name="Line 275"/>
            <p:cNvSpPr>
              <a:spLocks noChangeShapeType="1"/>
            </p:cNvSpPr>
            <p:nvPr/>
          </p:nvSpPr>
          <p:spPr bwMode="auto">
            <a:xfrm rot="7392" flipH="1">
              <a:off x="2334" y="3690"/>
              <a:ext cx="442" cy="0"/>
            </a:xfrm>
            <a:prstGeom prst="line">
              <a:avLst/>
            </a:prstGeom>
            <a:noFill/>
            <a:ln w="19050">
              <a:solidFill>
                <a:schemeClr val="folHlink"/>
              </a:solidFill>
              <a:round/>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22" name="AutoShape 276"/>
            <p:cNvSpPr>
              <a:spLocks noChangeArrowheads="1"/>
            </p:cNvSpPr>
            <p:nvPr/>
          </p:nvSpPr>
          <p:spPr bwMode="auto">
            <a:xfrm flipH="1">
              <a:off x="2235" y="3204"/>
              <a:ext cx="641" cy="670"/>
            </a:xfrm>
            <a:prstGeom prst="wedgeRectCallout">
              <a:avLst>
                <a:gd name="adj1" fmla="val 87897"/>
                <a:gd name="adj2" fmla="val 27751"/>
              </a:avLst>
            </a:prstGeom>
            <a:noFill/>
            <a:ln w="19050">
              <a:solidFill>
                <a:schemeClr val="tx1"/>
              </a:solidFill>
              <a:prstDash val="dash"/>
              <a:miter lim="800000"/>
            </a:ln>
            <a:effectLst/>
          </p:spPr>
          <p:txBody>
            <a:bodyPr wrap="none" anchor="ctr"/>
            <a:lstStyle/>
            <a:p>
              <a:pPr algn="ctr" eaLnBrk="0" hangingPunct="0">
                <a:spcBef>
                  <a:spcPct val="20000"/>
                </a:spcBef>
                <a:buClr>
                  <a:schemeClr val="tx2"/>
                </a:buClr>
              </a:pPr>
              <a:endParaRPr lang="zh-CN" altLang="en-US" sz="1440">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Text Box 277"/>
            <p:cNvSpPr txBox="1">
              <a:spLocks noChangeArrowheads="1"/>
            </p:cNvSpPr>
            <p:nvPr/>
          </p:nvSpPr>
          <p:spPr bwMode="auto">
            <a:xfrm>
              <a:off x="2235" y="3693"/>
              <a:ext cx="648" cy="209"/>
            </a:xfrm>
            <a:prstGeom prst="rect">
              <a:avLst/>
            </a:prstGeom>
            <a:noFill/>
            <a:ln>
              <a:noFill/>
            </a:ln>
            <a:effectLst/>
          </p:spPr>
          <p:txBody>
            <a:bodyPr anchor="ctr">
              <a:spAutoFit/>
            </a:bodyPr>
            <a:lstStyle/>
            <a:p>
              <a:pPr algn="ctr" eaLnBrk="0" hangingPunct="0">
                <a:lnSpc>
                  <a:spcPct val="80000"/>
                </a:lnSpc>
                <a:buClr>
                  <a:schemeClr val="tx2"/>
                </a:buClr>
              </a:pPr>
              <a:r>
                <a:rPr lang="zh-CN" altLang="en-US" sz="1620" dirty="0">
                  <a:latin typeface="微软雅黑" panose="020B0503020204020204" pitchFamily="34" charset="-122"/>
                  <a:ea typeface="微软雅黑" panose="020B0503020204020204" pitchFamily="34" charset="-122"/>
                  <a:cs typeface="宋体" panose="02010600030101010101" pitchFamily="2" charset="-122"/>
                </a:rPr>
                <a:t>分析器</a:t>
              </a:r>
              <a:endParaRPr lang="zh-CN" altLang="en-US" sz="1620" dirty="0">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4" name="Group 279"/>
          <p:cNvGrpSpPr/>
          <p:nvPr/>
        </p:nvGrpSpPr>
        <p:grpSpPr bwMode="auto">
          <a:xfrm>
            <a:off x="3281186" y="1470028"/>
            <a:ext cx="985838" cy="942975"/>
            <a:chOff x="1048" y="2260"/>
            <a:chExt cx="1342" cy="1288"/>
          </a:xfrm>
        </p:grpSpPr>
        <p:sp>
          <p:nvSpPr>
            <p:cNvPr id="25" name="Freeform 280"/>
            <p:cNvSpPr/>
            <p:nvPr/>
          </p:nvSpPr>
          <p:spPr bwMode="invGray">
            <a:xfrm>
              <a:off x="1691" y="2729"/>
              <a:ext cx="401" cy="286"/>
            </a:xfrm>
            <a:custGeom>
              <a:avLst/>
              <a:gdLst>
                <a:gd name="T0" fmla="*/ 156 w 157"/>
                <a:gd name="T1" fmla="*/ 33 h 112"/>
                <a:gd name="T2" fmla="*/ 156 w 157"/>
                <a:gd name="T3" fmla="*/ 111 h 112"/>
                <a:gd name="T4" fmla="*/ 0 w 157"/>
                <a:gd name="T5" fmla="*/ 53 h 112"/>
                <a:gd name="T6" fmla="*/ 0 w 157"/>
                <a:gd name="T7" fmla="*/ 0 h 112"/>
                <a:gd name="T8" fmla="*/ 156 w 157"/>
                <a:gd name="T9" fmla="*/ 33 h 112"/>
              </a:gdLst>
              <a:ahLst/>
              <a:cxnLst>
                <a:cxn ang="0">
                  <a:pos x="T0" y="T1"/>
                </a:cxn>
                <a:cxn ang="0">
                  <a:pos x="T2" y="T3"/>
                </a:cxn>
                <a:cxn ang="0">
                  <a:pos x="T4" y="T5"/>
                </a:cxn>
                <a:cxn ang="0">
                  <a:pos x="T6" y="T7"/>
                </a:cxn>
                <a:cxn ang="0">
                  <a:pos x="T8" y="T9"/>
                </a:cxn>
              </a:cxnLst>
              <a:rect l="0" t="0" r="r" b="b"/>
              <a:pathLst>
                <a:path w="157" h="112">
                  <a:moveTo>
                    <a:pt x="156" y="33"/>
                  </a:moveTo>
                  <a:lnTo>
                    <a:pt x="156" y="111"/>
                  </a:lnTo>
                  <a:lnTo>
                    <a:pt x="0" y="53"/>
                  </a:lnTo>
                  <a:lnTo>
                    <a:pt x="0" y="0"/>
                  </a:lnTo>
                  <a:lnTo>
                    <a:pt x="156" y="33"/>
                  </a:lnTo>
                </a:path>
              </a:pathLst>
            </a:custGeom>
            <a:solidFill>
              <a:srgbClr val="A0A0A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26" name="Freeform 281"/>
            <p:cNvSpPr/>
            <p:nvPr/>
          </p:nvSpPr>
          <p:spPr bwMode="invGray">
            <a:xfrm>
              <a:off x="2092" y="2795"/>
              <a:ext cx="298" cy="220"/>
            </a:xfrm>
            <a:custGeom>
              <a:avLst/>
              <a:gdLst>
                <a:gd name="T0" fmla="*/ 0 w 117"/>
                <a:gd name="T1" fmla="*/ 7 h 86"/>
                <a:gd name="T2" fmla="*/ 0 w 117"/>
                <a:gd name="T3" fmla="*/ 85 h 86"/>
                <a:gd name="T4" fmla="*/ 116 w 117"/>
                <a:gd name="T5" fmla="*/ 65 h 86"/>
                <a:gd name="T6" fmla="*/ 116 w 117"/>
                <a:gd name="T7" fmla="*/ 0 h 86"/>
                <a:gd name="T8" fmla="*/ 0 w 117"/>
                <a:gd name="T9" fmla="*/ 7 h 86"/>
              </a:gdLst>
              <a:ahLst/>
              <a:cxnLst>
                <a:cxn ang="0">
                  <a:pos x="T0" y="T1"/>
                </a:cxn>
                <a:cxn ang="0">
                  <a:pos x="T2" y="T3"/>
                </a:cxn>
                <a:cxn ang="0">
                  <a:pos x="T4" y="T5"/>
                </a:cxn>
                <a:cxn ang="0">
                  <a:pos x="T6" y="T7"/>
                </a:cxn>
                <a:cxn ang="0">
                  <a:pos x="T8" y="T9"/>
                </a:cxn>
              </a:cxnLst>
              <a:rect l="0" t="0" r="r" b="b"/>
              <a:pathLst>
                <a:path w="117" h="86">
                  <a:moveTo>
                    <a:pt x="0" y="7"/>
                  </a:moveTo>
                  <a:lnTo>
                    <a:pt x="0" y="85"/>
                  </a:lnTo>
                  <a:lnTo>
                    <a:pt x="116" y="65"/>
                  </a:lnTo>
                  <a:lnTo>
                    <a:pt x="116" y="0"/>
                  </a:lnTo>
                  <a:lnTo>
                    <a:pt x="0" y="7"/>
                  </a:lnTo>
                </a:path>
              </a:pathLst>
            </a:custGeom>
            <a:solidFill>
              <a:srgbClr val="80808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27" name="Freeform 282"/>
            <p:cNvSpPr/>
            <p:nvPr/>
          </p:nvSpPr>
          <p:spPr bwMode="invGray">
            <a:xfrm>
              <a:off x="1694" y="2729"/>
              <a:ext cx="696" cy="87"/>
            </a:xfrm>
            <a:custGeom>
              <a:avLst/>
              <a:gdLst>
                <a:gd name="T0" fmla="*/ 272 w 273"/>
                <a:gd name="T1" fmla="*/ 25 h 34"/>
                <a:gd name="T2" fmla="*/ 154 w 273"/>
                <a:gd name="T3" fmla="*/ 33 h 34"/>
                <a:gd name="T4" fmla="*/ 0 w 273"/>
                <a:gd name="T5" fmla="*/ 0 h 34"/>
                <a:gd name="T6" fmla="*/ 113 w 273"/>
                <a:gd name="T7" fmla="*/ 0 h 34"/>
                <a:gd name="T8" fmla="*/ 272 w 273"/>
                <a:gd name="T9" fmla="*/ 25 h 34"/>
              </a:gdLst>
              <a:ahLst/>
              <a:cxnLst>
                <a:cxn ang="0">
                  <a:pos x="T0" y="T1"/>
                </a:cxn>
                <a:cxn ang="0">
                  <a:pos x="T2" y="T3"/>
                </a:cxn>
                <a:cxn ang="0">
                  <a:pos x="T4" y="T5"/>
                </a:cxn>
                <a:cxn ang="0">
                  <a:pos x="T6" y="T7"/>
                </a:cxn>
                <a:cxn ang="0">
                  <a:pos x="T8" y="T9"/>
                </a:cxn>
              </a:cxnLst>
              <a:rect l="0" t="0" r="r" b="b"/>
              <a:pathLst>
                <a:path w="273" h="34">
                  <a:moveTo>
                    <a:pt x="272" y="25"/>
                  </a:moveTo>
                  <a:lnTo>
                    <a:pt x="154" y="33"/>
                  </a:lnTo>
                  <a:lnTo>
                    <a:pt x="0" y="0"/>
                  </a:lnTo>
                  <a:lnTo>
                    <a:pt x="113" y="0"/>
                  </a:lnTo>
                  <a:lnTo>
                    <a:pt x="272" y="25"/>
                  </a:lnTo>
                </a:path>
              </a:pathLst>
            </a:custGeom>
            <a:solidFill>
              <a:srgbClr val="C0C0C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28" name="Freeform 283"/>
            <p:cNvSpPr/>
            <p:nvPr/>
          </p:nvSpPr>
          <p:spPr bwMode="invGray">
            <a:xfrm>
              <a:off x="1905" y="2704"/>
              <a:ext cx="255" cy="81"/>
            </a:xfrm>
            <a:custGeom>
              <a:avLst/>
              <a:gdLst>
                <a:gd name="T0" fmla="*/ 99 w 100"/>
                <a:gd name="T1" fmla="*/ 17 h 32"/>
                <a:gd name="T2" fmla="*/ 99 w 100"/>
                <a:gd name="T3" fmla="*/ 27 h 32"/>
                <a:gd name="T4" fmla="*/ 53 w 100"/>
                <a:gd name="T5" fmla="*/ 31 h 32"/>
                <a:gd name="T6" fmla="*/ 0 w 100"/>
                <a:gd name="T7" fmla="*/ 20 h 32"/>
                <a:gd name="T8" fmla="*/ 0 w 100"/>
                <a:gd name="T9" fmla="*/ 0 h 32"/>
                <a:gd name="T10" fmla="*/ 99 w 100"/>
                <a:gd name="T11" fmla="*/ 17 h 32"/>
              </a:gdLst>
              <a:ahLst/>
              <a:cxnLst>
                <a:cxn ang="0">
                  <a:pos x="T0" y="T1"/>
                </a:cxn>
                <a:cxn ang="0">
                  <a:pos x="T2" y="T3"/>
                </a:cxn>
                <a:cxn ang="0">
                  <a:pos x="T4" y="T5"/>
                </a:cxn>
                <a:cxn ang="0">
                  <a:pos x="T6" y="T7"/>
                </a:cxn>
                <a:cxn ang="0">
                  <a:pos x="T8" y="T9"/>
                </a:cxn>
                <a:cxn ang="0">
                  <a:pos x="T10" y="T11"/>
                </a:cxn>
              </a:cxnLst>
              <a:rect l="0" t="0" r="r" b="b"/>
              <a:pathLst>
                <a:path w="100" h="32">
                  <a:moveTo>
                    <a:pt x="99" y="17"/>
                  </a:moveTo>
                  <a:lnTo>
                    <a:pt x="99" y="27"/>
                  </a:lnTo>
                  <a:lnTo>
                    <a:pt x="53" y="31"/>
                  </a:lnTo>
                  <a:lnTo>
                    <a:pt x="0" y="20"/>
                  </a:lnTo>
                  <a:lnTo>
                    <a:pt x="0" y="0"/>
                  </a:lnTo>
                  <a:lnTo>
                    <a:pt x="99" y="17"/>
                  </a:lnTo>
                </a:path>
              </a:pathLst>
            </a:custGeom>
            <a:solidFill>
              <a:srgbClr val="60606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29" name="Freeform 284"/>
            <p:cNvSpPr/>
            <p:nvPr/>
          </p:nvSpPr>
          <p:spPr bwMode="invGray">
            <a:xfrm>
              <a:off x="1765" y="2357"/>
              <a:ext cx="327" cy="406"/>
            </a:xfrm>
            <a:custGeom>
              <a:avLst/>
              <a:gdLst>
                <a:gd name="T0" fmla="*/ 109 w 128"/>
                <a:gd name="T1" fmla="*/ 158 h 159"/>
                <a:gd name="T2" fmla="*/ 127 w 128"/>
                <a:gd name="T3" fmla="*/ 4 h 159"/>
                <a:gd name="T4" fmla="*/ 16 w 128"/>
                <a:gd name="T5" fmla="*/ 0 h 159"/>
                <a:gd name="T6" fmla="*/ 0 w 128"/>
                <a:gd name="T7" fmla="*/ 136 h 159"/>
                <a:gd name="T8" fmla="*/ 109 w 128"/>
                <a:gd name="T9" fmla="*/ 158 h 159"/>
              </a:gdLst>
              <a:ahLst/>
              <a:cxnLst>
                <a:cxn ang="0">
                  <a:pos x="T0" y="T1"/>
                </a:cxn>
                <a:cxn ang="0">
                  <a:pos x="T2" y="T3"/>
                </a:cxn>
                <a:cxn ang="0">
                  <a:pos x="T4" y="T5"/>
                </a:cxn>
                <a:cxn ang="0">
                  <a:pos x="T6" y="T7"/>
                </a:cxn>
                <a:cxn ang="0">
                  <a:pos x="T8" y="T9"/>
                </a:cxn>
              </a:cxnLst>
              <a:rect l="0" t="0" r="r" b="b"/>
              <a:pathLst>
                <a:path w="128" h="159">
                  <a:moveTo>
                    <a:pt x="109" y="158"/>
                  </a:moveTo>
                  <a:lnTo>
                    <a:pt x="127" y="4"/>
                  </a:lnTo>
                  <a:lnTo>
                    <a:pt x="16" y="0"/>
                  </a:lnTo>
                  <a:lnTo>
                    <a:pt x="0" y="136"/>
                  </a:lnTo>
                  <a:lnTo>
                    <a:pt x="109" y="158"/>
                  </a:lnTo>
                </a:path>
              </a:pathLst>
            </a:custGeom>
            <a:solidFill>
              <a:srgbClr val="A0A0A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30" name="Freeform 285"/>
            <p:cNvSpPr/>
            <p:nvPr/>
          </p:nvSpPr>
          <p:spPr bwMode="invGray">
            <a:xfrm>
              <a:off x="2043" y="2367"/>
              <a:ext cx="291" cy="401"/>
            </a:xfrm>
            <a:custGeom>
              <a:avLst/>
              <a:gdLst>
                <a:gd name="T0" fmla="*/ 16 w 114"/>
                <a:gd name="T1" fmla="*/ 0 h 157"/>
                <a:gd name="T2" fmla="*/ 113 w 114"/>
                <a:gd name="T3" fmla="*/ 34 h 157"/>
                <a:gd name="T4" fmla="*/ 98 w 114"/>
                <a:gd name="T5" fmla="*/ 156 h 157"/>
                <a:gd name="T6" fmla="*/ 0 w 114"/>
                <a:gd name="T7" fmla="*/ 152 h 157"/>
                <a:gd name="T8" fmla="*/ 16 w 114"/>
                <a:gd name="T9" fmla="*/ 0 h 157"/>
              </a:gdLst>
              <a:ahLst/>
              <a:cxnLst>
                <a:cxn ang="0">
                  <a:pos x="T0" y="T1"/>
                </a:cxn>
                <a:cxn ang="0">
                  <a:pos x="T2" y="T3"/>
                </a:cxn>
                <a:cxn ang="0">
                  <a:pos x="T4" y="T5"/>
                </a:cxn>
                <a:cxn ang="0">
                  <a:pos x="T6" y="T7"/>
                </a:cxn>
                <a:cxn ang="0">
                  <a:pos x="T8" y="T9"/>
                </a:cxn>
              </a:cxnLst>
              <a:rect l="0" t="0" r="r" b="b"/>
              <a:pathLst>
                <a:path w="114" h="157">
                  <a:moveTo>
                    <a:pt x="16" y="0"/>
                  </a:moveTo>
                  <a:lnTo>
                    <a:pt x="113" y="34"/>
                  </a:lnTo>
                  <a:lnTo>
                    <a:pt x="98" y="156"/>
                  </a:lnTo>
                  <a:lnTo>
                    <a:pt x="0" y="152"/>
                  </a:lnTo>
                  <a:lnTo>
                    <a:pt x="16" y="0"/>
                  </a:lnTo>
                </a:path>
              </a:pathLst>
            </a:custGeom>
            <a:solidFill>
              <a:srgbClr val="80808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31" name="Freeform 286"/>
            <p:cNvSpPr/>
            <p:nvPr/>
          </p:nvSpPr>
          <p:spPr bwMode="invGray">
            <a:xfrm>
              <a:off x="1801" y="2395"/>
              <a:ext cx="234" cy="304"/>
            </a:xfrm>
            <a:custGeom>
              <a:avLst/>
              <a:gdLst>
                <a:gd name="T0" fmla="*/ 91 w 92"/>
                <a:gd name="T1" fmla="*/ 6 h 119"/>
                <a:gd name="T2" fmla="*/ 77 w 92"/>
                <a:gd name="T3" fmla="*/ 118 h 119"/>
                <a:gd name="T4" fmla="*/ 0 w 92"/>
                <a:gd name="T5" fmla="*/ 104 h 119"/>
                <a:gd name="T6" fmla="*/ 13 w 92"/>
                <a:gd name="T7" fmla="*/ 0 h 119"/>
                <a:gd name="T8" fmla="*/ 91 w 92"/>
                <a:gd name="T9" fmla="*/ 6 h 119"/>
              </a:gdLst>
              <a:ahLst/>
              <a:cxnLst>
                <a:cxn ang="0">
                  <a:pos x="T0" y="T1"/>
                </a:cxn>
                <a:cxn ang="0">
                  <a:pos x="T2" y="T3"/>
                </a:cxn>
                <a:cxn ang="0">
                  <a:pos x="T4" y="T5"/>
                </a:cxn>
                <a:cxn ang="0">
                  <a:pos x="T6" y="T7"/>
                </a:cxn>
                <a:cxn ang="0">
                  <a:pos x="T8" y="T9"/>
                </a:cxn>
              </a:cxnLst>
              <a:rect l="0" t="0" r="r" b="b"/>
              <a:pathLst>
                <a:path w="92" h="119">
                  <a:moveTo>
                    <a:pt x="91" y="6"/>
                  </a:moveTo>
                  <a:lnTo>
                    <a:pt x="77" y="118"/>
                  </a:lnTo>
                  <a:lnTo>
                    <a:pt x="0" y="104"/>
                  </a:lnTo>
                  <a:lnTo>
                    <a:pt x="13" y="0"/>
                  </a:lnTo>
                  <a:lnTo>
                    <a:pt x="91" y="6"/>
                  </a:lnTo>
                </a:path>
              </a:pathLst>
            </a:custGeom>
            <a:gradFill rotWithShape="0">
              <a:gsLst>
                <a:gs pos="0">
                  <a:srgbClr val="00C0C0"/>
                </a:gs>
                <a:gs pos="100000">
                  <a:srgbClr val="00C0C0">
                    <a:gamma/>
                    <a:shade val="46275"/>
                    <a:invGamma/>
                  </a:srgbClr>
                </a:gs>
              </a:gsLst>
              <a:path path="rect">
                <a:fillToRect l="50000" t="50000" r="50000" b="50000"/>
              </a:path>
            </a:gra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32" name="Freeform 287"/>
            <p:cNvSpPr/>
            <p:nvPr/>
          </p:nvSpPr>
          <p:spPr bwMode="invGray">
            <a:xfrm>
              <a:off x="1719" y="2760"/>
              <a:ext cx="227" cy="186"/>
            </a:xfrm>
            <a:custGeom>
              <a:avLst/>
              <a:gdLst>
                <a:gd name="T0" fmla="*/ 0 w 89"/>
                <a:gd name="T1" fmla="*/ 0 h 73"/>
                <a:gd name="T2" fmla="*/ 88 w 89"/>
                <a:gd name="T3" fmla="*/ 21 h 73"/>
                <a:gd name="T4" fmla="*/ 88 w 89"/>
                <a:gd name="T5" fmla="*/ 72 h 73"/>
                <a:gd name="T6" fmla="*/ 0 w 89"/>
                <a:gd name="T7" fmla="*/ 40 h 73"/>
                <a:gd name="T8" fmla="*/ 0 w 89"/>
                <a:gd name="T9" fmla="*/ 0 h 73"/>
              </a:gdLst>
              <a:ahLst/>
              <a:cxnLst>
                <a:cxn ang="0">
                  <a:pos x="T0" y="T1"/>
                </a:cxn>
                <a:cxn ang="0">
                  <a:pos x="T2" y="T3"/>
                </a:cxn>
                <a:cxn ang="0">
                  <a:pos x="T4" y="T5"/>
                </a:cxn>
                <a:cxn ang="0">
                  <a:pos x="T6" y="T7"/>
                </a:cxn>
                <a:cxn ang="0">
                  <a:pos x="T8" y="T9"/>
                </a:cxn>
              </a:cxnLst>
              <a:rect l="0" t="0" r="r" b="b"/>
              <a:pathLst>
                <a:path w="89" h="73">
                  <a:moveTo>
                    <a:pt x="0" y="0"/>
                  </a:moveTo>
                  <a:lnTo>
                    <a:pt x="88" y="21"/>
                  </a:lnTo>
                  <a:lnTo>
                    <a:pt x="88" y="72"/>
                  </a:lnTo>
                  <a:lnTo>
                    <a:pt x="0" y="40"/>
                  </a:lnTo>
                  <a:lnTo>
                    <a:pt x="0" y="0"/>
                  </a:lnTo>
                </a:path>
              </a:pathLst>
            </a:custGeom>
            <a:solidFill>
              <a:srgbClr val="40404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33" name="Line 288"/>
            <p:cNvSpPr>
              <a:spLocks noChangeShapeType="1"/>
            </p:cNvSpPr>
            <p:nvPr/>
          </p:nvSpPr>
          <p:spPr bwMode="invGray">
            <a:xfrm flipH="1" flipV="1">
              <a:off x="1732" y="2803"/>
              <a:ext cx="61" cy="18"/>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4" name="Line 289"/>
            <p:cNvSpPr>
              <a:spLocks noChangeShapeType="1"/>
            </p:cNvSpPr>
            <p:nvPr/>
          </p:nvSpPr>
          <p:spPr bwMode="invGray">
            <a:xfrm>
              <a:off x="1824" y="2826"/>
              <a:ext cx="81" cy="21"/>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5" name="Line 290"/>
            <p:cNvSpPr>
              <a:spLocks noChangeShapeType="1"/>
            </p:cNvSpPr>
            <p:nvPr/>
          </p:nvSpPr>
          <p:spPr bwMode="invGray">
            <a:xfrm>
              <a:off x="1813" y="2780"/>
              <a:ext cx="0" cy="123"/>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6" name="Line 291"/>
            <p:cNvSpPr>
              <a:spLocks noChangeShapeType="1"/>
            </p:cNvSpPr>
            <p:nvPr/>
          </p:nvSpPr>
          <p:spPr bwMode="invGray">
            <a:xfrm>
              <a:off x="1923" y="2808"/>
              <a:ext cx="0" cy="130"/>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7" name="Line 292"/>
            <p:cNvSpPr>
              <a:spLocks noChangeShapeType="1"/>
            </p:cNvSpPr>
            <p:nvPr/>
          </p:nvSpPr>
          <p:spPr bwMode="invGray">
            <a:xfrm>
              <a:off x="1714" y="2806"/>
              <a:ext cx="209" cy="61"/>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8" name="Line 293"/>
            <p:cNvSpPr>
              <a:spLocks noChangeShapeType="1"/>
            </p:cNvSpPr>
            <p:nvPr/>
          </p:nvSpPr>
          <p:spPr bwMode="invGray">
            <a:xfrm flipH="1" flipV="1">
              <a:off x="1714" y="2788"/>
              <a:ext cx="209" cy="54"/>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9" name="Freeform 294"/>
            <p:cNvSpPr/>
            <p:nvPr/>
          </p:nvSpPr>
          <p:spPr bwMode="invGray">
            <a:xfrm>
              <a:off x="1941" y="2938"/>
              <a:ext cx="51" cy="79"/>
            </a:xfrm>
            <a:custGeom>
              <a:avLst/>
              <a:gdLst>
                <a:gd name="T0" fmla="*/ 13 w 20"/>
                <a:gd name="T1" fmla="*/ 0 h 31"/>
                <a:gd name="T2" fmla="*/ 19 w 20"/>
                <a:gd name="T3" fmla="*/ 27 h 31"/>
                <a:gd name="T4" fmla="*/ 4 w 20"/>
                <a:gd name="T5" fmla="*/ 30 h 31"/>
                <a:gd name="T6" fmla="*/ 0 w 20"/>
                <a:gd name="T7" fmla="*/ 2 h 31"/>
                <a:gd name="T8" fmla="*/ 13 w 20"/>
                <a:gd name="T9" fmla="*/ 0 h 31"/>
              </a:gdLst>
              <a:ahLst/>
              <a:cxnLst>
                <a:cxn ang="0">
                  <a:pos x="T0" y="T1"/>
                </a:cxn>
                <a:cxn ang="0">
                  <a:pos x="T2" y="T3"/>
                </a:cxn>
                <a:cxn ang="0">
                  <a:pos x="T4" y="T5"/>
                </a:cxn>
                <a:cxn ang="0">
                  <a:pos x="T6" y="T7"/>
                </a:cxn>
                <a:cxn ang="0">
                  <a:pos x="T8" y="T9"/>
                </a:cxn>
              </a:cxnLst>
              <a:rect l="0" t="0" r="r" b="b"/>
              <a:pathLst>
                <a:path w="20" h="31">
                  <a:moveTo>
                    <a:pt x="13" y="0"/>
                  </a:moveTo>
                  <a:lnTo>
                    <a:pt x="19" y="27"/>
                  </a:lnTo>
                  <a:lnTo>
                    <a:pt x="4" y="30"/>
                  </a:lnTo>
                  <a:lnTo>
                    <a:pt x="0" y="2"/>
                  </a:lnTo>
                  <a:lnTo>
                    <a:pt x="13" y="0"/>
                  </a:lnTo>
                </a:path>
              </a:pathLst>
            </a:custGeom>
            <a:solidFill>
              <a:srgbClr val="60606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0" name="Freeform 295"/>
            <p:cNvSpPr/>
            <p:nvPr/>
          </p:nvSpPr>
          <p:spPr bwMode="invGray">
            <a:xfrm>
              <a:off x="1905" y="2946"/>
              <a:ext cx="72" cy="68"/>
            </a:xfrm>
            <a:custGeom>
              <a:avLst/>
              <a:gdLst>
                <a:gd name="T0" fmla="*/ 24 w 28"/>
                <a:gd name="T1" fmla="*/ 1 h 27"/>
                <a:gd name="T2" fmla="*/ 27 w 28"/>
                <a:gd name="T3" fmla="*/ 26 h 27"/>
                <a:gd name="T4" fmla="*/ 0 w 28"/>
                <a:gd name="T5" fmla="*/ 14 h 27"/>
                <a:gd name="T6" fmla="*/ 10 w 28"/>
                <a:gd name="T7" fmla="*/ 9 h 27"/>
                <a:gd name="T8" fmla="*/ 21 w 28"/>
                <a:gd name="T9" fmla="*/ 15 h 27"/>
                <a:gd name="T10" fmla="*/ 17 w 28"/>
                <a:gd name="T11" fmla="*/ 0 h 27"/>
                <a:gd name="T12" fmla="*/ 24 w 28"/>
                <a:gd name="T13" fmla="*/ 1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4" y="1"/>
                  </a:moveTo>
                  <a:lnTo>
                    <a:pt x="27" y="26"/>
                  </a:lnTo>
                  <a:lnTo>
                    <a:pt x="0" y="14"/>
                  </a:lnTo>
                  <a:lnTo>
                    <a:pt x="10" y="9"/>
                  </a:lnTo>
                  <a:lnTo>
                    <a:pt x="21" y="15"/>
                  </a:lnTo>
                  <a:lnTo>
                    <a:pt x="17" y="0"/>
                  </a:lnTo>
                  <a:lnTo>
                    <a:pt x="24" y="1"/>
                  </a:lnTo>
                </a:path>
              </a:pathLst>
            </a:custGeom>
            <a:solidFill>
              <a:srgbClr val="40404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1" name="Freeform 296"/>
            <p:cNvSpPr/>
            <p:nvPr/>
          </p:nvSpPr>
          <p:spPr bwMode="invGray">
            <a:xfrm>
              <a:off x="1482" y="2762"/>
              <a:ext cx="535" cy="283"/>
            </a:xfrm>
            <a:custGeom>
              <a:avLst/>
              <a:gdLst>
                <a:gd name="T0" fmla="*/ 209 w 210"/>
                <a:gd name="T1" fmla="*/ 46 h 111"/>
                <a:gd name="T2" fmla="*/ 109 w 210"/>
                <a:gd name="T3" fmla="*/ 110 h 111"/>
                <a:gd name="T4" fmla="*/ 0 w 210"/>
                <a:gd name="T5" fmla="*/ 47 h 111"/>
                <a:gd name="T6" fmla="*/ 82 w 210"/>
                <a:gd name="T7" fmla="*/ 0 h 111"/>
                <a:gd name="T8" fmla="*/ 209 w 210"/>
                <a:gd name="T9" fmla="*/ 46 h 111"/>
              </a:gdLst>
              <a:ahLst/>
              <a:cxnLst>
                <a:cxn ang="0">
                  <a:pos x="T0" y="T1"/>
                </a:cxn>
                <a:cxn ang="0">
                  <a:pos x="T2" y="T3"/>
                </a:cxn>
                <a:cxn ang="0">
                  <a:pos x="T4" y="T5"/>
                </a:cxn>
                <a:cxn ang="0">
                  <a:pos x="T6" y="T7"/>
                </a:cxn>
                <a:cxn ang="0">
                  <a:pos x="T8" y="T9"/>
                </a:cxn>
              </a:cxnLst>
              <a:rect l="0" t="0" r="r" b="b"/>
              <a:pathLst>
                <a:path w="210" h="111">
                  <a:moveTo>
                    <a:pt x="209" y="46"/>
                  </a:moveTo>
                  <a:lnTo>
                    <a:pt x="109" y="110"/>
                  </a:lnTo>
                  <a:lnTo>
                    <a:pt x="0" y="47"/>
                  </a:lnTo>
                  <a:lnTo>
                    <a:pt x="82" y="0"/>
                  </a:lnTo>
                  <a:lnTo>
                    <a:pt x="209" y="46"/>
                  </a:lnTo>
                </a:path>
              </a:pathLst>
            </a:custGeom>
            <a:solidFill>
              <a:srgbClr val="80808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2" name="Freeform 297"/>
            <p:cNvSpPr/>
            <p:nvPr/>
          </p:nvSpPr>
          <p:spPr bwMode="invGray">
            <a:xfrm>
              <a:off x="1760" y="2882"/>
              <a:ext cx="270" cy="204"/>
            </a:xfrm>
            <a:custGeom>
              <a:avLst/>
              <a:gdLst>
                <a:gd name="T0" fmla="*/ 102 w 106"/>
                <a:gd name="T1" fmla="*/ 0 h 80"/>
                <a:gd name="T2" fmla="*/ 0 w 106"/>
                <a:gd name="T3" fmla="*/ 65 h 80"/>
                <a:gd name="T4" fmla="*/ 3 w 106"/>
                <a:gd name="T5" fmla="*/ 79 h 80"/>
                <a:gd name="T6" fmla="*/ 105 w 106"/>
                <a:gd name="T7" fmla="*/ 13 h 80"/>
                <a:gd name="T8" fmla="*/ 102 w 106"/>
                <a:gd name="T9" fmla="*/ 0 h 80"/>
              </a:gdLst>
              <a:ahLst/>
              <a:cxnLst>
                <a:cxn ang="0">
                  <a:pos x="T0" y="T1"/>
                </a:cxn>
                <a:cxn ang="0">
                  <a:pos x="T2" y="T3"/>
                </a:cxn>
                <a:cxn ang="0">
                  <a:pos x="T4" y="T5"/>
                </a:cxn>
                <a:cxn ang="0">
                  <a:pos x="T6" y="T7"/>
                </a:cxn>
                <a:cxn ang="0">
                  <a:pos x="T8" y="T9"/>
                </a:cxn>
              </a:cxnLst>
              <a:rect l="0" t="0" r="r" b="b"/>
              <a:pathLst>
                <a:path w="106" h="80">
                  <a:moveTo>
                    <a:pt x="102" y="0"/>
                  </a:moveTo>
                  <a:lnTo>
                    <a:pt x="0" y="65"/>
                  </a:lnTo>
                  <a:lnTo>
                    <a:pt x="3" y="79"/>
                  </a:lnTo>
                  <a:lnTo>
                    <a:pt x="105" y="13"/>
                  </a:lnTo>
                  <a:lnTo>
                    <a:pt x="102" y="0"/>
                  </a:lnTo>
                </a:path>
              </a:pathLst>
            </a:custGeom>
            <a:solidFill>
              <a:srgbClr val="60606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3" name="Freeform 298"/>
            <p:cNvSpPr/>
            <p:nvPr/>
          </p:nvSpPr>
          <p:spPr bwMode="invGray">
            <a:xfrm>
              <a:off x="1485" y="2887"/>
              <a:ext cx="288" cy="199"/>
            </a:xfrm>
            <a:custGeom>
              <a:avLst/>
              <a:gdLst>
                <a:gd name="T0" fmla="*/ 112 w 113"/>
                <a:gd name="T1" fmla="*/ 77 h 78"/>
                <a:gd name="T2" fmla="*/ 108 w 113"/>
                <a:gd name="T3" fmla="*/ 62 h 78"/>
                <a:gd name="T4" fmla="*/ 0 w 113"/>
                <a:gd name="T5" fmla="*/ 0 h 78"/>
                <a:gd name="T6" fmla="*/ 4 w 113"/>
                <a:gd name="T7" fmla="*/ 12 h 78"/>
                <a:gd name="T8" fmla="*/ 112 w 113"/>
                <a:gd name="T9" fmla="*/ 77 h 78"/>
              </a:gdLst>
              <a:ahLst/>
              <a:cxnLst>
                <a:cxn ang="0">
                  <a:pos x="T0" y="T1"/>
                </a:cxn>
                <a:cxn ang="0">
                  <a:pos x="T2" y="T3"/>
                </a:cxn>
                <a:cxn ang="0">
                  <a:pos x="T4" y="T5"/>
                </a:cxn>
                <a:cxn ang="0">
                  <a:pos x="T6" y="T7"/>
                </a:cxn>
                <a:cxn ang="0">
                  <a:pos x="T8" y="T9"/>
                </a:cxn>
              </a:cxnLst>
              <a:rect l="0" t="0" r="r" b="b"/>
              <a:pathLst>
                <a:path w="113" h="78">
                  <a:moveTo>
                    <a:pt x="112" y="77"/>
                  </a:moveTo>
                  <a:lnTo>
                    <a:pt x="108" y="62"/>
                  </a:lnTo>
                  <a:lnTo>
                    <a:pt x="0" y="0"/>
                  </a:lnTo>
                  <a:lnTo>
                    <a:pt x="4" y="12"/>
                  </a:lnTo>
                  <a:lnTo>
                    <a:pt x="112" y="77"/>
                  </a:lnTo>
                </a:path>
              </a:pathLst>
            </a:custGeom>
            <a:solidFill>
              <a:srgbClr val="40404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4" name="Freeform 299"/>
            <p:cNvSpPr/>
            <p:nvPr/>
          </p:nvSpPr>
          <p:spPr bwMode="invGray">
            <a:xfrm>
              <a:off x="1699" y="2897"/>
              <a:ext cx="216" cy="125"/>
            </a:xfrm>
            <a:custGeom>
              <a:avLst/>
              <a:gdLst>
                <a:gd name="T0" fmla="*/ 84 w 85"/>
                <a:gd name="T1" fmla="*/ 12 h 49"/>
                <a:gd name="T2" fmla="*/ 55 w 85"/>
                <a:gd name="T3" fmla="*/ 0 h 49"/>
                <a:gd name="T4" fmla="*/ 0 w 85"/>
                <a:gd name="T5" fmla="*/ 33 h 49"/>
                <a:gd name="T6" fmla="*/ 27 w 85"/>
                <a:gd name="T7" fmla="*/ 48 h 49"/>
                <a:gd name="T8" fmla="*/ 84 w 85"/>
                <a:gd name="T9" fmla="*/ 12 h 49"/>
              </a:gdLst>
              <a:ahLst/>
              <a:cxnLst>
                <a:cxn ang="0">
                  <a:pos x="T0" y="T1"/>
                </a:cxn>
                <a:cxn ang="0">
                  <a:pos x="T2" y="T3"/>
                </a:cxn>
                <a:cxn ang="0">
                  <a:pos x="T4" y="T5"/>
                </a:cxn>
                <a:cxn ang="0">
                  <a:pos x="T6" y="T7"/>
                </a:cxn>
                <a:cxn ang="0">
                  <a:pos x="T8" y="T9"/>
                </a:cxn>
              </a:cxnLst>
              <a:rect l="0" t="0" r="r" b="b"/>
              <a:pathLst>
                <a:path w="85" h="49">
                  <a:moveTo>
                    <a:pt x="84" y="12"/>
                  </a:moveTo>
                  <a:lnTo>
                    <a:pt x="55" y="0"/>
                  </a:lnTo>
                  <a:lnTo>
                    <a:pt x="0" y="33"/>
                  </a:lnTo>
                  <a:lnTo>
                    <a:pt x="27" y="48"/>
                  </a:lnTo>
                  <a:lnTo>
                    <a:pt x="84" y="12"/>
                  </a:lnTo>
                </a:path>
              </a:pathLst>
            </a:custGeom>
            <a:solidFill>
              <a:srgbClr val="A0A0A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5" name="Freeform 300"/>
            <p:cNvSpPr/>
            <p:nvPr/>
          </p:nvSpPr>
          <p:spPr bwMode="invGray">
            <a:xfrm>
              <a:off x="1510" y="2810"/>
              <a:ext cx="316" cy="171"/>
            </a:xfrm>
            <a:custGeom>
              <a:avLst/>
              <a:gdLst>
                <a:gd name="T0" fmla="*/ 123 w 124"/>
                <a:gd name="T1" fmla="*/ 31 h 67"/>
                <a:gd name="T2" fmla="*/ 69 w 124"/>
                <a:gd name="T3" fmla="*/ 66 h 67"/>
                <a:gd name="T4" fmla="*/ 0 w 124"/>
                <a:gd name="T5" fmla="*/ 27 h 67"/>
                <a:gd name="T6" fmla="*/ 50 w 124"/>
                <a:gd name="T7" fmla="*/ 0 h 67"/>
                <a:gd name="T8" fmla="*/ 123 w 124"/>
                <a:gd name="T9" fmla="*/ 31 h 67"/>
              </a:gdLst>
              <a:ahLst/>
              <a:cxnLst>
                <a:cxn ang="0">
                  <a:pos x="T0" y="T1"/>
                </a:cxn>
                <a:cxn ang="0">
                  <a:pos x="T2" y="T3"/>
                </a:cxn>
                <a:cxn ang="0">
                  <a:pos x="T4" y="T5"/>
                </a:cxn>
                <a:cxn ang="0">
                  <a:pos x="T6" y="T7"/>
                </a:cxn>
                <a:cxn ang="0">
                  <a:pos x="T8" y="T9"/>
                </a:cxn>
              </a:cxnLst>
              <a:rect l="0" t="0" r="r" b="b"/>
              <a:pathLst>
                <a:path w="124" h="67">
                  <a:moveTo>
                    <a:pt x="123" y="31"/>
                  </a:moveTo>
                  <a:lnTo>
                    <a:pt x="69" y="66"/>
                  </a:lnTo>
                  <a:lnTo>
                    <a:pt x="0" y="27"/>
                  </a:lnTo>
                  <a:lnTo>
                    <a:pt x="50" y="0"/>
                  </a:lnTo>
                  <a:lnTo>
                    <a:pt x="123" y="31"/>
                  </a:lnTo>
                </a:path>
              </a:pathLst>
            </a:custGeom>
            <a:solidFill>
              <a:srgbClr val="A0A0A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6" name="Freeform 301"/>
            <p:cNvSpPr/>
            <p:nvPr/>
          </p:nvSpPr>
          <p:spPr bwMode="invGray">
            <a:xfrm>
              <a:off x="1645" y="2772"/>
              <a:ext cx="349" cy="153"/>
            </a:xfrm>
            <a:custGeom>
              <a:avLst/>
              <a:gdLst>
                <a:gd name="T0" fmla="*/ 107 w 137"/>
                <a:gd name="T1" fmla="*/ 59 h 60"/>
                <a:gd name="T2" fmla="*/ 136 w 137"/>
                <a:gd name="T3" fmla="*/ 42 h 60"/>
                <a:gd name="T4" fmla="*/ 22 w 137"/>
                <a:gd name="T5" fmla="*/ 0 h 60"/>
                <a:gd name="T6" fmla="*/ 0 w 137"/>
                <a:gd name="T7" fmla="*/ 11 h 60"/>
                <a:gd name="T8" fmla="*/ 107 w 137"/>
                <a:gd name="T9" fmla="*/ 59 h 60"/>
              </a:gdLst>
              <a:ahLst/>
              <a:cxnLst>
                <a:cxn ang="0">
                  <a:pos x="T0" y="T1"/>
                </a:cxn>
                <a:cxn ang="0">
                  <a:pos x="T2" y="T3"/>
                </a:cxn>
                <a:cxn ang="0">
                  <a:pos x="T4" y="T5"/>
                </a:cxn>
                <a:cxn ang="0">
                  <a:pos x="T6" y="T7"/>
                </a:cxn>
                <a:cxn ang="0">
                  <a:pos x="T8" y="T9"/>
                </a:cxn>
              </a:cxnLst>
              <a:rect l="0" t="0" r="r" b="b"/>
              <a:pathLst>
                <a:path w="137" h="60">
                  <a:moveTo>
                    <a:pt x="107" y="59"/>
                  </a:moveTo>
                  <a:lnTo>
                    <a:pt x="136" y="42"/>
                  </a:lnTo>
                  <a:lnTo>
                    <a:pt x="22" y="0"/>
                  </a:lnTo>
                  <a:lnTo>
                    <a:pt x="0" y="11"/>
                  </a:lnTo>
                  <a:lnTo>
                    <a:pt x="107" y="59"/>
                  </a:lnTo>
                </a:path>
              </a:pathLst>
            </a:custGeom>
            <a:solidFill>
              <a:srgbClr val="A0A0A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7" name="Line 302"/>
            <p:cNvSpPr>
              <a:spLocks noChangeShapeType="1"/>
            </p:cNvSpPr>
            <p:nvPr/>
          </p:nvSpPr>
          <p:spPr bwMode="invGray">
            <a:xfrm flipH="1" flipV="1">
              <a:off x="1681" y="2777"/>
              <a:ext cx="301" cy="12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48" name="Line 303"/>
            <p:cNvSpPr>
              <a:spLocks noChangeShapeType="1"/>
            </p:cNvSpPr>
            <p:nvPr/>
          </p:nvSpPr>
          <p:spPr bwMode="invGray">
            <a:xfrm flipH="1" flipV="1">
              <a:off x="1666" y="2782"/>
              <a:ext cx="288" cy="123"/>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49" name="Line 304"/>
            <p:cNvSpPr>
              <a:spLocks noChangeShapeType="1"/>
            </p:cNvSpPr>
            <p:nvPr/>
          </p:nvSpPr>
          <p:spPr bwMode="invGray">
            <a:xfrm flipH="1" flipV="1">
              <a:off x="1655" y="2795"/>
              <a:ext cx="286" cy="123"/>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0" name="Line 305"/>
            <p:cNvSpPr>
              <a:spLocks noChangeShapeType="1"/>
            </p:cNvSpPr>
            <p:nvPr/>
          </p:nvSpPr>
          <p:spPr bwMode="invGray">
            <a:xfrm flipH="1" flipV="1">
              <a:off x="1617" y="2813"/>
              <a:ext cx="278" cy="13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1" name="Line 306"/>
            <p:cNvSpPr>
              <a:spLocks noChangeShapeType="1"/>
            </p:cNvSpPr>
            <p:nvPr/>
          </p:nvSpPr>
          <p:spPr bwMode="invGray">
            <a:xfrm flipH="1" flipV="1">
              <a:off x="1602" y="2828"/>
              <a:ext cx="270" cy="13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2" name="Line 307"/>
            <p:cNvSpPr>
              <a:spLocks noChangeShapeType="1"/>
            </p:cNvSpPr>
            <p:nvPr/>
          </p:nvSpPr>
          <p:spPr bwMode="invGray">
            <a:xfrm flipH="1" flipV="1">
              <a:off x="1589" y="2849"/>
              <a:ext cx="250" cy="12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3" name="Line 308"/>
            <p:cNvSpPr>
              <a:spLocks noChangeShapeType="1"/>
            </p:cNvSpPr>
            <p:nvPr/>
          </p:nvSpPr>
          <p:spPr bwMode="invGray">
            <a:xfrm flipH="1" flipV="1">
              <a:off x="1576" y="2859"/>
              <a:ext cx="242" cy="122"/>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4" name="Line 309"/>
            <p:cNvSpPr>
              <a:spLocks noChangeShapeType="1"/>
            </p:cNvSpPr>
            <p:nvPr/>
          </p:nvSpPr>
          <p:spPr bwMode="invGray">
            <a:xfrm flipH="1" flipV="1">
              <a:off x="1556" y="2874"/>
              <a:ext cx="234" cy="123"/>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5" name="Line 310"/>
            <p:cNvSpPr>
              <a:spLocks noChangeShapeType="1"/>
            </p:cNvSpPr>
            <p:nvPr/>
          </p:nvSpPr>
          <p:spPr bwMode="invGray">
            <a:xfrm flipH="1">
              <a:off x="1745" y="2915"/>
              <a:ext cx="145" cy="94"/>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6" name="Line 311"/>
            <p:cNvSpPr>
              <a:spLocks noChangeShapeType="1"/>
            </p:cNvSpPr>
            <p:nvPr/>
          </p:nvSpPr>
          <p:spPr bwMode="invGray">
            <a:xfrm flipH="1">
              <a:off x="1716" y="2905"/>
              <a:ext cx="141" cy="89"/>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7" name="Line 312"/>
            <p:cNvSpPr>
              <a:spLocks noChangeShapeType="1"/>
            </p:cNvSpPr>
            <p:nvPr/>
          </p:nvSpPr>
          <p:spPr bwMode="invGray">
            <a:xfrm flipH="1">
              <a:off x="1663" y="2874"/>
              <a:ext cx="138" cy="9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8" name="Line 313"/>
            <p:cNvSpPr>
              <a:spLocks noChangeShapeType="1"/>
            </p:cNvSpPr>
            <p:nvPr/>
          </p:nvSpPr>
          <p:spPr bwMode="invGray">
            <a:xfrm flipH="1">
              <a:off x="1630" y="2867"/>
              <a:ext cx="132" cy="81"/>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9" name="Line 314"/>
            <p:cNvSpPr>
              <a:spLocks noChangeShapeType="1"/>
            </p:cNvSpPr>
            <p:nvPr/>
          </p:nvSpPr>
          <p:spPr bwMode="invGray">
            <a:xfrm flipH="1">
              <a:off x="1599" y="2849"/>
              <a:ext cx="133" cy="84"/>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0" name="Line 315"/>
            <p:cNvSpPr>
              <a:spLocks noChangeShapeType="1"/>
            </p:cNvSpPr>
            <p:nvPr/>
          </p:nvSpPr>
          <p:spPr bwMode="invGray">
            <a:xfrm flipH="1">
              <a:off x="1571" y="2836"/>
              <a:ext cx="130" cy="79"/>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1" name="Line 316"/>
            <p:cNvSpPr>
              <a:spLocks noChangeShapeType="1"/>
            </p:cNvSpPr>
            <p:nvPr/>
          </p:nvSpPr>
          <p:spPr bwMode="invGray">
            <a:xfrm flipH="1">
              <a:off x="1546" y="2826"/>
              <a:ext cx="132" cy="76"/>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2" name="Line 317"/>
            <p:cNvSpPr>
              <a:spLocks noChangeShapeType="1"/>
            </p:cNvSpPr>
            <p:nvPr/>
          </p:nvSpPr>
          <p:spPr bwMode="invGray">
            <a:xfrm flipH="1">
              <a:off x="1882" y="2864"/>
              <a:ext cx="72" cy="41"/>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3" name="Line 318"/>
            <p:cNvSpPr>
              <a:spLocks noChangeShapeType="1"/>
            </p:cNvSpPr>
            <p:nvPr/>
          </p:nvSpPr>
          <p:spPr bwMode="invGray">
            <a:xfrm flipH="1">
              <a:off x="1841" y="2849"/>
              <a:ext cx="67" cy="38"/>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4" name="Line 319"/>
            <p:cNvSpPr>
              <a:spLocks noChangeShapeType="1"/>
            </p:cNvSpPr>
            <p:nvPr/>
          </p:nvSpPr>
          <p:spPr bwMode="invGray">
            <a:xfrm flipH="1">
              <a:off x="1798" y="2833"/>
              <a:ext cx="66" cy="39"/>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5" name="Line 320"/>
            <p:cNvSpPr>
              <a:spLocks noChangeShapeType="1"/>
            </p:cNvSpPr>
            <p:nvPr/>
          </p:nvSpPr>
          <p:spPr bwMode="invGray">
            <a:xfrm flipH="1">
              <a:off x="1757" y="2818"/>
              <a:ext cx="64" cy="33"/>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6" name="Line 321"/>
            <p:cNvSpPr>
              <a:spLocks noChangeShapeType="1"/>
            </p:cNvSpPr>
            <p:nvPr/>
          </p:nvSpPr>
          <p:spPr bwMode="invGray">
            <a:xfrm flipH="1">
              <a:off x="1722" y="2803"/>
              <a:ext cx="61" cy="36"/>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7" name="Line 322"/>
            <p:cNvSpPr>
              <a:spLocks noChangeShapeType="1"/>
            </p:cNvSpPr>
            <p:nvPr/>
          </p:nvSpPr>
          <p:spPr bwMode="invGray">
            <a:xfrm flipH="1">
              <a:off x="1678" y="2782"/>
              <a:ext cx="59" cy="39"/>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8" name="Freeform 323"/>
            <p:cNvSpPr/>
            <p:nvPr/>
          </p:nvSpPr>
          <p:spPr bwMode="invGray">
            <a:xfrm>
              <a:off x="1132" y="3183"/>
              <a:ext cx="704" cy="365"/>
            </a:xfrm>
            <a:custGeom>
              <a:avLst/>
              <a:gdLst>
                <a:gd name="T0" fmla="*/ 252 w 276"/>
                <a:gd name="T1" fmla="*/ 140 h 143"/>
                <a:gd name="T2" fmla="*/ 275 w 276"/>
                <a:gd name="T3" fmla="*/ 138 h 143"/>
                <a:gd name="T4" fmla="*/ 275 w 276"/>
                <a:gd name="T5" fmla="*/ 105 h 143"/>
                <a:gd name="T6" fmla="*/ 275 w 276"/>
                <a:gd name="T7" fmla="*/ 81 h 143"/>
                <a:gd name="T8" fmla="*/ 262 w 276"/>
                <a:gd name="T9" fmla="*/ 67 h 143"/>
                <a:gd name="T10" fmla="*/ 247 w 276"/>
                <a:gd name="T11" fmla="*/ 58 h 143"/>
                <a:gd name="T12" fmla="*/ 214 w 276"/>
                <a:gd name="T13" fmla="*/ 44 h 143"/>
                <a:gd name="T14" fmla="*/ 166 w 276"/>
                <a:gd name="T15" fmla="*/ 31 h 143"/>
                <a:gd name="T16" fmla="*/ 157 w 276"/>
                <a:gd name="T17" fmla="*/ 30 h 143"/>
                <a:gd name="T18" fmla="*/ 151 w 276"/>
                <a:gd name="T19" fmla="*/ 31 h 143"/>
                <a:gd name="T20" fmla="*/ 150 w 276"/>
                <a:gd name="T21" fmla="*/ 27 h 143"/>
                <a:gd name="T22" fmla="*/ 147 w 276"/>
                <a:gd name="T23" fmla="*/ 25 h 143"/>
                <a:gd name="T24" fmla="*/ 144 w 276"/>
                <a:gd name="T25" fmla="*/ 26 h 143"/>
                <a:gd name="T26" fmla="*/ 139 w 276"/>
                <a:gd name="T27" fmla="*/ 26 h 143"/>
                <a:gd name="T28" fmla="*/ 138 w 276"/>
                <a:gd name="T29" fmla="*/ 20 h 143"/>
                <a:gd name="T30" fmla="*/ 134 w 276"/>
                <a:gd name="T31" fmla="*/ 18 h 143"/>
                <a:gd name="T32" fmla="*/ 130 w 276"/>
                <a:gd name="T33" fmla="*/ 16 h 143"/>
                <a:gd name="T34" fmla="*/ 126 w 276"/>
                <a:gd name="T35" fmla="*/ 16 h 143"/>
                <a:gd name="T36" fmla="*/ 126 w 276"/>
                <a:gd name="T37" fmla="*/ 13 h 143"/>
                <a:gd name="T38" fmla="*/ 120 w 276"/>
                <a:gd name="T39" fmla="*/ 0 h 143"/>
                <a:gd name="T40" fmla="*/ 7 w 276"/>
                <a:gd name="T41" fmla="*/ 2 h 143"/>
                <a:gd name="T42" fmla="*/ 8 w 276"/>
                <a:gd name="T43" fmla="*/ 16 h 143"/>
                <a:gd name="T44" fmla="*/ 6 w 276"/>
                <a:gd name="T45" fmla="*/ 27 h 143"/>
                <a:gd name="T46" fmla="*/ 3 w 276"/>
                <a:gd name="T47" fmla="*/ 37 h 143"/>
                <a:gd name="T48" fmla="*/ 2 w 276"/>
                <a:gd name="T49" fmla="*/ 48 h 143"/>
                <a:gd name="T50" fmla="*/ 0 w 276"/>
                <a:gd name="T51" fmla="*/ 64 h 143"/>
                <a:gd name="T52" fmla="*/ 2 w 276"/>
                <a:gd name="T53" fmla="*/ 74 h 143"/>
                <a:gd name="T54" fmla="*/ 6 w 276"/>
                <a:gd name="T55" fmla="*/ 84 h 143"/>
                <a:gd name="T56" fmla="*/ 9 w 276"/>
                <a:gd name="T57" fmla="*/ 93 h 143"/>
                <a:gd name="T58" fmla="*/ 14 w 276"/>
                <a:gd name="T59" fmla="*/ 96 h 143"/>
                <a:gd name="T60" fmla="*/ 22 w 276"/>
                <a:gd name="T61" fmla="*/ 98 h 143"/>
                <a:gd name="T62" fmla="*/ 33 w 276"/>
                <a:gd name="T63" fmla="*/ 102 h 143"/>
                <a:gd name="T64" fmla="*/ 39 w 276"/>
                <a:gd name="T65" fmla="*/ 109 h 143"/>
                <a:gd name="T66" fmla="*/ 45 w 276"/>
                <a:gd name="T67" fmla="*/ 114 h 143"/>
                <a:gd name="T68" fmla="*/ 54 w 276"/>
                <a:gd name="T69" fmla="*/ 119 h 143"/>
                <a:gd name="T70" fmla="*/ 64 w 276"/>
                <a:gd name="T71" fmla="*/ 123 h 143"/>
                <a:gd name="T72" fmla="*/ 81 w 276"/>
                <a:gd name="T73" fmla="*/ 126 h 143"/>
                <a:gd name="T74" fmla="*/ 96 w 276"/>
                <a:gd name="T75" fmla="*/ 126 h 143"/>
                <a:gd name="T76" fmla="*/ 108 w 276"/>
                <a:gd name="T77" fmla="*/ 123 h 143"/>
                <a:gd name="T78" fmla="*/ 117 w 276"/>
                <a:gd name="T79" fmla="*/ 123 h 143"/>
                <a:gd name="T80" fmla="*/ 126 w 276"/>
                <a:gd name="T81" fmla="*/ 128 h 143"/>
                <a:gd name="T82" fmla="*/ 140 w 276"/>
                <a:gd name="T83" fmla="*/ 127 h 143"/>
                <a:gd name="T84" fmla="*/ 199 w 276"/>
                <a:gd name="T85" fmla="*/ 137 h 143"/>
                <a:gd name="T86" fmla="*/ 225 w 276"/>
                <a:gd name="T87" fmla="*/ 142 h 143"/>
                <a:gd name="T88" fmla="*/ 252 w 276"/>
                <a:gd name="T89"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6" h="143">
                  <a:moveTo>
                    <a:pt x="252" y="140"/>
                  </a:moveTo>
                  <a:lnTo>
                    <a:pt x="275" y="138"/>
                  </a:lnTo>
                  <a:lnTo>
                    <a:pt x="275" y="105"/>
                  </a:lnTo>
                  <a:lnTo>
                    <a:pt x="275" y="81"/>
                  </a:lnTo>
                  <a:lnTo>
                    <a:pt x="262" y="67"/>
                  </a:lnTo>
                  <a:lnTo>
                    <a:pt x="247" y="58"/>
                  </a:lnTo>
                  <a:lnTo>
                    <a:pt x="214" y="44"/>
                  </a:lnTo>
                  <a:lnTo>
                    <a:pt x="166" y="31"/>
                  </a:lnTo>
                  <a:lnTo>
                    <a:pt x="157" y="30"/>
                  </a:lnTo>
                  <a:lnTo>
                    <a:pt x="151" y="31"/>
                  </a:lnTo>
                  <a:lnTo>
                    <a:pt x="150" y="27"/>
                  </a:lnTo>
                  <a:lnTo>
                    <a:pt x="147" y="25"/>
                  </a:lnTo>
                  <a:lnTo>
                    <a:pt x="144" y="26"/>
                  </a:lnTo>
                  <a:lnTo>
                    <a:pt x="139" y="26"/>
                  </a:lnTo>
                  <a:lnTo>
                    <a:pt x="138" y="20"/>
                  </a:lnTo>
                  <a:lnTo>
                    <a:pt x="134" y="18"/>
                  </a:lnTo>
                  <a:lnTo>
                    <a:pt x="130" y="16"/>
                  </a:lnTo>
                  <a:lnTo>
                    <a:pt x="126" y="16"/>
                  </a:lnTo>
                  <a:lnTo>
                    <a:pt x="126" y="13"/>
                  </a:lnTo>
                  <a:lnTo>
                    <a:pt x="120" y="0"/>
                  </a:lnTo>
                  <a:lnTo>
                    <a:pt x="7" y="2"/>
                  </a:lnTo>
                  <a:lnTo>
                    <a:pt x="8" y="16"/>
                  </a:lnTo>
                  <a:lnTo>
                    <a:pt x="6" y="27"/>
                  </a:lnTo>
                  <a:lnTo>
                    <a:pt x="3" y="37"/>
                  </a:lnTo>
                  <a:lnTo>
                    <a:pt x="2" y="48"/>
                  </a:lnTo>
                  <a:lnTo>
                    <a:pt x="0" y="64"/>
                  </a:lnTo>
                  <a:lnTo>
                    <a:pt x="2" y="74"/>
                  </a:lnTo>
                  <a:lnTo>
                    <a:pt x="6" y="84"/>
                  </a:lnTo>
                  <a:lnTo>
                    <a:pt x="9" y="93"/>
                  </a:lnTo>
                  <a:lnTo>
                    <a:pt x="14" y="96"/>
                  </a:lnTo>
                  <a:lnTo>
                    <a:pt x="22" y="98"/>
                  </a:lnTo>
                  <a:lnTo>
                    <a:pt x="33" y="102"/>
                  </a:lnTo>
                  <a:lnTo>
                    <a:pt x="39" y="109"/>
                  </a:lnTo>
                  <a:lnTo>
                    <a:pt x="45" y="114"/>
                  </a:lnTo>
                  <a:lnTo>
                    <a:pt x="54" y="119"/>
                  </a:lnTo>
                  <a:lnTo>
                    <a:pt x="64" y="123"/>
                  </a:lnTo>
                  <a:lnTo>
                    <a:pt x="81" y="126"/>
                  </a:lnTo>
                  <a:lnTo>
                    <a:pt x="96" y="126"/>
                  </a:lnTo>
                  <a:lnTo>
                    <a:pt x="108" y="123"/>
                  </a:lnTo>
                  <a:lnTo>
                    <a:pt x="117" y="123"/>
                  </a:lnTo>
                  <a:lnTo>
                    <a:pt x="126" y="128"/>
                  </a:lnTo>
                  <a:lnTo>
                    <a:pt x="140" y="127"/>
                  </a:lnTo>
                  <a:lnTo>
                    <a:pt x="199" y="137"/>
                  </a:lnTo>
                  <a:lnTo>
                    <a:pt x="225" y="142"/>
                  </a:lnTo>
                  <a:lnTo>
                    <a:pt x="252" y="140"/>
                  </a:lnTo>
                </a:path>
              </a:pathLst>
            </a:custGeom>
            <a:solidFill>
              <a:srgbClr val="60606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69" name="Freeform 324"/>
            <p:cNvSpPr/>
            <p:nvPr/>
          </p:nvSpPr>
          <p:spPr bwMode="invGray">
            <a:xfrm>
              <a:off x="1145" y="3214"/>
              <a:ext cx="691" cy="329"/>
            </a:xfrm>
            <a:custGeom>
              <a:avLst/>
              <a:gdLst>
                <a:gd name="T0" fmla="*/ 8 w 271"/>
                <a:gd name="T1" fmla="*/ 13 h 129"/>
                <a:gd name="T2" fmla="*/ 2 w 271"/>
                <a:gd name="T3" fmla="*/ 30 h 129"/>
                <a:gd name="T4" fmla="*/ 7 w 271"/>
                <a:gd name="T5" fmla="*/ 78 h 129"/>
                <a:gd name="T6" fmla="*/ 21 w 271"/>
                <a:gd name="T7" fmla="*/ 78 h 129"/>
                <a:gd name="T8" fmla="*/ 38 w 271"/>
                <a:gd name="T9" fmla="*/ 96 h 129"/>
                <a:gd name="T10" fmla="*/ 78 w 271"/>
                <a:gd name="T11" fmla="*/ 108 h 129"/>
                <a:gd name="T12" fmla="*/ 114 w 271"/>
                <a:gd name="T13" fmla="*/ 108 h 129"/>
                <a:gd name="T14" fmla="*/ 100 w 271"/>
                <a:gd name="T15" fmla="*/ 90 h 129"/>
                <a:gd name="T16" fmla="*/ 117 w 271"/>
                <a:gd name="T17" fmla="*/ 107 h 129"/>
                <a:gd name="T18" fmla="*/ 136 w 271"/>
                <a:gd name="T19" fmla="*/ 112 h 129"/>
                <a:gd name="T20" fmla="*/ 123 w 271"/>
                <a:gd name="T21" fmla="*/ 100 h 129"/>
                <a:gd name="T22" fmla="*/ 142 w 271"/>
                <a:gd name="T23" fmla="*/ 113 h 129"/>
                <a:gd name="T24" fmla="*/ 205 w 271"/>
                <a:gd name="T25" fmla="*/ 123 h 129"/>
                <a:gd name="T26" fmla="*/ 204 w 271"/>
                <a:gd name="T27" fmla="*/ 114 h 129"/>
                <a:gd name="T28" fmla="*/ 206 w 271"/>
                <a:gd name="T29" fmla="*/ 111 h 129"/>
                <a:gd name="T30" fmla="*/ 228 w 271"/>
                <a:gd name="T31" fmla="*/ 125 h 129"/>
                <a:gd name="T32" fmla="*/ 207 w 271"/>
                <a:gd name="T33" fmla="*/ 103 h 129"/>
                <a:gd name="T34" fmla="*/ 230 w 271"/>
                <a:gd name="T35" fmla="*/ 118 h 129"/>
                <a:gd name="T36" fmla="*/ 242 w 271"/>
                <a:gd name="T37" fmla="*/ 114 h 129"/>
                <a:gd name="T38" fmla="*/ 247 w 271"/>
                <a:gd name="T39" fmla="*/ 114 h 129"/>
                <a:gd name="T40" fmla="*/ 262 w 271"/>
                <a:gd name="T41" fmla="*/ 121 h 129"/>
                <a:gd name="T42" fmla="*/ 270 w 271"/>
                <a:gd name="T43" fmla="*/ 103 h 129"/>
                <a:gd name="T44" fmla="*/ 265 w 271"/>
                <a:gd name="T45" fmla="*/ 66 h 129"/>
                <a:gd name="T46" fmla="*/ 231 w 271"/>
                <a:gd name="T47" fmla="*/ 45 h 129"/>
                <a:gd name="T48" fmla="*/ 165 w 271"/>
                <a:gd name="T49" fmla="*/ 22 h 129"/>
                <a:gd name="T50" fmla="*/ 142 w 271"/>
                <a:gd name="T51" fmla="*/ 31 h 129"/>
                <a:gd name="T52" fmla="*/ 133 w 271"/>
                <a:gd name="T53" fmla="*/ 33 h 129"/>
                <a:gd name="T54" fmla="*/ 145 w 271"/>
                <a:gd name="T55" fmla="*/ 19 h 129"/>
                <a:gd name="T56" fmla="*/ 136 w 271"/>
                <a:gd name="T57" fmla="*/ 16 h 129"/>
                <a:gd name="T58" fmla="*/ 129 w 271"/>
                <a:gd name="T59" fmla="*/ 24 h 129"/>
                <a:gd name="T60" fmla="*/ 129 w 271"/>
                <a:gd name="T61" fmla="*/ 20 h 129"/>
                <a:gd name="T62" fmla="*/ 130 w 271"/>
                <a:gd name="T63" fmla="*/ 9 h 129"/>
                <a:gd name="T64" fmla="*/ 114 w 271"/>
                <a:gd name="T65" fmla="*/ 18 h 129"/>
                <a:gd name="T66" fmla="*/ 115 w 271"/>
                <a:gd name="T67" fmla="*/ 9 h 129"/>
                <a:gd name="T68" fmla="*/ 118 w 271"/>
                <a:gd name="T69" fmla="*/ 0 h 129"/>
                <a:gd name="T70" fmla="*/ 102 w 271"/>
                <a:gd name="T71" fmla="*/ 8 h 129"/>
                <a:gd name="T72" fmla="*/ 70 w 271"/>
                <a:gd name="T73" fmla="*/ 15 h 129"/>
                <a:gd name="T74" fmla="*/ 63 w 271"/>
                <a:gd name="T75" fmla="*/ 4 h 129"/>
                <a:gd name="T76" fmla="*/ 55 w 271"/>
                <a:gd name="T77" fmla="*/ 18 h 129"/>
                <a:gd name="T78" fmla="*/ 39 w 271"/>
                <a:gd name="T79" fmla="*/ 9 h 129"/>
                <a:gd name="T80" fmla="*/ 32 w 271"/>
                <a:gd name="T81" fmla="*/ 19 h 129"/>
                <a:gd name="T82" fmla="*/ 13 w 271"/>
                <a:gd name="T83" fmla="*/ 16 h 129"/>
                <a:gd name="T84" fmla="*/ 8 w 271"/>
                <a:gd name="T85"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129">
                  <a:moveTo>
                    <a:pt x="8" y="4"/>
                  </a:moveTo>
                  <a:lnTo>
                    <a:pt x="8" y="13"/>
                  </a:lnTo>
                  <a:lnTo>
                    <a:pt x="4" y="9"/>
                  </a:lnTo>
                  <a:lnTo>
                    <a:pt x="2" y="30"/>
                  </a:lnTo>
                  <a:lnTo>
                    <a:pt x="0" y="54"/>
                  </a:lnTo>
                  <a:lnTo>
                    <a:pt x="7" y="78"/>
                  </a:lnTo>
                  <a:lnTo>
                    <a:pt x="24" y="84"/>
                  </a:lnTo>
                  <a:lnTo>
                    <a:pt x="21" y="78"/>
                  </a:lnTo>
                  <a:lnTo>
                    <a:pt x="31" y="88"/>
                  </a:lnTo>
                  <a:lnTo>
                    <a:pt x="38" y="96"/>
                  </a:lnTo>
                  <a:lnTo>
                    <a:pt x="56" y="106"/>
                  </a:lnTo>
                  <a:lnTo>
                    <a:pt x="78" y="108"/>
                  </a:lnTo>
                  <a:lnTo>
                    <a:pt x="103" y="109"/>
                  </a:lnTo>
                  <a:lnTo>
                    <a:pt x="114" y="108"/>
                  </a:lnTo>
                  <a:lnTo>
                    <a:pt x="104" y="103"/>
                  </a:lnTo>
                  <a:lnTo>
                    <a:pt x="100" y="90"/>
                  </a:lnTo>
                  <a:lnTo>
                    <a:pt x="109" y="101"/>
                  </a:lnTo>
                  <a:lnTo>
                    <a:pt x="117" y="107"/>
                  </a:lnTo>
                  <a:lnTo>
                    <a:pt x="127" y="113"/>
                  </a:lnTo>
                  <a:lnTo>
                    <a:pt x="136" y="112"/>
                  </a:lnTo>
                  <a:lnTo>
                    <a:pt x="129" y="106"/>
                  </a:lnTo>
                  <a:lnTo>
                    <a:pt x="123" y="100"/>
                  </a:lnTo>
                  <a:lnTo>
                    <a:pt x="134" y="103"/>
                  </a:lnTo>
                  <a:lnTo>
                    <a:pt x="142" y="113"/>
                  </a:lnTo>
                  <a:lnTo>
                    <a:pt x="174" y="117"/>
                  </a:lnTo>
                  <a:lnTo>
                    <a:pt x="205" y="123"/>
                  </a:lnTo>
                  <a:lnTo>
                    <a:pt x="216" y="121"/>
                  </a:lnTo>
                  <a:lnTo>
                    <a:pt x="204" y="114"/>
                  </a:lnTo>
                  <a:lnTo>
                    <a:pt x="193" y="112"/>
                  </a:lnTo>
                  <a:lnTo>
                    <a:pt x="206" y="111"/>
                  </a:lnTo>
                  <a:lnTo>
                    <a:pt x="216" y="115"/>
                  </a:lnTo>
                  <a:lnTo>
                    <a:pt x="228" y="125"/>
                  </a:lnTo>
                  <a:lnTo>
                    <a:pt x="219" y="111"/>
                  </a:lnTo>
                  <a:lnTo>
                    <a:pt x="207" y="103"/>
                  </a:lnTo>
                  <a:lnTo>
                    <a:pt x="223" y="106"/>
                  </a:lnTo>
                  <a:lnTo>
                    <a:pt x="230" y="118"/>
                  </a:lnTo>
                  <a:lnTo>
                    <a:pt x="232" y="128"/>
                  </a:lnTo>
                  <a:lnTo>
                    <a:pt x="242" y="114"/>
                  </a:lnTo>
                  <a:lnTo>
                    <a:pt x="252" y="108"/>
                  </a:lnTo>
                  <a:lnTo>
                    <a:pt x="247" y="114"/>
                  </a:lnTo>
                  <a:lnTo>
                    <a:pt x="238" y="128"/>
                  </a:lnTo>
                  <a:lnTo>
                    <a:pt x="262" y="121"/>
                  </a:lnTo>
                  <a:lnTo>
                    <a:pt x="267" y="119"/>
                  </a:lnTo>
                  <a:lnTo>
                    <a:pt x="270" y="103"/>
                  </a:lnTo>
                  <a:lnTo>
                    <a:pt x="268" y="82"/>
                  </a:lnTo>
                  <a:lnTo>
                    <a:pt x="265" y="66"/>
                  </a:lnTo>
                  <a:lnTo>
                    <a:pt x="249" y="55"/>
                  </a:lnTo>
                  <a:lnTo>
                    <a:pt x="231" y="45"/>
                  </a:lnTo>
                  <a:lnTo>
                    <a:pt x="194" y="31"/>
                  </a:lnTo>
                  <a:lnTo>
                    <a:pt x="165" y="22"/>
                  </a:lnTo>
                  <a:lnTo>
                    <a:pt x="148" y="20"/>
                  </a:lnTo>
                  <a:lnTo>
                    <a:pt x="142" y="31"/>
                  </a:lnTo>
                  <a:lnTo>
                    <a:pt x="122" y="44"/>
                  </a:lnTo>
                  <a:lnTo>
                    <a:pt x="133" y="33"/>
                  </a:lnTo>
                  <a:lnTo>
                    <a:pt x="141" y="27"/>
                  </a:lnTo>
                  <a:lnTo>
                    <a:pt x="145" y="19"/>
                  </a:lnTo>
                  <a:lnTo>
                    <a:pt x="142" y="16"/>
                  </a:lnTo>
                  <a:lnTo>
                    <a:pt x="136" y="16"/>
                  </a:lnTo>
                  <a:lnTo>
                    <a:pt x="134" y="20"/>
                  </a:lnTo>
                  <a:lnTo>
                    <a:pt x="129" y="24"/>
                  </a:lnTo>
                  <a:lnTo>
                    <a:pt x="121" y="28"/>
                  </a:lnTo>
                  <a:lnTo>
                    <a:pt x="129" y="20"/>
                  </a:lnTo>
                  <a:lnTo>
                    <a:pt x="133" y="14"/>
                  </a:lnTo>
                  <a:lnTo>
                    <a:pt x="130" y="9"/>
                  </a:lnTo>
                  <a:lnTo>
                    <a:pt x="122" y="8"/>
                  </a:lnTo>
                  <a:lnTo>
                    <a:pt x="114" y="18"/>
                  </a:lnTo>
                  <a:lnTo>
                    <a:pt x="104" y="24"/>
                  </a:lnTo>
                  <a:lnTo>
                    <a:pt x="115" y="9"/>
                  </a:lnTo>
                  <a:lnTo>
                    <a:pt x="118" y="3"/>
                  </a:lnTo>
                  <a:lnTo>
                    <a:pt x="118" y="0"/>
                  </a:lnTo>
                  <a:lnTo>
                    <a:pt x="110" y="1"/>
                  </a:lnTo>
                  <a:lnTo>
                    <a:pt x="102" y="8"/>
                  </a:lnTo>
                  <a:lnTo>
                    <a:pt x="96" y="13"/>
                  </a:lnTo>
                  <a:lnTo>
                    <a:pt x="70" y="15"/>
                  </a:lnTo>
                  <a:lnTo>
                    <a:pt x="70" y="8"/>
                  </a:lnTo>
                  <a:lnTo>
                    <a:pt x="63" y="4"/>
                  </a:lnTo>
                  <a:lnTo>
                    <a:pt x="63" y="14"/>
                  </a:lnTo>
                  <a:lnTo>
                    <a:pt x="55" y="18"/>
                  </a:lnTo>
                  <a:lnTo>
                    <a:pt x="38" y="19"/>
                  </a:lnTo>
                  <a:lnTo>
                    <a:pt x="39" y="9"/>
                  </a:lnTo>
                  <a:lnTo>
                    <a:pt x="33" y="9"/>
                  </a:lnTo>
                  <a:lnTo>
                    <a:pt x="32" y="19"/>
                  </a:lnTo>
                  <a:lnTo>
                    <a:pt x="24" y="19"/>
                  </a:lnTo>
                  <a:lnTo>
                    <a:pt x="13" y="16"/>
                  </a:lnTo>
                  <a:lnTo>
                    <a:pt x="13" y="8"/>
                  </a:lnTo>
                  <a:lnTo>
                    <a:pt x="8" y="4"/>
                  </a:lnTo>
                </a:path>
              </a:pathLst>
            </a:custGeom>
            <a:solidFill>
              <a:srgbClr val="80808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0" name="Freeform 325"/>
            <p:cNvSpPr/>
            <p:nvPr/>
          </p:nvSpPr>
          <p:spPr bwMode="invGray">
            <a:xfrm>
              <a:off x="1237" y="3336"/>
              <a:ext cx="97" cy="54"/>
            </a:xfrm>
            <a:custGeom>
              <a:avLst/>
              <a:gdLst>
                <a:gd name="T0" fmla="*/ 0 w 38"/>
                <a:gd name="T1" fmla="*/ 0 h 21"/>
                <a:gd name="T2" fmla="*/ 17 w 38"/>
                <a:gd name="T3" fmla="*/ 20 h 21"/>
                <a:gd name="T4" fmla="*/ 37 w 38"/>
                <a:gd name="T5" fmla="*/ 15 h 21"/>
                <a:gd name="T6" fmla="*/ 0 w 38"/>
                <a:gd name="T7" fmla="*/ 0 h 21"/>
              </a:gdLst>
              <a:ahLst/>
              <a:cxnLst>
                <a:cxn ang="0">
                  <a:pos x="T0" y="T1"/>
                </a:cxn>
                <a:cxn ang="0">
                  <a:pos x="T2" y="T3"/>
                </a:cxn>
                <a:cxn ang="0">
                  <a:pos x="T4" y="T5"/>
                </a:cxn>
                <a:cxn ang="0">
                  <a:pos x="T6" y="T7"/>
                </a:cxn>
              </a:cxnLst>
              <a:rect l="0" t="0" r="r" b="b"/>
              <a:pathLst>
                <a:path w="38" h="21">
                  <a:moveTo>
                    <a:pt x="0" y="0"/>
                  </a:moveTo>
                  <a:lnTo>
                    <a:pt x="17" y="20"/>
                  </a:lnTo>
                  <a:lnTo>
                    <a:pt x="37" y="15"/>
                  </a:lnTo>
                  <a:lnTo>
                    <a:pt x="0" y="0"/>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1" name="Freeform 326"/>
            <p:cNvSpPr/>
            <p:nvPr/>
          </p:nvSpPr>
          <p:spPr bwMode="invGray">
            <a:xfrm>
              <a:off x="1145" y="3303"/>
              <a:ext cx="61" cy="51"/>
            </a:xfrm>
            <a:custGeom>
              <a:avLst/>
              <a:gdLst>
                <a:gd name="T0" fmla="*/ 0 w 24"/>
                <a:gd name="T1" fmla="*/ 0 h 20"/>
                <a:gd name="T2" fmla="*/ 6 w 24"/>
                <a:gd name="T3" fmla="*/ 13 h 20"/>
                <a:gd name="T4" fmla="*/ 23 w 24"/>
                <a:gd name="T5" fmla="*/ 19 h 20"/>
                <a:gd name="T6" fmla="*/ 4 w 24"/>
                <a:gd name="T7" fmla="*/ 19 h 20"/>
                <a:gd name="T8" fmla="*/ 0 w 24"/>
                <a:gd name="T9" fmla="*/ 0 h 20"/>
              </a:gdLst>
              <a:ahLst/>
              <a:cxnLst>
                <a:cxn ang="0">
                  <a:pos x="T0" y="T1"/>
                </a:cxn>
                <a:cxn ang="0">
                  <a:pos x="T2" y="T3"/>
                </a:cxn>
                <a:cxn ang="0">
                  <a:pos x="T4" y="T5"/>
                </a:cxn>
                <a:cxn ang="0">
                  <a:pos x="T6" y="T7"/>
                </a:cxn>
                <a:cxn ang="0">
                  <a:pos x="T8" y="T9"/>
                </a:cxn>
              </a:cxnLst>
              <a:rect l="0" t="0" r="r" b="b"/>
              <a:pathLst>
                <a:path w="24" h="20">
                  <a:moveTo>
                    <a:pt x="0" y="0"/>
                  </a:moveTo>
                  <a:lnTo>
                    <a:pt x="6" y="13"/>
                  </a:lnTo>
                  <a:lnTo>
                    <a:pt x="23" y="19"/>
                  </a:lnTo>
                  <a:lnTo>
                    <a:pt x="4" y="19"/>
                  </a:lnTo>
                  <a:lnTo>
                    <a:pt x="0" y="0"/>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2" name="Freeform 327"/>
            <p:cNvSpPr/>
            <p:nvPr/>
          </p:nvSpPr>
          <p:spPr bwMode="invGray">
            <a:xfrm>
              <a:off x="1385" y="3285"/>
              <a:ext cx="91" cy="61"/>
            </a:xfrm>
            <a:custGeom>
              <a:avLst/>
              <a:gdLst>
                <a:gd name="T0" fmla="*/ 0 w 36"/>
                <a:gd name="T1" fmla="*/ 0 h 24"/>
                <a:gd name="T2" fmla="*/ 15 w 36"/>
                <a:gd name="T3" fmla="*/ 2 h 24"/>
                <a:gd name="T4" fmla="*/ 19 w 36"/>
                <a:gd name="T5" fmla="*/ 4 h 24"/>
                <a:gd name="T6" fmla="*/ 19 w 36"/>
                <a:gd name="T7" fmla="*/ 12 h 24"/>
                <a:gd name="T8" fmla="*/ 19 w 36"/>
                <a:gd name="T9" fmla="*/ 19 h 24"/>
                <a:gd name="T10" fmla="*/ 35 w 36"/>
                <a:gd name="T11" fmla="*/ 23 h 24"/>
                <a:gd name="T12" fmla="*/ 16 w 36"/>
                <a:gd name="T13" fmla="*/ 21 h 24"/>
                <a:gd name="T14" fmla="*/ 13 w 36"/>
                <a:gd name="T15" fmla="*/ 8 h 24"/>
                <a:gd name="T16" fmla="*/ 0 w 3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0" y="0"/>
                  </a:moveTo>
                  <a:lnTo>
                    <a:pt x="15" y="2"/>
                  </a:lnTo>
                  <a:lnTo>
                    <a:pt x="19" y="4"/>
                  </a:lnTo>
                  <a:lnTo>
                    <a:pt x="19" y="12"/>
                  </a:lnTo>
                  <a:lnTo>
                    <a:pt x="19" y="19"/>
                  </a:lnTo>
                  <a:lnTo>
                    <a:pt x="35" y="23"/>
                  </a:lnTo>
                  <a:lnTo>
                    <a:pt x="16" y="21"/>
                  </a:lnTo>
                  <a:lnTo>
                    <a:pt x="13" y="8"/>
                  </a:lnTo>
                  <a:lnTo>
                    <a:pt x="0" y="0"/>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3" name="Freeform 328"/>
            <p:cNvSpPr/>
            <p:nvPr/>
          </p:nvSpPr>
          <p:spPr bwMode="invGray">
            <a:xfrm>
              <a:off x="1476" y="3413"/>
              <a:ext cx="286" cy="87"/>
            </a:xfrm>
            <a:custGeom>
              <a:avLst/>
              <a:gdLst>
                <a:gd name="T0" fmla="*/ 0 w 112"/>
                <a:gd name="T1" fmla="*/ 0 h 34"/>
                <a:gd name="T2" fmla="*/ 28 w 112"/>
                <a:gd name="T3" fmla="*/ 1 h 34"/>
                <a:gd name="T4" fmla="*/ 57 w 112"/>
                <a:gd name="T5" fmla="*/ 9 h 34"/>
                <a:gd name="T6" fmla="*/ 78 w 112"/>
                <a:gd name="T7" fmla="*/ 11 h 34"/>
                <a:gd name="T8" fmla="*/ 96 w 112"/>
                <a:gd name="T9" fmla="*/ 14 h 34"/>
                <a:gd name="T10" fmla="*/ 102 w 112"/>
                <a:gd name="T11" fmla="*/ 25 h 34"/>
                <a:gd name="T12" fmla="*/ 111 w 112"/>
                <a:gd name="T13" fmla="*/ 33 h 34"/>
                <a:gd name="T14" fmla="*/ 102 w 112"/>
                <a:gd name="T15" fmla="*/ 30 h 34"/>
                <a:gd name="T16" fmla="*/ 95 w 112"/>
                <a:gd name="T17" fmla="*/ 18 h 34"/>
                <a:gd name="T18" fmla="*/ 71 w 112"/>
                <a:gd name="T19" fmla="*/ 12 h 34"/>
                <a:gd name="T20" fmla="*/ 57 w 112"/>
                <a:gd name="T21" fmla="*/ 12 h 34"/>
                <a:gd name="T22" fmla="*/ 46 w 112"/>
                <a:gd name="T23" fmla="*/ 9 h 34"/>
                <a:gd name="T24" fmla="*/ 26 w 112"/>
                <a:gd name="T25" fmla="*/ 2 h 34"/>
                <a:gd name="T26" fmla="*/ 0 w 11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34">
                  <a:moveTo>
                    <a:pt x="0" y="0"/>
                  </a:moveTo>
                  <a:lnTo>
                    <a:pt x="28" y="1"/>
                  </a:lnTo>
                  <a:lnTo>
                    <a:pt x="57" y="9"/>
                  </a:lnTo>
                  <a:lnTo>
                    <a:pt x="78" y="11"/>
                  </a:lnTo>
                  <a:lnTo>
                    <a:pt x="96" y="14"/>
                  </a:lnTo>
                  <a:lnTo>
                    <a:pt x="102" y="25"/>
                  </a:lnTo>
                  <a:lnTo>
                    <a:pt x="111" y="33"/>
                  </a:lnTo>
                  <a:lnTo>
                    <a:pt x="102" y="30"/>
                  </a:lnTo>
                  <a:lnTo>
                    <a:pt x="95" y="18"/>
                  </a:lnTo>
                  <a:lnTo>
                    <a:pt x="71" y="12"/>
                  </a:lnTo>
                  <a:lnTo>
                    <a:pt x="57" y="12"/>
                  </a:lnTo>
                  <a:lnTo>
                    <a:pt x="46" y="9"/>
                  </a:lnTo>
                  <a:lnTo>
                    <a:pt x="26" y="2"/>
                  </a:lnTo>
                  <a:lnTo>
                    <a:pt x="0" y="0"/>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4" name="Freeform 329"/>
            <p:cNvSpPr/>
            <p:nvPr/>
          </p:nvSpPr>
          <p:spPr bwMode="invGray">
            <a:xfrm>
              <a:off x="1461" y="2791"/>
              <a:ext cx="255" cy="148"/>
            </a:xfrm>
            <a:custGeom>
              <a:avLst/>
              <a:gdLst>
                <a:gd name="T0" fmla="*/ 10 w 100"/>
                <a:gd name="T1" fmla="*/ 57 h 58"/>
                <a:gd name="T2" fmla="*/ 15 w 100"/>
                <a:gd name="T3" fmla="*/ 57 h 58"/>
                <a:gd name="T4" fmla="*/ 20 w 100"/>
                <a:gd name="T5" fmla="*/ 53 h 58"/>
                <a:gd name="T6" fmla="*/ 26 w 100"/>
                <a:gd name="T7" fmla="*/ 52 h 58"/>
                <a:gd name="T8" fmla="*/ 33 w 100"/>
                <a:gd name="T9" fmla="*/ 53 h 58"/>
                <a:gd name="T10" fmla="*/ 40 w 100"/>
                <a:gd name="T11" fmla="*/ 53 h 58"/>
                <a:gd name="T12" fmla="*/ 44 w 100"/>
                <a:gd name="T13" fmla="*/ 52 h 58"/>
                <a:gd name="T14" fmla="*/ 47 w 100"/>
                <a:gd name="T15" fmla="*/ 51 h 58"/>
                <a:gd name="T16" fmla="*/ 51 w 100"/>
                <a:gd name="T17" fmla="*/ 48 h 58"/>
                <a:gd name="T18" fmla="*/ 54 w 100"/>
                <a:gd name="T19" fmla="*/ 45 h 58"/>
                <a:gd name="T20" fmla="*/ 57 w 100"/>
                <a:gd name="T21" fmla="*/ 41 h 58"/>
                <a:gd name="T22" fmla="*/ 62 w 100"/>
                <a:gd name="T23" fmla="*/ 36 h 58"/>
                <a:gd name="T24" fmla="*/ 67 w 100"/>
                <a:gd name="T25" fmla="*/ 39 h 58"/>
                <a:gd name="T26" fmla="*/ 72 w 100"/>
                <a:gd name="T27" fmla="*/ 39 h 58"/>
                <a:gd name="T28" fmla="*/ 73 w 100"/>
                <a:gd name="T29" fmla="*/ 38 h 58"/>
                <a:gd name="T30" fmla="*/ 76 w 100"/>
                <a:gd name="T31" fmla="*/ 36 h 58"/>
                <a:gd name="T32" fmla="*/ 77 w 100"/>
                <a:gd name="T33" fmla="*/ 35 h 58"/>
                <a:gd name="T34" fmla="*/ 76 w 100"/>
                <a:gd name="T35" fmla="*/ 33 h 58"/>
                <a:gd name="T36" fmla="*/ 73 w 100"/>
                <a:gd name="T37" fmla="*/ 30 h 58"/>
                <a:gd name="T38" fmla="*/ 72 w 100"/>
                <a:gd name="T39" fmla="*/ 29 h 58"/>
                <a:gd name="T40" fmla="*/ 66 w 100"/>
                <a:gd name="T41" fmla="*/ 28 h 58"/>
                <a:gd name="T42" fmla="*/ 60 w 100"/>
                <a:gd name="T43" fmla="*/ 26 h 58"/>
                <a:gd name="T44" fmla="*/ 65 w 100"/>
                <a:gd name="T45" fmla="*/ 21 h 58"/>
                <a:gd name="T46" fmla="*/ 71 w 100"/>
                <a:gd name="T47" fmla="*/ 19 h 58"/>
                <a:gd name="T48" fmla="*/ 77 w 100"/>
                <a:gd name="T49" fmla="*/ 19 h 58"/>
                <a:gd name="T50" fmla="*/ 83 w 100"/>
                <a:gd name="T51" fmla="*/ 19 h 58"/>
                <a:gd name="T52" fmla="*/ 88 w 100"/>
                <a:gd name="T53" fmla="*/ 20 h 58"/>
                <a:gd name="T54" fmla="*/ 93 w 100"/>
                <a:gd name="T55" fmla="*/ 20 h 58"/>
                <a:gd name="T56" fmla="*/ 94 w 100"/>
                <a:gd name="T57" fmla="*/ 19 h 58"/>
                <a:gd name="T58" fmla="*/ 94 w 100"/>
                <a:gd name="T59" fmla="*/ 15 h 58"/>
                <a:gd name="T60" fmla="*/ 96 w 100"/>
                <a:gd name="T61" fmla="*/ 15 h 58"/>
                <a:gd name="T62" fmla="*/ 99 w 100"/>
                <a:gd name="T63" fmla="*/ 15 h 58"/>
                <a:gd name="T64" fmla="*/ 99 w 100"/>
                <a:gd name="T65" fmla="*/ 14 h 58"/>
                <a:gd name="T66" fmla="*/ 99 w 100"/>
                <a:gd name="T67" fmla="*/ 10 h 58"/>
                <a:gd name="T68" fmla="*/ 97 w 100"/>
                <a:gd name="T69" fmla="*/ 10 h 58"/>
                <a:gd name="T70" fmla="*/ 95 w 100"/>
                <a:gd name="T71" fmla="*/ 9 h 58"/>
                <a:gd name="T72" fmla="*/ 93 w 100"/>
                <a:gd name="T73" fmla="*/ 7 h 58"/>
                <a:gd name="T74" fmla="*/ 90 w 100"/>
                <a:gd name="T75" fmla="*/ 4 h 58"/>
                <a:gd name="T76" fmla="*/ 88 w 100"/>
                <a:gd name="T77" fmla="*/ 4 h 58"/>
                <a:gd name="T78" fmla="*/ 85 w 100"/>
                <a:gd name="T79" fmla="*/ 4 h 58"/>
                <a:gd name="T80" fmla="*/ 72 w 100"/>
                <a:gd name="T81" fmla="*/ 1 h 58"/>
                <a:gd name="T82" fmla="*/ 70 w 100"/>
                <a:gd name="T83" fmla="*/ 0 h 58"/>
                <a:gd name="T84" fmla="*/ 67 w 100"/>
                <a:gd name="T85" fmla="*/ 0 h 58"/>
                <a:gd name="T86" fmla="*/ 64 w 100"/>
                <a:gd name="T87" fmla="*/ 0 h 58"/>
                <a:gd name="T88" fmla="*/ 60 w 100"/>
                <a:gd name="T89" fmla="*/ 2 h 58"/>
                <a:gd name="T90" fmla="*/ 51 w 100"/>
                <a:gd name="T91" fmla="*/ 9 h 58"/>
                <a:gd name="T92" fmla="*/ 45 w 100"/>
                <a:gd name="T93" fmla="*/ 10 h 58"/>
                <a:gd name="T94" fmla="*/ 41 w 100"/>
                <a:gd name="T95" fmla="*/ 10 h 58"/>
                <a:gd name="T96" fmla="*/ 38 w 100"/>
                <a:gd name="T97" fmla="*/ 14 h 58"/>
                <a:gd name="T98" fmla="*/ 35 w 100"/>
                <a:gd name="T99" fmla="*/ 16 h 58"/>
                <a:gd name="T100" fmla="*/ 27 w 100"/>
                <a:gd name="T101" fmla="*/ 23 h 58"/>
                <a:gd name="T102" fmla="*/ 22 w 100"/>
                <a:gd name="T103" fmla="*/ 26 h 58"/>
                <a:gd name="T104" fmla="*/ 17 w 100"/>
                <a:gd name="T105" fmla="*/ 33 h 58"/>
                <a:gd name="T106" fmla="*/ 15 w 100"/>
                <a:gd name="T107" fmla="*/ 35 h 58"/>
                <a:gd name="T108" fmla="*/ 0 w 100"/>
                <a:gd name="T109" fmla="*/ 35 h 58"/>
                <a:gd name="T110" fmla="*/ 10 w 100"/>
                <a:gd name="T11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58">
                  <a:moveTo>
                    <a:pt x="10" y="57"/>
                  </a:moveTo>
                  <a:lnTo>
                    <a:pt x="15" y="57"/>
                  </a:lnTo>
                  <a:lnTo>
                    <a:pt x="20" y="53"/>
                  </a:lnTo>
                  <a:lnTo>
                    <a:pt x="26" y="52"/>
                  </a:lnTo>
                  <a:lnTo>
                    <a:pt x="33" y="53"/>
                  </a:lnTo>
                  <a:lnTo>
                    <a:pt x="40" y="53"/>
                  </a:lnTo>
                  <a:lnTo>
                    <a:pt x="44" y="52"/>
                  </a:lnTo>
                  <a:lnTo>
                    <a:pt x="47" y="51"/>
                  </a:lnTo>
                  <a:lnTo>
                    <a:pt x="51" y="48"/>
                  </a:lnTo>
                  <a:lnTo>
                    <a:pt x="54" y="45"/>
                  </a:lnTo>
                  <a:lnTo>
                    <a:pt x="57" y="41"/>
                  </a:lnTo>
                  <a:lnTo>
                    <a:pt x="62" y="36"/>
                  </a:lnTo>
                  <a:lnTo>
                    <a:pt x="67" y="39"/>
                  </a:lnTo>
                  <a:lnTo>
                    <a:pt x="72" y="39"/>
                  </a:lnTo>
                  <a:lnTo>
                    <a:pt x="73" y="38"/>
                  </a:lnTo>
                  <a:lnTo>
                    <a:pt x="76" y="36"/>
                  </a:lnTo>
                  <a:lnTo>
                    <a:pt x="77" y="35"/>
                  </a:lnTo>
                  <a:lnTo>
                    <a:pt x="76" y="33"/>
                  </a:lnTo>
                  <a:lnTo>
                    <a:pt x="73" y="30"/>
                  </a:lnTo>
                  <a:lnTo>
                    <a:pt x="72" y="29"/>
                  </a:lnTo>
                  <a:lnTo>
                    <a:pt x="66" y="28"/>
                  </a:lnTo>
                  <a:lnTo>
                    <a:pt x="60" y="26"/>
                  </a:lnTo>
                  <a:lnTo>
                    <a:pt x="65" y="21"/>
                  </a:lnTo>
                  <a:lnTo>
                    <a:pt x="71" y="19"/>
                  </a:lnTo>
                  <a:lnTo>
                    <a:pt x="77" y="19"/>
                  </a:lnTo>
                  <a:lnTo>
                    <a:pt x="83" y="19"/>
                  </a:lnTo>
                  <a:lnTo>
                    <a:pt x="88" y="20"/>
                  </a:lnTo>
                  <a:lnTo>
                    <a:pt x="93" y="20"/>
                  </a:lnTo>
                  <a:lnTo>
                    <a:pt x="94" y="19"/>
                  </a:lnTo>
                  <a:lnTo>
                    <a:pt x="94" y="15"/>
                  </a:lnTo>
                  <a:lnTo>
                    <a:pt x="96" y="15"/>
                  </a:lnTo>
                  <a:lnTo>
                    <a:pt x="99" y="15"/>
                  </a:lnTo>
                  <a:lnTo>
                    <a:pt x="99" y="14"/>
                  </a:lnTo>
                  <a:lnTo>
                    <a:pt x="99" y="10"/>
                  </a:lnTo>
                  <a:lnTo>
                    <a:pt x="97" y="10"/>
                  </a:lnTo>
                  <a:lnTo>
                    <a:pt x="95" y="9"/>
                  </a:lnTo>
                  <a:lnTo>
                    <a:pt x="93" y="7"/>
                  </a:lnTo>
                  <a:lnTo>
                    <a:pt x="90" y="4"/>
                  </a:lnTo>
                  <a:lnTo>
                    <a:pt x="88" y="4"/>
                  </a:lnTo>
                  <a:lnTo>
                    <a:pt x="85" y="4"/>
                  </a:lnTo>
                  <a:lnTo>
                    <a:pt x="72" y="1"/>
                  </a:lnTo>
                  <a:lnTo>
                    <a:pt x="70" y="0"/>
                  </a:lnTo>
                  <a:lnTo>
                    <a:pt x="67" y="0"/>
                  </a:lnTo>
                  <a:lnTo>
                    <a:pt x="64" y="0"/>
                  </a:lnTo>
                  <a:lnTo>
                    <a:pt x="60" y="2"/>
                  </a:lnTo>
                  <a:lnTo>
                    <a:pt x="51" y="9"/>
                  </a:lnTo>
                  <a:lnTo>
                    <a:pt x="45" y="10"/>
                  </a:lnTo>
                  <a:lnTo>
                    <a:pt x="41" y="10"/>
                  </a:lnTo>
                  <a:lnTo>
                    <a:pt x="38" y="14"/>
                  </a:lnTo>
                  <a:lnTo>
                    <a:pt x="35" y="16"/>
                  </a:lnTo>
                  <a:lnTo>
                    <a:pt x="27" y="23"/>
                  </a:lnTo>
                  <a:lnTo>
                    <a:pt x="22" y="26"/>
                  </a:lnTo>
                  <a:lnTo>
                    <a:pt x="17" y="33"/>
                  </a:lnTo>
                  <a:lnTo>
                    <a:pt x="15" y="35"/>
                  </a:lnTo>
                  <a:lnTo>
                    <a:pt x="0" y="35"/>
                  </a:lnTo>
                  <a:lnTo>
                    <a:pt x="10" y="57"/>
                  </a:lnTo>
                </a:path>
              </a:pathLst>
            </a:custGeom>
            <a:solidFill>
              <a:srgbClr val="FFC080"/>
            </a:solidFill>
            <a:ln w="12700" cap="rnd" cmpd="sng">
              <a:solidFill>
                <a:srgbClr val="402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5" name="Freeform 330"/>
            <p:cNvSpPr/>
            <p:nvPr/>
          </p:nvSpPr>
          <p:spPr bwMode="invGray">
            <a:xfrm>
              <a:off x="1558" y="2857"/>
              <a:ext cx="61" cy="52"/>
            </a:xfrm>
            <a:custGeom>
              <a:avLst/>
              <a:gdLst>
                <a:gd name="T0" fmla="*/ 23 w 24"/>
                <a:gd name="T1" fmla="*/ 0 h 20"/>
                <a:gd name="T2" fmla="*/ 23 w 24"/>
                <a:gd name="T3" fmla="*/ 5 h 20"/>
                <a:gd name="T4" fmla="*/ 18 w 24"/>
                <a:gd name="T5" fmla="*/ 2 h 20"/>
                <a:gd name="T6" fmla="*/ 16 w 24"/>
                <a:gd name="T7" fmla="*/ 5 h 20"/>
                <a:gd name="T8" fmla="*/ 13 w 24"/>
                <a:gd name="T9" fmla="*/ 14 h 20"/>
                <a:gd name="T10" fmla="*/ 8 w 24"/>
                <a:gd name="T11" fmla="*/ 16 h 20"/>
                <a:gd name="T12" fmla="*/ 3 w 24"/>
                <a:gd name="T13" fmla="*/ 16 h 20"/>
                <a:gd name="T14" fmla="*/ 0 w 24"/>
                <a:gd name="T15" fmla="*/ 19 h 20"/>
                <a:gd name="T16" fmla="*/ 3 w 24"/>
                <a:gd name="T17" fmla="*/ 14 h 20"/>
                <a:gd name="T18" fmla="*/ 7 w 24"/>
                <a:gd name="T19" fmla="*/ 14 h 20"/>
                <a:gd name="T20" fmla="*/ 9 w 24"/>
                <a:gd name="T21" fmla="*/ 14 h 20"/>
                <a:gd name="T22" fmla="*/ 13 w 24"/>
                <a:gd name="T23" fmla="*/ 8 h 20"/>
                <a:gd name="T24" fmla="*/ 16 w 24"/>
                <a:gd name="T25" fmla="*/ 2 h 20"/>
                <a:gd name="T26" fmla="*/ 18 w 24"/>
                <a:gd name="T27" fmla="*/ 0 h 20"/>
                <a:gd name="T28" fmla="*/ 23 w 24"/>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0">
                  <a:moveTo>
                    <a:pt x="23" y="0"/>
                  </a:moveTo>
                  <a:lnTo>
                    <a:pt x="23" y="5"/>
                  </a:lnTo>
                  <a:lnTo>
                    <a:pt x="18" y="2"/>
                  </a:lnTo>
                  <a:lnTo>
                    <a:pt x="16" y="5"/>
                  </a:lnTo>
                  <a:lnTo>
                    <a:pt x="13" y="14"/>
                  </a:lnTo>
                  <a:lnTo>
                    <a:pt x="8" y="16"/>
                  </a:lnTo>
                  <a:lnTo>
                    <a:pt x="3" y="16"/>
                  </a:lnTo>
                  <a:lnTo>
                    <a:pt x="0" y="19"/>
                  </a:lnTo>
                  <a:lnTo>
                    <a:pt x="3" y="14"/>
                  </a:lnTo>
                  <a:lnTo>
                    <a:pt x="7" y="14"/>
                  </a:lnTo>
                  <a:lnTo>
                    <a:pt x="9" y="14"/>
                  </a:lnTo>
                  <a:lnTo>
                    <a:pt x="13" y="8"/>
                  </a:lnTo>
                  <a:lnTo>
                    <a:pt x="16" y="2"/>
                  </a:lnTo>
                  <a:lnTo>
                    <a:pt x="18" y="0"/>
                  </a:lnTo>
                  <a:lnTo>
                    <a:pt x="23"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6" name="Freeform 331"/>
            <p:cNvSpPr/>
            <p:nvPr/>
          </p:nvSpPr>
          <p:spPr bwMode="invGray">
            <a:xfrm>
              <a:off x="1599" y="2806"/>
              <a:ext cx="61" cy="51"/>
            </a:xfrm>
            <a:custGeom>
              <a:avLst/>
              <a:gdLst>
                <a:gd name="T0" fmla="*/ 23 w 24"/>
                <a:gd name="T1" fmla="*/ 5 h 20"/>
                <a:gd name="T2" fmla="*/ 16 w 24"/>
                <a:gd name="T3" fmla="*/ 2 h 20"/>
                <a:gd name="T4" fmla="*/ 14 w 24"/>
                <a:gd name="T5" fmla="*/ 0 h 20"/>
                <a:gd name="T6" fmla="*/ 13 w 24"/>
                <a:gd name="T7" fmla="*/ 0 h 20"/>
                <a:gd name="T8" fmla="*/ 10 w 24"/>
                <a:gd name="T9" fmla="*/ 2 h 20"/>
                <a:gd name="T10" fmla="*/ 9 w 24"/>
                <a:gd name="T11" fmla="*/ 8 h 20"/>
                <a:gd name="T12" fmla="*/ 6 w 24"/>
                <a:gd name="T13" fmla="*/ 10 h 20"/>
                <a:gd name="T14" fmla="*/ 2 w 24"/>
                <a:gd name="T15" fmla="*/ 16 h 20"/>
                <a:gd name="T16" fmla="*/ 0 w 24"/>
                <a:gd name="T17" fmla="*/ 16 h 20"/>
                <a:gd name="T18" fmla="*/ 2 w 24"/>
                <a:gd name="T19" fmla="*/ 19 h 20"/>
                <a:gd name="T20" fmla="*/ 4 w 24"/>
                <a:gd name="T21" fmla="*/ 19 h 20"/>
                <a:gd name="T22" fmla="*/ 9 w 24"/>
                <a:gd name="T23" fmla="*/ 10 h 20"/>
                <a:gd name="T24" fmla="*/ 10 w 24"/>
                <a:gd name="T25" fmla="*/ 5 h 20"/>
                <a:gd name="T26" fmla="*/ 14 w 24"/>
                <a:gd name="T27" fmla="*/ 5 h 20"/>
                <a:gd name="T28" fmla="*/ 16 w 24"/>
                <a:gd name="T29" fmla="*/ 5 h 20"/>
                <a:gd name="T30" fmla="*/ 23 w 24"/>
                <a:gd name="T31"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0">
                  <a:moveTo>
                    <a:pt x="23" y="5"/>
                  </a:moveTo>
                  <a:lnTo>
                    <a:pt x="16" y="2"/>
                  </a:lnTo>
                  <a:lnTo>
                    <a:pt x="14" y="0"/>
                  </a:lnTo>
                  <a:lnTo>
                    <a:pt x="13" y="0"/>
                  </a:lnTo>
                  <a:lnTo>
                    <a:pt x="10" y="2"/>
                  </a:lnTo>
                  <a:lnTo>
                    <a:pt x="9" y="8"/>
                  </a:lnTo>
                  <a:lnTo>
                    <a:pt x="6" y="10"/>
                  </a:lnTo>
                  <a:lnTo>
                    <a:pt x="2" y="16"/>
                  </a:lnTo>
                  <a:lnTo>
                    <a:pt x="0" y="16"/>
                  </a:lnTo>
                  <a:lnTo>
                    <a:pt x="2" y="19"/>
                  </a:lnTo>
                  <a:lnTo>
                    <a:pt x="4" y="19"/>
                  </a:lnTo>
                  <a:lnTo>
                    <a:pt x="9" y="10"/>
                  </a:lnTo>
                  <a:lnTo>
                    <a:pt x="10" y="5"/>
                  </a:lnTo>
                  <a:lnTo>
                    <a:pt x="14" y="5"/>
                  </a:lnTo>
                  <a:lnTo>
                    <a:pt x="16" y="5"/>
                  </a:lnTo>
                  <a:lnTo>
                    <a:pt x="23" y="5"/>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7" name="Freeform 332"/>
            <p:cNvSpPr/>
            <p:nvPr/>
          </p:nvSpPr>
          <p:spPr bwMode="invGray">
            <a:xfrm>
              <a:off x="1651" y="2785"/>
              <a:ext cx="51" cy="52"/>
            </a:xfrm>
            <a:custGeom>
              <a:avLst/>
              <a:gdLst>
                <a:gd name="T0" fmla="*/ 0 w 20"/>
                <a:gd name="T1" fmla="*/ 9 h 20"/>
                <a:gd name="T2" fmla="*/ 5 w 20"/>
                <a:gd name="T3" fmla="*/ 0 h 20"/>
                <a:gd name="T4" fmla="*/ 5 w 20"/>
                <a:gd name="T5" fmla="*/ 9 h 20"/>
                <a:gd name="T6" fmla="*/ 19 w 20"/>
                <a:gd name="T7" fmla="*/ 19 h 20"/>
                <a:gd name="T8" fmla="*/ 15 w 20"/>
                <a:gd name="T9" fmla="*/ 19 h 20"/>
                <a:gd name="T10" fmla="*/ 0 w 20"/>
                <a:gd name="T11" fmla="*/ 9 h 20"/>
              </a:gdLst>
              <a:ahLst/>
              <a:cxnLst>
                <a:cxn ang="0">
                  <a:pos x="T0" y="T1"/>
                </a:cxn>
                <a:cxn ang="0">
                  <a:pos x="T2" y="T3"/>
                </a:cxn>
                <a:cxn ang="0">
                  <a:pos x="T4" y="T5"/>
                </a:cxn>
                <a:cxn ang="0">
                  <a:pos x="T6" y="T7"/>
                </a:cxn>
                <a:cxn ang="0">
                  <a:pos x="T8" y="T9"/>
                </a:cxn>
                <a:cxn ang="0">
                  <a:pos x="T10" y="T11"/>
                </a:cxn>
              </a:cxnLst>
              <a:rect l="0" t="0" r="r" b="b"/>
              <a:pathLst>
                <a:path w="20" h="20">
                  <a:moveTo>
                    <a:pt x="0" y="9"/>
                  </a:moveTo>
                  <a:lnTo>
                    <a:pt x="5" y="0"/>
                  </a:lnTo>
                  <a:lnTo>
                    <a:pt x="5" y="9"/>
                  </a:lnTo>
                  <a:lnTo>
                    <a:pt x="19" y="19"/>
                  </a:lnTo>
                  <a:lnTo>
                    <a:pt x="15" y="19"/>
                  </a:lnTo>
                  <a:lnTo>
                    <a:pt x="0" y="9"/>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8" name="Freeform 333"/>
            <p:cNvSpPr/>
            <p:nvPr/>
          </p:nvSpPr>
          <p:spPr bwMode="invGray">
            <a:xfrm>
              <a:off x="1474" y="2901"/>
              <a:ext cx="51" cy="51"/>
            </a:xfrm>
            <a:custGeom>
              <a:avLst/>
              <a:gdLst>
                <a:gd name="T0" fmla="*/ 0 w 20"/>
                <a:gd name="T1" fmla="*/ 0 h 20"/>
                <a:gd name="T2" fmla="*/ 11 w 20"/>
                <a:gd name="T3" fmla="*/ 5 h 20"/>
                <a:gd name="T4" fmla="*/ 19 w 20"/>
                <a:gd name="T5" fmla="*/ 19 h 20"/>
                <a:gd name="T6" fmla="*/ 0 w 20"/>
                <a:gd name="T7" fmla="*/ 0 h 20"/>
              </a:gdLst>
              <a:ahLst/>
              <a:cxnLst>
                <a:cxn ang="0">
                  <a:pos x="T0" y="T1"/>
                </a:cxn>
                <a:cxn ang="0">
                  <a:pos x="T2" y="T3"/>
                </a:cxn>
                <a:cxn ang="0">
                  <a:pos x="T4" y="T5"/>
                </a:cxn>
                <a:cxn ang="0">
                  <a:pos x="T6" y="T7"/>
                </a:cxn>
              </a:cxnLst>
              <a:rect l="0" t="0" r="r" b="b"/>
              <a:pathLst>
                <a:path w="20" h="20">
                  <a:moveTo>
                    <a:pt x="0" y="0"/>
                  </a:moveTo>
                  <a:lnTo>
                    <a:pt x="11" y="5"/>
                  </a:lnTo>
                  <a:lnTo>
                    <a:pt x="19" y="19"/>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9" name="Freeform 334"/>
            <p:cNvSpPr/>
            <p:nvPr/>
          </p:nvSpPr>
          <p:spPr bwMode="invGray">
            <a:xfrm>
              <a:off x="1425" y="2870"/>
              <a:ext cx="79" cy="107"/>
            </a:xfrm>
            <a:custGeom>
              <a:avLst/>
              <a:gdLst>
                <a:gd name="T0" fmla="*/ 20 w 31"/>
                <a:gd name="T1" fmla="*/ 2 h 42"/>
                <a:gd name="T2" fmla="*/ 24 w 31"/>
                <a:gd name="T3" fmla="*/ 8 h 42"/>
                <a:gd name="T4" fmla="*/ 26 w 31"/>
                <a:gd name="T5" fmla="*/ 13 h 42"/>
                <a:gd name="T6" fmla="*/ 28 w 31"/>
                <a:gd name="T7" fmla="*/ 21 h 42"/>
                <a:gd name="T8" fmla="*/ 28 w 31"/>
                <a:gd name="T9" fmla="*/ 25 h 42"/>
                <a:gd name="T10" fmla="*/ 30 w 31"/>
                <a:gd name="T11" fmla="*/ 32 h 42"/>
                <a:gd name="T12" fmla="*/ 6 w 31"/>
                <a:gd name="T13" fmla="*/ 41 h 42"/>
                <a:gd name="T14" fmla="*/ 0 w 31"/>
                <a:gd name="T15" fmla="*/ 0 h 42"/>
                <a:gd name="T16" fmla="*/ 10 w 31"/>
                <a:gd name="T17" fmla="*/ 2 h 42"/>
                <a:gd name="T18" fmla="*/ 20 w 31"/>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2">
                  <a:moveTo>
                    <a:pt x="20" y="2"/>
                  </a:moveTo>
                  <a:lnTo>
                    <a:pt x="24" y="8"/>
                  </a:lnTo>
                  <a:lnTo>
                    <a:pt x="26" y="13"/>
                  </a:lnTo>
                  <a:lnTo>
                    <a:pt x="28" y="21"/>
                  </a:lnTo>
                  <a:lnTo>
                    <a:pt x="28" y="25"/>
                  </a:lnTo>
                  <a:lnTo>
                    <a:pt x="30" y="32"/>
                  </a:lnTo>
                  <a:lnTo>
                    <a:pt x="6" y="41"/>
                  </a:lnTo>
                  <a:lnTo>
                    <a:pt x="0" y="0"/>
                  </a:lnTo>
                  <a:lnTo>
                    <a:pt x="10" y="2"/>
                  </a:lnTo>
                  <a:lnTo>
                    <a:pt x="20" y="2"/>
                  </a:lnTo>
                </a:path>
              </a:pathLst>
            </a:custGeom>
            <a:solidFill>
              <a:srgbClr val="C0C0C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0" name="Freeform 335"/>
            <p:cNvSpPr/>
            <p:nvPr/>
          </p:nvSpPr>
          <p:spPr bwMode="invGray">
            <a:xfrm>
              <a:off x="1433" y="2880"/>
              <a:ext cx="61" cy="87"/>
            </a:xfrm>
            <a:custGeom>
              <a:avLst/>
              <a:gdLst>
                <a:gd name="T0" fmla="*/ 14 w 24"/>
                <a:gd name="T1" fmla="*/ 1 h 34"/>
                <a:gd name="T2" fmla="*/ 18 w 24"/>
                <a:gd name="T3" fmla="*/ 5 h 34"/>
                <a:gd name="T4" fmla="*/ 21 w 24"/>
                <a:gd name="T5" fmla="*/ 14 h 34"/>
                <a:gd name="T6" fmla="*/ 23 w 24"/>
                <a:gd name="T7" fmla="*/ 18 h 34"/>
                <a:gd name="T8" fmla="*/ 23 w 24"/>
                <a:gd name="T9" fmla="*/ 24 h 34"/>
                <a:gd name="T10" fmla="*/ 6 w 24"/>
                <a:gd name="T11" fmla="*/ 33 h 34"/>
                <a:gd name="T12" fmla="*/ 0 w 24"/>
                <a:gd name="T13" fmla="*/ 0 h 34"/>
                <a:gd name="T14" fmla="*/ 8 w 24"/>
                <a:gd name="T15" fmla="*/ 1 h 34"/>
                <a:gd name="T16" fmla="*/ 14 w 24"/>
                <a:gd name="T1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14" y="1"/>
                  </a:moveTo>
                  <a:lnTo>
                    <a:pt x="18" y="5"/>
                  </a:lnTo>
                  <a:lnTo>
                    <a:pt x="21" y="14"/>
                  </a:lnTo>
                  <a:lnTo>
                    <a:pt x="23" y="18"/>
                  </a:lnTo>
                  <a:lnTo>
                    <a:pt x="23" y="24"/>
                  </a:lnTo>
                  <a:lnTo>
                    <a:pt x="6" y="33"/>
                  </a:lnTo>
                  <a:lnTo>
                    <a:pt x="0" y="0"/>
                  </a:lnTo>
                  <a:lnTo>
                    <a:pt x="8" y="1"/>
                  </a:lnTo>
                  <a:lnTo>
                    <a:pt x="14" y="1"/>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1" name="Freeform 336"/>
            <p:cNvSpPr/>
            <p:nvPr/>
          </p:nvSpPr>
          <p:spPr bwMode="invGray">
            <a:xfrm>
              <a:off x="1185" y="2303"/>
              <a:ext cx="251" cy="314"/>
            </a:xfrm>
            <a:custGeom>
              <a:avLst/>
              <a:gdLst>
                <a:gd name="T0" fmla="*/ 65 w 98"/>
                <a:gd name="T1" fmla="*/ 4 h 123"/>
                <a:gd name="T2" fmla="*/ 74 w 98"/>
                <a:gd name="T3" fmla="*/ 10 h 123"/>
                <a:gd name="T4" fmla="*/ 79 w 98"/>
                <a:gd name="T5" fmla="*/ 19 h 123"/>
                <a:gd name="T6" fmla="*/ 83 w 98"/>
                <a:gd name="T7" fmla="*/ 28 h 123"/>
                <a:gd name="T8" fmla="*/ 86 w 98"/>
                <a:gd name="T9" fmla="*/ 34 h 123"/>
                <a:gd name="T10" fmla="*/ 86 w 98"/>
                <a:gd name="T11" fmla="*/ 39 h 123"/>
                <a:gd name="T12" fmla="*/ 83 w 98"/>
                <a:gd name="T13" fmla="*/ 45 h 123"/>
                <a:gd name="T14" fmla="*/ 87 w 98"/>
                <a:gd name="T15" fmla="*/ 50 h 123"/>
                <a:gd name="T16" fmla="*/ 94 w 98"/>
                <a:gd name="T17" fmla="*/ 63 h 123"/>
                <a:gd name="T18" fmla="*/ 97 w 98"/>
                <a:gd name="T19" fmla="*/ 70 h 123"/>
                <a:gd name="T20" fmla="*/ 97 w 98"/>
                <a:gd name="T21" fmla="*/ 72 h 123"/>
                <a:gd name="T22" fmla="*/ 97 w 98"/>
                <a:gd name="T23" fmla="*/ 75 h 123"/>
                <a:gd name="T24" fmla="*/ 94 w 98"/>
                <a:gd name="T25" fmla="*/ 76 h 123"/>
                <a:gd name="T26" fmla="*/ 89 w 98"/>
                <a:gd name="T27" fmla="*/ 76 h 123"/>
                <a:gd name="T28" fmla="*/ 87 w 98"/>
                <a:gd name="T29" fmla="*/ 77 h 123"/>
                <a:gd name="T30" fmla="*/ 87 w 98"/>
                <a:gd name="T31" fmla="*/ 82 h 123"/>
                <a:gd name="T32" fmla="*/ 89 w 98"/>
                <a:gd name="T33" fmla="*/ 88 h 123"/>
                <a:gd name="T34" fmla="*/ 86 w 98"/>
                <a:gd name="T35" fmla="*/ 92 h 123"/>
                <a:gd name="T36" fmla="*/ 87 w 98"/>
                <a:gd name="T37" fmla="*/ 96 h 123"/>
                <a:gd name="T38" fmla="*/ 85 w 98"/>
                <a:gd name="T39" fmla="*/ 99 h 123"/>
                <a:gd name="T40" fmla="*/ 83 w 98"/>
                <a:gd name="T41" fmla="*/ 107 h 123"/>
                <a:gd name="T42" fmla="*/ 80 w 98"/>
                <a:gd name="T43" fmla="*/ 110 h 123"/>
                <a:gd name="T44" fmla="*/ 75 w 98"/>
                <a:gd name="T45" fmla="*/ 110 h 123"/>
                <a:gd name="T46" fmla="*/ 69 w 98"/>
                <a:gd name="T47" fmla="*/ 108 h 123"/>
                <a:gd name="T48" fmla="*/ 62 w 98"/>
                <a:gd name="T49" fmla="*/ 107 h 123"/>
                <a:gd name="T50" fmla="*/ 63 w 98"/>
                <a:gd name="T51" fmla="*/ 122 h 123"/>
                <a:gd name="T52" fmla="*/ 11 w 98"/>
                <a:gd name="T53" fmla="*/ 102 h 123"/>
                <a:gd name="T54" fmla="*/ 15 w 98"/>
                <a:gd name="T55" fmla="*/ 92 h 123"/>
                <a:gd name="T56" fmla="*/ 14 w 98"/>
                <a:gd name="T57" fmla="*/ 82 h 123"/>
                <a:gd name="T58" fmla="*/ 0 w 98"/>
                <a:gd name="T59" fmla="*/ 66 h 123"/>
                <a:gd name="T60" fmla="*/ 0 w 98"/>
                <a:gd name="T61" fmla="*/ 23 h 123"/>
                <a:gd name="T62" fmla="*/ 9 w 98"/>
                <a:gd name="T63" fmla="*/ 11 h 123"/>
                <a:gd name="T64" fmla="*/ 22 w 98"/>
                <a:gd name="T65" fmla="*/ 4 h 123"/>
                <a:gd name="T66" fmla="*/ 34 w 98"/>
                <a:gd name="T67" fmla="*/ 0 h 123"/>
                <a:gd name="T68" fmla="*/ 50 w 98"/>
                <a:gd name="T69" fmla="*/ 3 h 123"/>
                <a:gd name="T70" fmla="*/ 65 w 98"/>
                <a:gd name="T71" fmla="*/ 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23">
                  <a:moveTo>
                    <a:pt x="65" y="4"/>
                  </a:moveTo>
                  <a:lnTo>
                    <a:pt x="74" y="10"/>
                  </a:lnTo>
                  <a:lnTo>
                    <a:pt x="79" y="19"/>
                  </a:lnTo>
                  <a:lnTo>
                    <a:pt x="83" y="28"/>
                  </a:lnTo>
                  <a:lnTo>
                    <a:pt x="86" y="34"/>
                  </a:lnTo>
                  <a:lnTo>
                    <a:pt x="86" y="39"/>
                  </a:lnTo>
                  <a:lnTo>
                    <a:pt x="83" y="45"/>
                  </a:lnTo>
                  <a:lnTo>
                    <a:pt x="87" y="50"/>
                  </a:lnTo>
                  <a:lnTo>
                    <a:pt x="94" y="63"/>
                  </a:lnTo>
                  <a:lnTo>
                    <a:pt x="97" y="70"/>
                  </a:lnTo>
                  <a:lnTo>
                    <a:pt x="97" y="72"/>
                  </a:lnTo>
                  <a:lnTo>
                    <a:pt x="97" y="75"/>
                  </a:lnTo>
                  <a:lnTo>
                    <a:pt x="94" y="76"/>
                  </a:lnTo>
                  <a:lnTo>
                    <a:pt x="89" y="76"/>
                  </a:lnTo>
                  <a:lnTo>
                    <a:pt x="87" y="77"/>
                  </a:lnTo>
                  <a:lnTo>
                    <a:pt x="87" y="82"/>
                  </a:lnTo>
                  <a:lnTo>
                    <a:pt x="89" y="88"/>
                  </a:lnTo>
                  <a:lnTo>
                    <a:pt x="86" y="92"/>
                  </a:lnTo>
                  <a:lnTo>
                    <a:pt x="87" y="96"/>
                  </a:lnTo>
                  <a:lnTo>
                    <a:pt x="85" y="99"/>
                  </a:lnTo>
                  <a:lnTo>
                    <a:pt x="83" y="107"/>
                  </a:lnTo>
                  <a:lnTo>
                    <a:pt x="80" y="110"/>
                  </a:lnTo>
                  <a:lnTo>
                    <a:pt x="75" y="110"/>
                  </a:lnTo>
                  <a:lnTo>
                    <a:pt x="69" y="108"/>
                  </a:lnTo>
                  <a:lnTo>
                    <a:pt x="62" y="107"/>
                  </a:lnTo>
                  <a:lnTo>
                    <a:pt x="63" y="122"/>
                  </a:lnTo>
                  <a:lnTo>
                    <a:pt x="11" y="102"/>
                  </a:lnTo>
                  <a:lnTo>
                    <a:pt x="15" y="92"/>
                  </a:lnTo>
                  <a:lnTo>
                    <a:pt x="14" y="82"/>
                  </a:lnTo>
                  <a:lnTo>
                    <a:pt x="0" y="66"/>
                  </a:lnTo>
                  <a:lnTo>
                    <a:pt x="0" y="23"/>
                  </a:lnTo>
                  <a:lnTo>
                    <a:pt x="9" y="11"/>
                  </a:lnTo>
                  <a:lnTo>
                    <a:pt x="22" y="4"/>
                  </a:lnTo>
                  <a:lnTo>
                    <a:pt x="34" y="0"/>
                  </a:lnTo>
                  <a:lnTo>
                    <a:pt x="50" y="3"/>
                  </a:lnTo>
                  <a:lnTo>
                    <a:pt x="65" y="4"/>
                  </a:lnTo>
                </a:path>
              </a:pathLst>
            </a:custGeom>
            <a:solidFill>
              <a:srgbClr val="FFC080"/>
            </a:solidFill>
            <a:ln w="12700" cap="rnd" cmpd="sng">
              <a:solidFill>
                <a:srgbClr val="402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2" name="Freeform 337"/>
            <p:cNvSpPr/>
            <p:nvPr/>
          </p:nvSpPr>
          <p:spPr bwMode="invGray">
            <a:xfrm>
              <a:off x="1339" y="2444"/>
              <a:ext cx="51" cy="51"/>
            </a:xfrm>
            <a:custGeom>
              <a:avLst/>
              <a:gdLst>
                <a:gd name="T0" fmla="*/ 0 w 20"/>
                <a:gd name="T1" fmla="*/ 0 h 20"/>
                <a:gd name="T2" fmla="*/ 13 w 20"/>
                <a:gd name="T3" fmla="*/ 10 h 20"/>
                <a:gd name="T4" fmla="*/ 19 w 20"/>
                <a:gd name="T5" fmla="*/ 19 h 20"/>
                <a:gd name="T6" fmla="*/ 13 w 20"/>
                <a:gd name="T7" fmla="*/ 13 h 20"/>
                <a:gd name="T8" fmla="*/ 0 w 20"/>
                <a:gd name="T9" fmla="*/ 0 h 20"/>
              </a:gdLst>
              <a:ahLst/>
              <a:cxnLst>
                <a:cxn ang="0">
                  <a:pos x="T0" y="T1"/>
                </a:cxn>
                <a:cxn ang="0">
                  <a:pos x="T2" y="T3"/>
                </a:cxn>
                <a:cxn ang="0">
                  <a:pos x="T4" y="T5"/>
                </a:cxn>
                <a:cxn ang="0">
                  <a:pos x="T6" y="T7"/>
                </a:cxn>
                <a:cxn ang="0">
                  <a:pos x="T8" y="T9"/>
                </a:cxn>
              </a:cxnLst>
              <a:rect l="0" t="0" r="r" b="b"/>
              <a:pathLst>
                <a:path w="20" h="20">
                  <a:moveTo>
                    <a:pt x="0" y="0"/>
                  </a:moveTo>
                  <a:lnTo>
                    <a:pt x="13" y="10"/>
                  </a:lnTo>
                  <a:lnTo>
                    <a:pt x="19" y="19"/>
                  </a:lnTo>
                  <a:lnTo>
                    <a:pt x="13" y="13"/>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3" name="Freeform 338"/>
            <p:cNvSpPr/>
            <p:nvPr/>
          </p:nvSpPr>
          <p:spPr bwMode="invGray">
            <a:xfrm>
              <a:off x="1339" y="2416"/>
              <a:ext cx="51" cy="53"/>
            </a:xfrm>
            <a:custGeom>
              <a:avLst/>
              <a:gdLst>
                <a:gd name="T0" fmla="*/ 19 w 20"/>
                <a:gd name="T1" fmla="*/ 0 h 21"/>
                <a:gd name="T2" fmla="*/ 15 w 20"/>
                <a:gd name="T3" fmla="*/ 12 h 21"/>
                <a:gd name="T4" fmla="*/ 16 w 20"/>
                <a:gd name="T5" fmla="*/ 15 h 21"/>
                <a:gd name="T6" fmla="*/ 16 w 20"/>
                <a:gd name="T7" fmla="*/ 17 h 21"/>
                <a:gd name="T8" fmla="*/ 16 w 20"/>
                <a:gd name="T9" fmla="*/ 20 h 21"/>
                <a:gd name="T10" fmla="*/ 15 w 20"/>
                <a:gd name="T11" fmla="*/ 15 h 21"/>
                <a:gd name="T12" fmla="*/ 10 w 20"/>
                <a:gd name="T13" fmla="*/ 15 h 21"/>
                <a:gd name="T14" fmla="*/ 8 w 20"/>
                <a:gd name="T15" fmla="*/ 12 h 21"/>
                <a:gd name="T16" fmla="*/ 0 w 20"/>
                <a:gd name="T17" fmla="*/ 10 h 21"/>
                <a:gd name="T18" fmla="*/ 8 w 20"/>
                <a:gd name="T19" fmla="*/ 5 h 21"/>
                <a:gd name="T20" fmla="*/ 19 w 20"/>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9" y="0"/>
                  </a:moveTo>
                  <a:lnTo>
                    <a:pt x="15" y="12"/>
                  </a:lnTo>
                  <a:lnTo>
                    <a:pt x="16" y="15"/>
                  </a:lnTo>
                  <a:lnTo>
                    <a:pt x="16" y="17"/>
                  </a:lnTo>
                  <a:lnTo>
                    <a:pt x="16" y="20"/>
                  </a:lnTo>
                  <a:lnTo>
                    <a:pt x="15" y="15"/>
                  </a:lnTo>
                  <a:lnTo>
                    <a:pt x="10" y="15"/>
                  </a:lnTo>
                  <a:lnTo>
                    <a:pt x="8" y="12"/>
                  </a:lnTo>
                  <a:lnTo>
                    <a:pt x="0" y="10"/>
                  </a:lnTo>
                  <a:lnTo>
                    <a:pt x="8" y="5"/>
                  </a:lnTo>
                  <a:lnTo>
                    <a:pt x="19"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4" name="Freeform 339"/>
            <p:cNvSpPr/>
            <p:nvPr/>
          </p:nvSpPr>
          <p:spPr bwMode="invGray">
            <a:xfrm>
              <a:off x="1349" y="2385"/>
              <a:ext cx="51" cy="54"/>
            </a:xfrm>
            <a:custGeom>
              <a:avLst/>
              <a:gdLst>
                <a:gd name="T0" fmla="*/ 19 w 20"/>
                <a:gd name="T1" fmla="*/ 10 h 21"/>
                <a:gd name="T2" fmla="*/ 17 w 20"/>
                <a:gd name="T3" fmla="*/ 17 h 21"/>
                <a:gd name="T4" fmla="*/ 15 w 20"/>
                <a:gd name="T5" fmla="*/ 20 h 21"/>
                <a:gd name="T6" fmla="*/ 11 w 20"/>
                <a:gd name="T7" fmla="*/ 15 h 21"/>
                <a:gd name="T8" fmla="*/ 8 w 20"/>
                <a:gd name="T9" fmla="*/ 10 h 21"/>
                <a:gd name="T10" fmla="*/ 2 w 20"/>
                <a:gd name="T11" fmla="*/ 10 h 21"/>
                <a:gd name="T12" fmla="*/ 0 w 20"/>
                <a:gd name="T13" fmla="*/ 12 h 21"/>
                <a:gd name="T14" fmla="*/ 3 w 20"/>
                <a:gd name="T15" fmla="*/ 5 h 21"/>
                <a:gd name="T16" fmla="*/ 7 w 20"/>
                <a:gd name="T17" fmla="*/ 2 h 21"/>
                <a:gd name="T18" fmla="*/ 7 w 20"/>
                <a:gd name="T19" fmla="*/ 0 h 21"/>
                <a:gd name="T20" fmla="*/ 10 w 20"/>
                <a:gd name="T21" fmla="*/ 5 h 21"/>
                <a:gd name="T22" fmla="*/ 10 w 20"/>
                <a:gd name="T23" fmla="*/ 2 h 21"/>
                <a:gd name="T24" fmla="*/ 13 w 20"/>
                <a:gd name="T25" fmla="*/ 5 h 21"/>
                <a:gd name="T26" fmla="*/ 15 w 20"/>
                <a:gd name="T27" fmla="*/ 5 h 21"/>
                <a:gd name="T28" fmla="*/ 19 w 20"/>
                <a:gd name="T2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19" y="10"/>
                  </a:moveTo>
                  <a:lnTo>
                    <a:pt x="17" y="17"/>
                  </a:lnTo>
                  <a:lnTo>
                    <a:pt x="15" y="20"/>
                  </a:lnTo>
                  <a:lnTo>
                    <a:pt x="11" y="15"/>
                  </a:lnTo>
                  <a:lnTo>
                    <a:pt x="8" y="10"/>
                  </a:lnTo>
                  <a:lnTo>
                    <a:pt x="2" y="10"/>
                  </a:lnTo>
                  <a:lnTo>
                    <a:pt x="0" y="12"/>
                  </a:lnTo>
                  <a:lnTo>
                    <a:pt x="3" y="5"/>
                  </a:lnTo>
                  <a:lnTo>
                    <a:pt x="7" y="2"/>
                  </a:lnTo>
                  <a:lnTo>
                    <a:pt x="7" y="0"/>
                  </a:lnTo>
                  <a:lnTo>
                    <a:pt x="10" y="5"/>
                  </a:lnTo>
                  <a:lnTo>
                    <a:pt x="10" y="2"/>
                  </a:lnTo>
                  <a:lnTo>
                    <a:pt x="13" y="5"/>
                  </a:lnTo>
                  <a:lnTo>
                    <a:pt x="15" y="5"/>
                  </a:lnTo>
                  <a:lnTo>
                    <a:pt x="19" y="1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5" name="Freeform 340"/>
            <p:cNvSpPr/>
            <p:nvPr/>
          </p:nvSpPr>
          <p:spPr bwMode="invGray">
            <a:xfrm>
              <a:off x="1244" y="2413"/>
              <a:ext cx="51" cy="64"/>
            </a:xfrm>
            <a:custGeom>
              <a:avLst/>
              <a:gdLst>
                <a:gd name="T0" fmla="*/ 19 w 20"/>
                <a:gd name="T1" fmla="*/ 4 h 25"/>
                <a:gd name="T2" fmla="*/ 14 w 20"/>
                <a:gd name="T3" fmla="*/ 2 h 25"/>
                <a:gd name="T4" fmla="*/ 5 w 20"/>
                <a:gd name="T5" fmla="*/ 2 h 25"/>
                <a:gd name="T6" fmla="*/ 3 w 20"/>
                <a:gd name="T7" fmla="*/ 6 h 25"/>
                <a:gd name="T8" fmla="*/ 1 w 20"/>
                <a:gd name="T9" fmla="*/ 12 h 25"/>
                <a:gd name="T10" fmla="*/ 3 w 20"/>
                <a:gd name="T11" fmla="*/ 15 h 25"/>
                <a:gd name="T12" fmla="*/ 4 w 20"/>
                <a:gd name="T13" fmla="*/ 19 h 25"/>
                <a:gd name="T14" fmla="*/ 8 w 20"/>
                <a:gd name="T15" fmla="*/ 14 h 25"/>
                <a:gd name="T16" fmla="*/ 10 w 20"/>
                <a:gd name="T17" fmla="*/ 10 h 25"/>
                <a:gd name="T18" fmla="*/ 19 w 20"/>
                <a:gd name="T19" fmla="*/ 9 h 25"/>
                <a:gd name="T20" fmla="*/ 13 w 20"/>
                <a:gd name="T21" fmla="*/ 14 h 25"/>
                <a:gd name="T22" fmla="*/ 8 w 20"/>
                <a:gd name="T23" fmla="*/ 16 h 25"/>
                <a:gd name="T24" fmla="*/ 8 w 20"/>
                <a:gd name="T25" fmla="*/ 20 h 25"/>
                <a:gd name="T26" fmla="*/ 9 w 20"/>
                <a:gd name="T27" fmla="*/ 24 h 25"/>
                <a:gd name="T28" fmla="*/ 13 w 20"/>
                <a:gd name="T29" fmla="*/ 24 h 25"/>
                <a:gd name="T30" fmla="*/ 4 w 20"/>
                <a:gd name="T31" fmla="*/ 24 h 25"/>
                <a:gd name="T32" fmla="*/ 0 w 20"/>
                <a:gd name="T33" fmla="*/ 18 h 25"/>
                <a:gd name="T34" fmla="*/ 0 w 20"/>
                <a:gd name="T35" fmla="*/ 10 h 25"/>
                <a:gd name="T36" fmla="*/ 0 w 20"/>
                <a:gd name="T37" fmla="*/ 4 h 25"/>
                <a:gd name="T38" fmla="*/ 4 w 20"/>
                <a:gd name="T39" fmla="*/ 1 h 25"/>
                <a:gd name="T40" fmla="*/ 10 w 20"/>
                <a:gd name="T41" fmla="*/ 0 h 25"/>
                <a:gd name="T42" fmla="*/ 17 w 20"/>
                <a:gd name="T43" fmla="*/ 1 h 25"/>
                <a:gd name="T44" fmla="*/ 19 w 20"/>
                <a:gd name="T45"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5">
                  <a:moveTo>
                    <a:pt x="19" y="4"/>
                  </a:moveTo>
                  <a:lnTo>
                    <a:pt x="14" y="2"/>
                  </a:lnTo>
                  <a:lnTo>
                    <a:pt x="5" y="2"/>
                  </a:lnTo>
                  <a:lnTo>
                    <a:pt x="3" y="6"/>
                  </a:lnTo>
                  <a:lnTo>
                    <a:pt x="1" y="12"/>
                  </a:lnTo>
                  <a:lnTo>
                    <a:pt x="3" y="15"/>
                  </a:lnTo>
                  <a:lnTo>
                    <a:pt x="4" y="19"/>
                  </a:lnTo>
                  <a:lnTo>
                    <a:pt x="8" y="14"/>
                  </a:lnTo>
                  <a:lnTo>
                    <a:pt x="10" y="10"/>
                  </a:lnTo>
                  <a:lnTo>
                    <a:pt x="19" y="9"/>
                  </a:lnTo>
                  <a:lnTo>
                    <a:pt x="13" y="14"/>
                  </a:lnTo>
                  <a:lnTo>
                    <a:pt x="8" y="16"/>
                  </a:lnTo>
                  <a:lnTo>
                    <a:pt x="8" y="20"/>
                  </a:lnTo>
                  <a:lnTo>
                    <a:pt x="9" y="24"/>
                  </a:lnTo>
                  <a:lnTo>
                    <a:pt x="13" y="24"/>
                  </a:lnTo>
                  <a:lnTo>
                    <a:pt x="4" y="24"/>
                  </a:lnTo>
                  <a:lnTo>
                    <a:pt x="0" y="18"/>
                  </a:lnTo>
                  <a:lnTo>
                    <a:pt x="0" y="10"/>
                  </a:lnTo>
                  <a:lnTo>
                    <a:pt x="0" y="4"/>
                  </a:lnTo>
                  <a:lnTo>
                    <a:pt x="4" y="1"/>
                  </a:lnTo>
                  <a:lnTo>
                    <a:pt x="10" y="0"/>
                  </a:lnTo>
                  <a:lnTo>
                    <a:pt x="17" y="1"/>
                  </a:lnTo>
                  <a:lnTo>
                    <a:pt x="19" y="4"/>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6" name="Freeform 341"/>
            <p:cNvSpPr/>
            <p:nvPr/>
          </p:nvSpPr>
          <p:spPr bwMode="invGray">
            <a:xfrm>
              <a:off x="1254" y="2408"/>
              <a:ext cx="54" cy="84"/>
            </a:xfrm>
            <a:custGeom>
              <a:avLst/>
              <a:gdLst>
                <a:gd name="T0" fmla="*/ 20 w 21"/>
                <a:gd name="T1" fmla="*/ 7 h 33"/>
                <a:gd name="T2" fmla="*/ 17 w 21"/>
                <a:gd name="T3" fmla="*/ 2 h 33"/>
                <a:gd name="T4" fmla="*/ 11 w 21"/>
                <a:gd name="T5" fmla="*/ 0 h 33"/>
                <a:gd name="T6" fmla="*/ 5 w 21"/>
                <a:gd name="T7" fmla="*/ 1 h 33"/>
                <a:gd name="T8" fmla="*/ 2 w 21"/>
                <a:gd name="T9" fmla="*/ 3 h 33"/>
                <a:gd name="T10" fmla="*/ 1 w 21"/>
                <a:gd name="T11" fmla="*/ 8 h 33"/>
                <a:gd name="T12" fmla="*/ 1 w 21"/>
                <a:gd name="T13" fmla="*/ 13 h 33"/>
                <a:gd name="T14" fmla="*/ 2 w 21"/>
                <a:gd name="T15" fmla="*/ 15 h 33"/>
                <a:gd name="T16" fmla="*/ 2 w 21"/>
                <a:gd name="T17" fmla="*/ 18 h 33"/>
                <a:gd name="T18" fmla="*/ 2 w 21"/>
                <a:gd name="T19" fmla="*/ 23 h 33"/>
                <a:gd name="T20" fmla="*/ 7 w 21"/>
                <a:gd name="T21" fmla="*/ 28 h 33"/>
                <a:gd name="T22" fmla="*/ 10 w 21"/>
                <a:gd name="T23" fmla="*/ 28 h 33"/>
                <a:gd name="T24" fmla="*/ 13 w 21"/>
                <a:gd name="T25" fmla="*/ 28 h 33"/>
                <a:gd name="T26" fmla="*/ 13 w 21"/>
                <a:gd name="T27" fmla="*/ 29 h 33"/>
                <a:gd name="T28" fmla="*/ 11 w 21"/>
                <a:gd name="T29" fmla="*/ 32 h 33"/>
                <a:gd name="T30" fmla="*/ 7 w 21"/>
                <a:gd name="T31" fmla="*/ 30 h 33"/>
                <a:gd name="T32" fmla="*/ 3 w 21"/>
                <a:gd name="T33" fmla="*/ 28 h 33"/>
                <a:gd name="T34" fmla="*/ 1 w 21"/>
                <a:gd name="T35" fmla="*/ 24 h 33"/>
                <a:gd name="T36" fmla="*/ 1 w 21"/>
                <a:gd name="T37" fmla="*/ 17 h 33"/>
                <a:gd name="T38" fmla="*/ 0 w 21"/>
                <a:gd name="T39" fmla="*/ 13 h 33"/>
                <a:gd name="T40" fmla="*/ 0 w 21"/>
                <a:gd name="T41" fmla="*/ 8 h 33"/>
                <a:gd name="T42" fmla="*/ 2 w 21"/>
                <a:gd name="T43" fmla="*/ 3 h 33"/>
                <a:gd name="T44" fmla="*/ 3 w 21"/>
                <a:gd name="T45" fmla="*/ 0 h 33"/>
                <a:gd name="T46" fmla="*/ 8 w 21"/>
                <a:gd name="T47" fmla="*/ 0 h 33"/>
                <a:gd name="T48" fmla="*/ 17 w 21"/>
                <a:gd name="T49" fmla="*/ 0 h 33"/>
                <a:gd name="T50" fmla="*/ 18 w 21"/>
                <a:gd name="T51" fmla="*/ 2 h 33"/>
                <a:gd name="T52" fmla="*/ 20 w 21"/>
                <a:gd name="T53"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33">
                  <a:moveTo>
                    <a:pt x="20" y="7"/>
                  </a:moveTo>
                  <a:lnTo>
                    <a:pt x="17" y="2"/>
                  </a:lnTo>
                  <a:lnTo>
                    <a:pt x="11" y="0"/>
                  </a:lnTo>
                  <a:lnTo>
                    <a:pt x="5" y="1"/>
                  </a:lnTo>
                  <a:lnTo>
                    <a:pt x="2" y="3"/>
                  </a:lnTo>
                  <a:lnTo>
                    <a:pt x="1" y="8"/>
                  </a:lnTo>
                  <a:lnTo>
                    <a:pt x="1" y="13"/>
                  </a:lnTo>
                  <a:lnTo>
                    <a:pt x="2" y="15"/>
                  </a:lnTo>
                  <a:lnTo>
                    <a:pt x="2" y="18"/>
                  </a:lnTo>
                  <a:lnTo>
                    <a:pt x="2" y="23"/>
                  </a:lnTo>
                  <a:lnTo>
                    <a:pt x="7" y="28"/>
                  </a:lnTo>
                  <a:lnTo>
                    <a:pt x="10" y="28"/>
                  </a:lnTo>
                  <a:lnTo>
                    <a:pt x="13" y="28"/>
                  </a:lnTo>
                  <a:lnTo>
                    <a:pt x="13" y="29"/>
                  </a:lnTo>
                  <a:lnTo>
                    <a:pt x="11" y="32"/>
                  </a:lnTo>
                  <a:lnTo>
                    <a:pt x="7" y="30"/>
                  </a:lnTo>
                  <a:lnTo>
                    <a:pt x="3" y="28"/>
                  </a:lnTo>
                  <a:lnTo>
                    <a:pt x="1" y="24"/>
                  </a:lnTo>
                  <a:lnTo>
                    <a:pt x="1" y="17"/>
                  </a:lnTo>
                  <a:lnTo>
                    <a:pt x="0" y="13"/>
                  </a:lnTo>
                  <a:lnTo>
                    <a:pt x="0" y="8"/>
                  </a:lnTo>
                  <a:lnTo>
                    <a:pt x="2" y="3"/>
                  </a:lnTo>
                  <a:lnTo>
                    <a:pt x="3" y="0"/>
                  </a:lnTo>
                  <a:lnTo>
                    <a:pt x="8" y="0"/>
                  </a:lnTo>
                  <a:lnTo>
                    <a:pt x="17" y="0"/>
                  </a:lnTo>
                  <a:lnTo>
                    <a:pt x="18" y="2"/>
                  </a:lnTo>
                  <a:lnTo>
                    <a:pt x="20" y="7"/>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7" name="Freeform 342"/>
            <p:cNvSpPr/>
            <p:nvPr/>
          </p:nvSpPr>
          <p:spPr bwMode="invGray">
            <a:xfrm>
              <a:off x="1275" y="2495"/>
              <a:ext cx="51" cy="74"/>
            </a:xfrm>
            <a:custGeom>
              <a:avLst/>
              <a:gdLst>
                <a:gd name="T0" fmla="*/ 0 w 20"/>
                <a:gd name="T1" fmla="*/ 0 h 29"/>
                <a:gd name="T2" fmla="*/ 2 w 20"/>
                <a:gd name="T3" fmla="*/ 4 h 29"/>
                <a:gd name="T4" fmla="*/ 5 w 20"/>
                <a:gd name="T5" fmla="*/ 12 h 29"/>
                <a:gd name="T6" fmla="*/ 10 w 20"/>
                <a:gd name="T7" fmla="*/ 17 h 29"/>
                <a:gd name="T8" fmla="*/ 16 w 20"/>
                <a:gd name="T9" fmla="*/ 25 h 29"/>
                <a:gd name="T10" fmla="*/ 19 w 20"/>
                <a:gd name="T11" fmla="*/ 28 h 29"/>
                <a:gd name="T12" fmla="*/ 13 w 20"/>
                <a:gd name="T13" fmla="*/ 24 h 29"/>
                <a:gd name="T14" fmla="*/ 7 w 20"/>
                <a:gd name="T15" fmla="*/ 17 h 29"/>
                <a:gd name="T16" fmla="*/ 3 w 20"/>
                <a:gd name="T17" fmla="*/ 10 h 29"/>
                <a:gd name="T18" fmla="*/ 0 w 2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9">
                  <a:moveTo>
                    <a:pt x="0" y="0"/>
                  </a:moveTo>
                  <a:lnTo>
                    <a:pt x="2" y="4"/>
                  </a:lnTo>
                  <a:lnTo>
                    <a:pt x="5" y="12"/>
                  </a:lnTo>
                  <a:lnTo>
                    <a:pt x="10" y="17"/>
                  </a:lnTo>
                  <a:lnTo>
                    <a:pt x="16" y="25"/>
                  </a:lnTo>
                  <a:lnTo>
                    <a:pt x="19" y="28"/>
                  </a:lnTo>
                  <a:lnTo>
                    <a:pt x="13" y="24"/>
                  </a:lnTo>
                  <a:lnTo>
                    <a:pt x="7" y="17"/>
                  </a:lnTo>
                  <a:lnTo>
                    <a:pt x="3" y="10"/>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8" name="Freeform 343"/>
            <p:cNvSpPr/>
            <p:nvPr/>
          </p:nvSpPr>
          <p:spPr bwMode="invGray">
            <a:xfrm>
              <a:off x="1167" y="2260"/>
              <a:ext cx="228" cy="263"/>
            </a:xfrm>
            <a:custGeom>
              <a:avLst/>
              <a:gdLst>
                <a:gd name="T0" fmla="*/ 80 w 89"/>
                <a:gd name="T1" fmla="*/ 28 h 103"/>
                <a:gd name="T2" fmla="*/ 67 w 89"/>
                <a:gd name="T3" fmla="*/ 27 h 103"/>
                <a:gd name="T4" fmla="*/ 59 w 89"/>
                <a:gd name="T5" fmla="*/ 27 h 103"/>
                <a:gd name="T6" fmla="*/ 53 w 89"/>
                <a:gd name="T7" fmla="*/ 36 h 103"/>
                <a:gd name="T8" fmla="*/ 55 w 89"/>
                <a:gd name="T9" fmla="*/ 43 h 103"/>
                <a:gd name="T10" fmla="*/ 60 w 89"/>
                <a:gd name="T11" fmla="*/ 48 h 103"/>
                <a:gd name="T12" fmla="*/ 61 w 89"/>
                <a:gd name="T13" fmla="*/ 55 h 103"/>
                <a:gd name="T14" fmla="*/ 59 w 89"/>
                <a:gd name="T15" fmla="*/ 61 h 103"/>
                <a:gd name="T16" fmla="*/ 61 w 89"/>
                <a:gd name="T17" fmla="*/ 68 h 103"/>
                <a:gd name="T18" fmla="*/ 55 w 89"/>
                <a:gd name="T19" fmla="*/ 68 h 103"/>
                <a:gd name="T20" fmla="*/ 54 w 89"/>
                <a:gd name="T21" fmla="*/ 60 h 103"/>
                <a:gd name="T22" fmla="*/ 51 w 89"/>
                <a:gd name="T23" fmla="*/ 55 h 103"/>
                <a:gd name="T24" fmla="*/ 45 w 89"/>
                <a:gd name="T25" fmla="*/ 55 h 103"/>
                <a:gd name="T26" fmla="*/ 38 w 89"/>
                <a:gd name="T27" fmla="*/ 57 h 103"/>
                <a:gd name="T28" fmla="*/ 36 w 89"/>
                <a:gd name="T29" fmla="*/ 63 h 103"/>
                <a:gd name="T30" fmla="*/ 35 w 89"/>
                <a:gd name="T31" fmla="*/ 72 h 103"/>
                <a:gd name="T32" fmla="*/ 36 w 89"/>
                <a:gd name="T33" fmla="*/ 78 h 103"/>
                <a:gd name="T34" fmla="*/ 36 w 89"/>
                <a:gd name="T35" fmla="*/ 84 h 103"/>
                <a:gd name="T36" fmla="*/ 35 w 89"/>
                <a:gd name="T37" fmla="*/ 88 h 103"/>
                <a:gd name="T38" fmla="*/ 32 w 89"/>
                <a:gd name="T39" fmla="*/ 93 h 103"/>
                <a:gd name="T40" fmla="*/ 28 w 89"/>
                <a:gd name="T41" fmla="*/ 96 h 103"/>
                <a:gd name="T42" fmla="*/ 21 w 89"/>
                <a:gd name="T43" fmla="*/ 102 h 103"/>
                <a:gd name="T44" fmla="*/ 7 w 89"/>
                <a:gd name="T45" fmla="*/ 84 h 103"/>
                <a:gd name="T46" fmla="*/ 2 w 89"/>
                <a:gd name="T47" fmla="*/ 70 h 103"/>
                <a:gd name="T48" fmla="*/ 1 w 89"/>
                <a:gd name="T49" fmla="*/ 48 h 103"/>
                <a:gd name="T50" fmla="*/ 0 w 89"/>
                <a:gd name="T51" fmla="*/ 32 h 103"/>
                <a:gd name="T52" fmla="*/ 1 w 89"/>
                <a:gd name="T53" fmla="*/ 16 h 103"/>
                <a:gd name="T54" fmla="*/ 5 w 89"/>
                <a:gd name="T55" fmla="*/ 8 h 103"/>
                <a:gd name="T56" fmla="*/ 14 w 89"/>
                <a:gd name="T57" fmla="*/ 2 h 103"/>
                <a:gd name="T58" fmla="*/ 22 w 89"/>
                <a:gd name="T59" fmla="*/ 1 h 103"/>
                <a:gd name="T60" fmla="*/ 36 w 89"/>
                <a:gd name="T61" fmla="*/ 0 h 103"/>
                <a:gd name="T62" fmla="*/ 52 w 89"/>
                <a:gd name="T63" fmla="*/ 1 h 103"/>
                <a:gd name="T64" fmla="*/ 70 w 89"/>
                <a:gd name="T65" fmla="*/ 4 h 103"/>
                <a:gd name="T66" fmla="*/ 79 w 89"/>
                <a:gd name="T67" fmla="*/ 9 h 103"/>
                <a:gd name="T68" fmla="*/ 84 w 89"/>
                <a:gd name="T69" fmla="*/ 14 h 103"/>
                <a:gd name="T70" fmla="*/ 88 w 89"/>
                <a:gd name="T71" fmla="*/ 21 h 103"/>
                <a:gd name="T72" fmla="*/ 86 w 89"/>
                <a:gd name="T73" fmla="*/ 25 h 103"/>
                <a:gd name="T74" fmla="*/ 80 w 89"/>
                <a:gd name="T75"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103">
                  <a:moveTo>
                    <a:pt x="80" y="28"/>
                  </a:moveTo>
                  <a:lnTo>
                    <a:pt x="67" y="27"/>
                  </a:lnTo>
                  <a:lnTo>
                    <a:pt x="59" y="27"/>
                  </a:lnTo>
                  <a:lnTo>
                    <a:pt x="53" y="36"/>
                  </a:lnTo>
                  <a:lnTo>
                    <a:pt x="55" y="43"/>
                  </a:lnTo>
                  <a:lnTo>
                    <a:pt x="60" y="48"/>
                  </a:lnTo>
                  <a:lnTo>
                    <a:pt x="61" y="55"/>
                  </a:lnTo>
                  <a:lnTo>
                    <a:pt x="59" y="61"/>
                  </a:lnTo>
                  <a:lnTo>
                    <a:pt x="61" y="68"/>
                  </a:lnTo>
                  <a:lnTo>
                    <a:pt x="55" y="68"/>
                  </a:lnTo>
                  <a:lnTo>
                    <a:pt x="54" y="60"/>
                  </a:lnTo>
                  <a:lnTo>
                    <a:pt x="51" y="55"/>
                  </a:lnTo>
                  <a:lnTo>
                    <a:pt x="45" y="55"/>
                  </a:lnTo>
                  <a:lnTo>
                    <a:pt x="38" y="57"/>
                  </a:lnTo>
                  <a:lnTo>
                    <a:pt x="36" y="63"/>
                  </a:lnTo>
                  <a:lnTo>
                    <a:pt x="35" y="72"/>
                  </a:lnTo>
                  <a:lnTo>
                    <a:pt x="36" y="78"/>
                  </a:lnTo>
                  <a:lnTo>
                    <a:pt x="36" y="84"/>
                  </a:lnTo>
                  <a:lnTo>
                    <a:pt x="35" y="88"/>
                  </a:lnTo>
                  <a:lnTo>
                    <a:pt x="32" y="93"/>
                  </a:lnTo>
                  <a:lnTo>
                    <a:pt x="28" y="96"/>
                  </a:lnTo>
                  <a:lnTo>
                    <a:pt x="21" y="102"/>
                  </a:lnTo>
                  <a:lnTo>
                    <a:pt x="7" y="84"/>
                  </a:lnTo>
                  <a:lnTo>
                    <a:pt x="2" y="70"/>
                  </a:lnTo>
                  <a:lnTo>
                    <a:pt x="1" y="48"/>
                  </a:lnTo>
                  <a:lnTo>
                    <a:pt x="0" y="32"/>
                  </a:lnTo>
                  <a:lnTo>
                    <a:pt x="1" y="16"/>
                  </a:lnTo>
                  <a:lnTo>
                    <a:pt x="5" y="8"/>
                  </a:lnTo>
                  <a:lnTo>
                    <a:pt x="14" y="2"/>
                  </a:lnTo>
                  <a:lnTo>
                    <a:pt x="22" y="1"/>
                  </a:lnTo>
                  <a:lnTo>
                    <a:pt x="36" y="0"/>
                  </a:lnTo>
                  <a:lnTo>
                    <a:pt x="52" y="1"/>
                  </a:lnTo>
                  <a:lnTo>
                    <a:pt x="70" y="4"/>
                  </a:lnTo>
                  <a:lnTo>
                    <a:pt x="79" y="9"/>
                  </a:lnTo>
                  <a:lnTo>
                    <a:pt x="84" y="14"/>
                  </a:lnTo>
                  <a:lnTo>
                    <a:pt x="88" y="21"/>
                  </a:lnTo>
                  <a:lnTo>
                    <a:pt x="86" y="25"/>
                  </a:lnTo>
                  <a:lnTo>
                    <a:pt x="80" y="28"/>
                  </a:lnTo>
                </a:path>
              </a:pathLst>
            </a:custGeom>
            <a:solidFill>
              <a:srgbClr val="603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9" name="Freeform 344"/>
            <p:cNvSpPr/>
            <p:nvPr/>
          </p:nvSpPr>
          <p:spPr bwMode="invGray">
            <a:xfrm>
              <a:off x="1173" y="2260"/>
              <a:ext cx="217" cy="255"/>
            </a:xfrm>
            <a:custGeom>
              <a:avLst/>
              <a:gdLst>
                <a:gd name="T0" fmla="*/ 80 w 85"/>
                <a:gd name="T1" fmla="*/ 15 h 100"/>
                <a:gd name="T2" fmla="*/ 82 w 85"/>
                <a:gd name="T3" fmla="*/ 24 h 100"/>
                <a:gd name="T4" fmla="*/ 63 w 85"/>
                <a:gd name="T5" fmla="*/ 25 h 100"/>
                <a:gd name="T6" fmla="*/ 45 w 85"/>
                <a:gd name="T7" fmla="*/ 20 h 100"/>
                <a:gd name="T8" fmla="*/ 54 w 85"/>
                <a:gd name="T9" fmla="*/ 22 h 100"/>
                <a:gd name="T10" fmla="*/ 55 w 85"/>
                <a:gd name="T11" fmla="*/ 26 h 100"/>
                <a:gd name="T12" fmla="*/ 46 w 85"/>
                <a:gd name="T13" fmla="*/ 26 h 100"/>
                <a:gd name="T14" fmla="*/ 45 w 85"/>
                <a:gd name="T15" fmla="*/ 26 h 100"/>
                <a:gd name="T16" fmla="*/ 50 w 85"/>
                <a:gd name="T17" fmla="*/ 33 h 100"/>
                <a:gd name="T18" fmla="*/ 49 w 85"/>
                <a:gd name="T19" fmla="*/ 36 h 100"/>
                <a:gd name="T20" fmla="*/ 52 w 85"/>
                <a:gd name="T21" fmla="*/ 43 h 100"/>
                <a:gd name="T22" fmla="*/ 38 w 85"/>
                <a:gd name="T23" fmla="*/ 39 h 100"/>
                <a:gd name="T24" fmla="*/ 57 w 85"/>
                <a:gd name="T25" fmla="*/ 48 h 100"/>
                <a:gd name="T26" fmla="*/ 46 w 85"/>
                <a:gd name="T27" fmla="*/ 47 h 100"/>
                <a:gd name="T28" fmla="*/ 57 w 85"/>
                <a:gd name="T29" fmla="*/ 51 h 100"/>
                <a:gd name="T30" fmla="*/ 54 w 85"/>
                <a:gd name="T31" fmla="*/ 55 h 100"/>
                <a:gd name="T32" fmla="*/ 37 w 85"/>
                <a:gd name="T33" fmla="*/ 53 h 100"/>
                <a:gd name="T34" fmla="*/ 25 w 85"/>
                <a:gd name="T35" fmla="*/ 55 h 100"/>
                <a:gd name="T36" fmla="*/ 26 w 85"/>
                <a:gd name="T37" fmla="*/ 59 h 100"/>
                <a:gd name="T38" fmla="*/ 22 w 85"/>
                <a:gd name="T39" fmla="*/ 61 h 100"/>
                <a:gd name="T40" fmla="*/ 32 w 85"/>
                <a:gd name="T41" fmla="*/ 68 h 100"/>
                <a:gd name="T42" fmla="*/ 24 w 85"/>
                <a:gd name="T43" fmla="*/ 67 h 100"/>
                <a:gd name="T44" fmla="*/ 32 w 85"/>
                <a:gd name="T45" fmla="*/ 78 h 100"/>
                <a:gd name="T46" fmla="*/ 26 w 85"/>
                <a:gd name="T47" fmla="*/ 78 h 100"/>
                <a:gd name="T48" fmla="*/ 30 w 85"/>
                <a:gd name="T49" fmla="*/ 90 h 100"/>
                <a:gd name="T50" fmla="*/ 18 w 85"/>
                <a:gd name="T51" fmla="*/ 72 h 100"/>
                <a:gd name="T52" fmla="*/ 28 w 85"/>
                <a:gd name="T53" fmla="*/ 92 h 100"/>
                <a:gd name="T54" fmla="*/ 15 w 85"/>
                <a:gd name="T55" fmla="*/ 85 h 100"/>
                <a:gd name="T56" fmla="*/ 19 w 85"/>
                <a:gd name="T57" fmla="*/ 94 h 100"/>
                <a:gd name="T58" fmla="*/ 13 w 85"/>
                <a:gd name="T59" fmla="*/ 92 h 100"/>
                <a:gd name="T60" fmla="*/ 1 w 85"/>
                <a:gd name="T61" fmla="*/ 60 h 100"/>
                <a:gd name="T62" fmla="*/ 7 w 85"/>
                <a:gd name="T63" fmla="*/ 39 h 100"/>
                <a:gd name="T64" fmla="*/ 15 w 85"/>
                <a:gd name="T65" fmla="*/ 42 h 100"/>
                <a:gd name="T66" fmla="*/ 1 w 85"/>
                <a:gd name="T67" fmla="*/ 35 h 100"/>
                <a:gd name="T68" fmla="*/ 10 w 85"/>
                <a:gd name="T69" fmla="*/ 21 h 100"/>
                <a:gd name="T70" fmla="*/ 18 w 85"/>
                <a:gd name="T71" fmla="*/ 21 h 100"/>
                <a:gd name="T72" fmla="*/ 3 w 85"/>
                <a:gd name="T73" fmla="*/ 10 h 100"/>
                <a:gd name="T74" fmla="*/ 20 w 85"/>
                <a:gd name="T75" fmla="*/ 7 h 100"/>
                <a:gd name="T76" fmla="*/ 15 w 85"/>
                <a:gd name="T77" fmla="*/ 3 h 100"/>
                <a:gd name="T78" fmla="*/ 36 w 85"/>
                <a:gd name="T79" fmla="*/ 2 h 100"/>
                <a:gd name="T80" fmla="*/ 44 w 85"/>
                <a:gd name="T81" fmla="*/ 4 h 100"/>
                <a:gd name="T82" fmla="*/ 46 w 85"/>
                <a:gd name="T83" fmla="*/ 1 h 100"/>
                <a:gd name="T84" fmla="*/ 62 w 85"/>
                <a:gd name="T85" fmla="*/ 9 h 100"/>
                <a:gd name="T86" fmla="*/ 60 w 85"/>
                <a:gd name="T87"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100">
                  <a:moveTo>
                    <a:pt x="69" y="7"/>
                  </a:moveTo>
                  <a:lnTo>
                    <a:pt x="76" y="10"/>
                  </a:lnTo>
                  <a:lnTo>
                    <a:pt x="80" y="15"/>
                  </a:lnTo>
                  <a:lnTo>
                    <a:pt x="82" y="19"/>
                  </a:lnTo>
                  <a:lnTo>
                    <a:pt x="84" y="21"/>
                  </a:lnTo>
                  <a:lnTo>
                    <a:pt x="82" y="24"/>
                  </a:lnTo>
                  <a:lnTo>
                    <a:pt x="78" y="26"/>
                  </a:lnTo>
                  <a:lnTo>
                    <a:pt x="68" y="25"/>
                  </a:lnTo>
                  <a:lnTo>
                    <a:pt x="63" y="25"/>
                  </a:lnTo>
                  <a:lnTo>
                    <a:pt x="57" y="21"/>
                  </a:lnTo>
                  <a:lnTo>
                    <a:pt x="51" y="20"/>
                  </a:lnTo>
                  <a:lnTo>
                    <a:pt x="45" y="20"/>
                  </a:lnTo>
                  <a:lnTo>
                    <a:pt x="38" y="20"/>
                  </a:lnTo>
                  <a:lnTo>
                    <a:pt x="49" y="21"/>
                  </a:lnTo>
                  <a:lnTo>
                    <a:pt x="54" y="22"/>
                  </a:lnTo>
                  <a:lnTo>
                    <a:pt x="57" y="25"/>
                  </a:lnTo>
                  <a:lnTo>
                    <a:pt x="57" y="25"/>
                  </a:lnTo>
                  <a:lnTo>
                    <a:pt x="55" y="26"/>
                  </a:lnTo>
                  <a:lnTo>
                    <a:pt x="54" y="28"/>
                  </a:lnTo>
                  <a:lnTo>
                    <a:pt x="50" y="26"/>
                  </a:lnTo>
                  <a:lnTo>
                    <a:pt x="46" y="26"/>
                  </a:lnTo>
                  <a:lnTo>
                    <a:pt x="40" y="24"/>
                  </a:lnTo>
                  <a:lnTo>
                    <a:pt x="38" y="24"/>
                  </a:lnTo>
                  <a:lnTo>
                    <a:pt x="45" y="26"/>
                  </a:lnTo>
                  <a:lnTo>
                    <a:pt x="49" y="30"/>
                  </a:lnTo>
                  <a:lnTo>
                    <a:pt x="51" y="31"/>
                  </a:lnTo>
                  <a:lnTo>
                    <a:pt x="50" y="33"/>
                  </a:lnTo>
                  <a:lnTo>
                    <a:pt x="45" y="31"/>
                  </a:lnTo>
                  <a:lnTo>
                    <a:pt x="40" y="31"/>
                  </a:lnTo>
                  <a:lnTo>
                    <a:pt x="49" y="36"/>
                  </a:lnTo>
                  <a:lnTo>
                    <a:pt x="51" y="37"/>
                  </a:lnTo>
                  <a:lnTo>
                    <a:pt x="51" y="42"/>
                  </a:lnTo>
                  <a:lnTo>
                    <a:pt x="52" y="43"/>
                  </a:lnTo>
                  <a:lnTo>
                    <a:pt x="49" y="41"/>
                  </a:lnTo>
                  <a:lnTo>
                    <a:pt x="44" y="39"/>
                  </a:lnTo>
                  <a:lnTo>
                    <a:pt x="38" y="39"/>
                  </a:lnTo>
                  <a:lnTo>
                    <a:pt x="48" y="43"/>
                  </a:lnTo>
                  <a:lnTo>
                    <a:pt x="54" y="45"/>
                  </a:lnTo>
                  <a:lnTo>
                    <a:pt x="57" y="48"/>
                  </a:lnTo>
                  <a:lnTo>
                    <a:pt x="58" y="51"/>
                  </a:lnTo>
                  <a:lnTo>
                    <a:pt x="54" y="49"/>
                  </a:lnTo>
                  <a:lnTo>
                    <a:pt x="46" y="47"/>
                  </a:lnTo>
                  <a:lnTo>
                    <a:pt x="43" y="47"/>
                  </a:lnTo>
                  <a:lnTo>
                    <a:pt x="51" y="49"/>
                  </a:lnTo>
                  <a:lnTo>
                    <a:pt x="57" y="51"/>
                  </a:lnTo>
                  <a:lnTo>
                    <a:pt x="58" y="55"/>
                  </a:lnTo>
                  <a:lnTo>
                    <a:pt x="57" y="56"/>
                  </a:lnTo>
                  <a:lnTo>
                    <a:pt x="54" y="55"/>
                  </a:lnTo>
                  <a:lnTo>
                    <a:pt x="49" y="53"/>
                  </a:lnTo>
                  <a:lnTo>
                    <a:pt x="40" y="53"/>
                  </a:lnTo>
                  <a:lnTo>
                    <a:pt x="37" y="53"/>
                  </a:lnTo>
                  <a:lnTo>
                    <a:pt x="28" y="54"/>
                  </a:lnTo>
                  <a:lnTo>
                    <a:pt x="19" y="51"/>
                  </a:lnTo>
                  <a:lnTo>
                    <a:pt x="25" y="55"/>
                  </a:lnTo>
                  <a:lnTo>
                    <a:pt x="34" y="56"/>
                  </a:lnTo>
                  <a:lnTo>
                    <a:pt x="32" y="61"/>
                  </a:lnTo>
                  <a:lnTo>
                    <a:pt x="26" y="59"/>
                  </a:lnTo>
                  <a:lnTo>
                    <a:pt x="19" y="56"/>
                  </a:lnTo>
                  <a:lnTo>
                    <a:pt x="14" y="53"/>
                  </a:lnTo>
                  <a:lnTo>
                    <a:pt x="22" y="61"/>
                  </a:lnTo>
                  <a:lnTo>
                    <a:pt x="28" y="62"/>
                  </a:lnTo>
                  <a:lnTo>
                    <a:pt x="32" y="65"/>
                  </a:lnTo>
                  <a:lnTo>
                    <a:pt x="32" y="68"/>
                  </a:lnTo>
                  <a:lnTo>
                    <a:pt x="26" y="67"/>
                  </a:lnTo>
                  <a:lnTo>
                    <a:pt x="21" y="65"/>
                  </a:lnTo>
                  <a:lnTo>
                    <a:pt x="24" y="67"/>
                  </a:lnTo>
                  <a:lnTo>
                    <a:pt x="30" y="70"/>
                  </a:lnTo>
                  <a:lnTo>
                    <a:pt x="32" y="71"/>
                  </a:lnTo>
                  <a:lnTo>
                    <a:pt x="32" y="78"/>
                  </a:lnTo>
                  <a:lnTo>
                    <a:pt x="26" y="76"/>
                  </a:lnTo>
                  <a:lnTo>
                    <a:pt x="21" y="73"/>
                  </a:lnTo>
                  <a:lnTo>
                    <a:pt x="26" y="78"/>
                  </a:lnTo>
                  <a:lnTo>
                    <a:pt x="33" y="82"/>
                  </a:lnTo>
                  <a:lnTo>
                    <a:pt x="32" y="85"/>
                  </a:lnTo>
                  <a:lnTo>
                    <a:pt x="30" y="90"/>
                  </a:lnTo>
                  <a:lnTo>
                    <a:pt x="26" y="85"/>
                  </a:lnTo>
                  <a:lnTo>
                    <a:pt x="21" y="78"/>
                  </a:lnTo>
                  <a:lnTo>
                    <a:pt x="18" y="72"/>
                  </a:lnTo>
                  <a:lnTo>
                    <a:pt x="21" y="83"/>
                  </a:lnTo>
                  <a:lnTo>
                    <a:pt x="24" y="85"/>
                  </a:lnTo>
                  <a:lnTo>
                    <a:pt x="28" y="92"/>
                  </a:lnTo>
                  <a:lnTo>
                    <a:pt x="25" y="97"/>
                  </a:lnTo>
                  <a:lnTo>
                    <a:pt x="20" y="91"/>
                  </a:lnTo>
                  <a:lnTo>
                    <a:pt x="15" y="85"/>
                  </a:lnTo>
                  <a:lnTo>
                    <a:pt x="13" y="78"/>
                  </a:lnTo>
                  <a:lnTo>
                    <a:pt x="15" y="88"/>
                  </a:lnTo>
                  <a:lnTo>
                    <a:pt x="19" y="94"/>
                  </a:lnTo>
                  <a:lnTo>
                    <a:pt x="22" y="97"/>
                  </a:lnTo>
                  <a:lnTo>
                    <a:pt x="19" y="99"/>
                  </a:lnTo>
                  <a:lnTo>
                    <a:pt x="13" y="92"/>
                  </a:lnTo>
                  <a:lnTo>
                    <a:pt x="6" y="82"/>
                  </a:lnTo>
                  <a:lnTo>
                    <a:pt x="3" y="73"/>
                  </a:lnTo>
                  <a:lnTo>
                    <a:pt x="1" y="60"/>
                  </a:lnTo>
                  <a:lnTo>
                    <a:pt x="1" y="49"/>
                  </a:lnTo>
                  <a:lnTo>
                    <a:pt x="0" y="37"/>
                  </a:lnTo>
                  <a:lnTo>
                    <a:pt x="7" y="39"/>
                  </a:lnTo>
                  <a:lnTo>
                    <a:pt x="15" y="43"/>
                  </a:lnTo>
                  <a:lnTo>
                    <a:pt x="26" y="47"/>
                  </a:lnTo>
                  <a:lnTo>
                    <a:pt x="15" y="42"/>
                  </a:lnTo>
                  <a:lnTo>
                    <a:pt x="12" y="38"/>
                  </a:lnTo>
                  <a:lnTo>
                    <a:pt x="4" y="36"/>
                  </a:lnTo>
                  <a:lnTo>
                    <a:pt x="1" y="35"/>
                  </a:lnTo>
                  <a:lnTo>
                    <a:pt x="1" y="28"/>
                  </a:lnTo>
                  <a:lnTo>
                    <a:pt x="1" y="20"/>
                  </a:lnTo>
                  <a:lnTo>
                    <a:pt x="10" y="21"/>
                  </a:lnTo>
                  <a:lnTo>
                    <a:pt x="16" y="24"/>
                  </a:lnTo>
                  <a:lnTo>
                    <a:pt x="24" y="28"/>
                  </a:lnTo>
                  <a:lnTo>
                    <a:pt x="18" y="21"/>
                  </a:lnTo>
                  <a:lnTo>
                    <a:pt x="9" y="20"/>
                  </a:lnTo>
                  <a:lnTo>
                    <a:pt x="1" y="16"/>
                  </a:lnTo>
                  <a:lnTo>
                    <a:pt x="3" y="10"/>
                  </a:lnTo>
                  <a:lnTo>
                    <a:pt x="6" y="7"/>
                  </a:lnTo>
                  <a:lnTo>
                    <a:pt x="13" y="4"/>
                  </a:lnTo>
                  <a:lnTo>
                    <a:pt x="20" y="7"/>
                  </a:lnTo>
                  <a:lnTo>
                    <a:pt x="26" y="12"/>
                  </a:lnTo>
                  <a:lnTo>
                    <a:pt x="22" y="6"/>
                  </a:lnTo>
                  <a:lnTo>
                    <a:pt x="15" y="3"/>
                  </a:lnTo>
                  <a:lnTo>
                    <a:pt x="22" y="1"/>
                  </a:lnTo>
                  <a:lnTo>
                    <a:pt x="28" y="1"/>
                  </a:lnTo>
                  <a:lnTo>
                    <a:pt x="36" y="2"/>
                  </a:lnTo>
                  <a:lnTo>
                    <a:pt x="42" y="6"/>
                  </a:lnTo>
                  <a:lnTo>
                    <a:pt x="50" y="8"/>
                  </a:lnTo>
                  <a:lnTo>
                    <a:pt x="44" y="4"/>
                  </a:lnTo>
                  <a:lnTo>
                    <a:pt x="40" y="2"/>
                  </a:lnTo>
                  <a:lnTo>
                    <a:pt x="38" y="0"/>
                  </a:lnTo>
                  <a:lnTo>
                    <a:pt x="46" y="1"/>
                  </a:lnTo>
                  <a:lnTo>
                    <a:pt x="52" y="1"/>
                  </a:lnTo>
                  <a:lnTo>
                    <a:pt x="57" y="4"/>
                  </a:lnTo>
                  <a:lnTo>
                    <a:pt x="62" y="9"/>
                  </a:lnTo>
                  <a:lnTo>
                    <a:pt x="66" y="15"/>
                  </a:lnTo>
                  <a:lnTo>
                    <a:pt x="63" y="8"/>
                  </a:lnTo>
                  <a:lnTo>
                    <a:pt x="60" y="3"/>
                  </a:lnTo>
                  <a:lnTo>
                    <a:pt x="69" y="7"/>
                  </a:lnTo>
                </a:path>
              </a:pathLst>
            </a:custGeom>
            <a:solidFill>
              <a:srgbClr val="A05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0" name="Freeform 345"/>
            <p:cNvSpPr/>
            <p:nvPr/>
          </p:nvSpPr>
          <p:spPr bwMode="invGray">
            <a:xfrm>
              <a:off x="1606" y="2893"/>
              <a:ext cx="238" cy="170"/>
            </a:xfrm>
            <a:custGeom>
              <a:avLst/>
              <a:gdLst>
                <a:gd name="T0" fmla="*/ 0 w 93"/>
                <a:gd name="T1" fmla="*/ 39 h 67"/>
                <a:gd name="T2" fmla="*/ 11 w 93"/>
                <a:gd name="T3" fmla="*/ 36 h 67"/>
                <a:gd name="T4" fmla="*/ 16 w 93"/>
                <a:gd name="T5" fmla="*/ 34 h 67"/>
                <a:gd name="T6" fmla="*/ 19 w 93"/>
                <a:gd name="T7" fmla="*/ 32 h 67"/>
                <a:gd name="T8" fmla="*/ 21 w 93"/>
                <a:gd name="T9" fmla="*/ 28 h 67"/>
                <a:gd name="T10" fmla="*/ 27 w 93"/>
                <a:gd name="T11" fmla="*/ 21 h 67"/>
                <a:gd name="T12" fmla="*/ 37 w 93"/>
                <a:gd name="T13" fmla="*/ 12 h 67"/>
                <a:gd name="T14" fmla="*/ 39 w 93"/>
                <a:gd name="T15" fmla="*/ 8 h 67"/>
                <a:gd name="T16" fmla="*/ 41 w 93"/>
                <a:gd name="T17" fmla="*/ 6 h 67"/>
                <a:gd name="T18" fmla="*/ 46 w 93"/>
                <a:gd name="T19" fmla="*/ 4 h 67"/>
                <a:gd name="T20" fmla="*/ 62 w 93"/>
                <a:gd name="T21" fmla="*/ 2 h 67"/>
                <a:gd name="T22" fmla="*/ 66 w 93"/>
                <a:gd name="T23" fmla="*/ 0 h 67"/>
                <a:gd name="T24" fmla="*/ 70 w 93"/>
                <a:gd name="T25" fmla="*/ 2 h 67"/>
                <a:gd name="T26" fmla="*/ 72 w 93"/>
                <a:gd name="T27" fmla="*/ 3 h 67"/>
                <a:gd name="T28" fmla="*/ 82 w 93"/>
                <a:gd name="T29" fmla="*/ 7 h 67"/>
                <a:gd name="T30" fmla="*/ 86 w 93"/>
                <a:gd name="T31" fmla="*/ 9 h 67"/>
                <a:gd name="T32" fmla="*/ 88 w 93"/>
                <a:gd name="T33" fmla="*/ 10 h 67"/>
                <a:gd name="T34" fmla="*/ 89 w 93"/>
                <a:gd name="T35" fmla="*/ 18 h 67"/>
                <a:gd name="T36" fmla="*/ 90 w 93"/>
                <a:gd name="T37" fmla="*/ 20 h 67"/>
                <a:gd name="T38" fmla="*/ 90 w 93"/>
                <a:gd name="T39" fmla="*/ 22 h 67"/>
                <a:gd name="T40" fmla="*/ 92 w 93"/>
                <a:gd name="T41" fmla="*/ 25 h 67"/>
                <a:gd name="T42" fmla="*/ 92 w 93"/>
                <a:gd name="T43" fmla="*/ 27 h 67"/>
                <a:gd name="T44" fmla="*/ 90 w 93"/>
                <a:gd name="T45" fmla="*/ 30 h 67"/>
                <a:gd name="T46" fmla="*/ 87 w 93"/>
                <a:gd name="T47" fmla="*/ 30 h 67"/>
                <a:gd name="T48" fmla="*/ 80 w 93"/>
                <a:gd name="T49" fmla="*/ 25 h 67"/>
                <a:gd name="T50" fmla="*/ 72 w 93"/>
                <a:gd name="T51" fmla="*/ 24 h 67"/>
                <a:gd name="T52" fmla="*/ 65 w 93"/>
                <a:gd name="T53" fmla="*/ 25 h 67"/>
                <a:gd name="T54" fmla="*/ 74 w 93"/>
                <a:gd name="T55" fmla="*/ 27 h 67"/>
                <a:gd name="T56" fmla="*/ 78 w 93"/>
                <a:gd name="T57" fmla="*/ 30 h 67"/>
                <a:gd name="T58" fmla="*/ 84 w 93"/>
                <a:gd name="T59" fmla="*/ 32 h 67"/>
                <a:gd name="T60" fmla="*/ 84 w 93"/>
                <a:gd name="T61" fmla="*/ 34 h 67"/>
                <a:gd name="T62" fmla="*/ 84 w 93"/>
                <a:gd name="T63" fmla="*/ 37 h 67"/>
                <a:gd name="T64" fmla="*/ 83 w 93"/>
                <a:gd name="T65" fmla="*/ 39 h 67"/>
                <a:gd name="T66" fmla="*/ 81 w 93"/>
                <a:gd name="T67" fmla="*/ 38 h 67"/>
                <a:gd name="T68" fmla="*/ 72 w 93"/>
                <a:gd name="T69" fmla="*/ 36 h 67"/>
                <a:gd name="T70" fmla="*/ 65 w 93"/>
                <a:gd name="T71" fmla="*/ 34 h 67"/>
                <a:gd name="T72" fmla="*/ 59 w 93"/>
                <a:gd name="T73" fmla="*/ 36 h 67"/>
                <a:gd name="T74" fmla="*/ 56 w 93"/>
                <a:gd name="T75" fmla="*/ 38 h 67"/>
                <a:gd name="T76" fmla="*/ 52 w 93"/>
                <a:gd name="T77" fmla="*/ 43 h 67"/>
                <a:gd name="T78" fmla="*/ 50 w 93"/>
                <a:gd name="T79" fmla="*/ 48 h 67"/>
                <a:gd name="T80" fmla="*/ 46 w 93"/>
                <a:gd name="T81" fmla="*/ 52 h 67"/>
                <a:gd name="T82" fmla="*/ 44 w 93"/>
                <a:gd name="T83" fmla="*/ 57 h 67"/>
                <a:gd name="T84" fmla="*/ 39 w 93"/>
                <a:gd name="T85" fmla="*/ 60 h 67"/>
                <a:gd name="T86" fmla="*/ 35 w 93"/>
                <a:gd name="T87" fmla="*/ 61 h 67"/>
                <a:gd name="T88" fmla="*/ 31 w 93"/>
                <a:gd name="T89" fmla="*/ 62 h 67"/>
                <a:gd name="T90" fmla="*/ 25 w 93"/>
                <a:gd name="T91" fmla="*/ 61 h 67"/>
                <a:gd name="T92" fmla="*/ 21 w 93"/>
                <a:gd name="T93" fmla="*/ 61 h 67"/>
                <a:gd name="T94" fmla="*/ 15 w 93"/>
                <a:gd name="T95" fmla="*/ 62 h 67"/>
                <a:gd name="T96" fmla="*/ 0 w 93"/>
                <a:gd name="T97" fmla="*/ 66 h 67"/>
                <a:gd name="T98" fmla="*/ 0 w 93"/>
                <a:gd name="T99"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67">
                  <a:moveTo>
                    <a:pt x="0" y="39"/>
                  </a:moveTo>
                  <a:lnTo>
                    <a:pt x="11" y="36"/>
                  </a:lnTo>
                  <a:lnTo>
                    <a:pt x="16" y="34"/>
                  </a:lnTo>
                  <a:lnTo>
                    <a:pt x="19" y="32"/>
                  </a:lnTo>
                  <a:lnTo>
                    <a:pt x="21" y="28"/>
                  </a:lnTo>
                  <a:lnTo>
                    <a:pt x="27" y="21"/>
                  </a:lnTo>
                  <a:lnTo>
                    <a:pt x="37" y="12"/>
                  </a:lnTo>
                  <a:lnTo>
                    <a:pt x="39" y="8"/>
                  </a:lnTo>
                  <a:lnTo>
                    <a:pt x="41" y="6"/>
                  </a:lnTo>
                  <a:lnTo>
                    <a:pt x="46" y="4"/>
                  </a:lnTo>
                  <a:lnTo>
                    <a:pt x="62" y="2"/>
                  </a:lnTo>
                  <a:lnTo>
                    <a:pt x="66" y="0"/>
                  </a:lnTo>
                  <a:lnTo>
                    <a:pt x="70" y="2"/>
                  </a:lnTo>
                  <a:lnTo>
                    <a:pt x="72" y="3"/>
                  </a:lnTo>
                  <a:lnTo>
                    <a:pt x="82" y="7"/>
                  </a:lnTo>
                  <a:lnTo>
                    <a:pt x="86" y="9"/>
                  </a:lnTo>
                  <a:lnTo>
                    <a:pt x="88" y="10"/>
                  </a:lnTo>
                  <a:lnTo>
                    <a:pt x="89" y="18"/>
                  </a:lnTo>
                  <a:lnTo>
                    <a:pt x="90" y="20"/>
                  </a:lnTo>
                  <a:lnTo>
                    <a:pt x="90" y="22"/>
                  </a:lnTo>
                  <a:lnTo>
                    <a:pt x="92" y="25"/>
                  </a:lnTo>
                  <a:lnTo>
                    <a:pt x="92" y="27"/>
                  </a:lnTo>
                  <a:lnTo>
                    <a:pt x="90" y="30"/>
                  </a:lnTo>
                  <a:lnTo>
                    <a:pt x="87" y="30"/>
                  </a:lnTo>
                  <a:lnTo>
                    <a:pt x="80" y="25"/>
                  </a:lnTo>
                  <a:lnTo>
                    <a:pt x="72" y="24"/>
                  </a:lnTo>
                  <a:lnTo>
                    <a:pt x="65" y="25"/>
                  </a:lnTo>
                  <a:lnTo>
                    <a:pt x="74" y="27"/>
                  </a:lnTo>
                  <a:lnTo>
                    <a:pt x="78" y="30"/>
                  </a:lnTo>
                  <a:lnTo>
                    <a:pt x="84" y="32"/>
                  </a:lnTo>
                  <a:lnTo>
                    <a:pt x="84" y="34"/>
                  </a:lnTo>
                  <a:lnTo>
                    <a:pt x="84" y="37"/>
                  </a:lnTo>
                  <a:lnTo>
                    <a:pt x="83" y="39"/>
                  </a:lnTo>
                  <a:lnTo>
                    <a:pt x="81" y="38"/>
                  </a:lnTo>
                  <a:lnTo>
                    <a:pt x="72" y="36"/>
                  </a:lnTo>
                  <a:lnTo>
                    <a:pt x="65" y="34"/>
                  </a:lnTo>
                  <a:lnTo>
                    <a:pt x="59" y="36"/>
                  </a:lnTo>
                  <a:lnTo>
                    <a:pt x="56" y="38"/>
                  </a:lnTo>
                  <a:lnTo>
                    <a:pt x="52" y="43"/>
                  </a:lnTo>
                  <a:lnTo>
                    <a:pt x="50" y="48"/>
                  </a:lnTo>
                  <a:lnTo>
                    <a:pt x="46" y="52"/>
                  </a:lnTo>
                  <a:lnTo>
                    <a:pt x="44" y="57"/>
                  </a:lnTo>
                  <a:lnTo>
                    <a:pt x="39" y="60"/>
                  </a:lnTo>
                  <a:lnTo>
                    <a:pt x="35" y="61"/>
                  </a:lnTo>
                  <a:lnTo>
                    <a:pt x="31" y="62"/>
                  </a:lnTo>
                  <a:lnTo>
                    <a:pt x="25" y="61"/>
                  </a:lnTo>
                  <a:lnTo>
                    <a:pt x="21" y="61"/>
                  </a:lnTo>
                  <a:lnTo>
                    <a:pt x="15" y="62"/>
                  </a:lnTo>
                  <a:lnTo>
                    <a:pt x="0" y="66"/>
                  </a:lnTo>
                  <a:lnTo>
                    <a:pt x="0" y="39"/>
                  </a:lnTo>
                </a:path>
              </a:pathLst>
            </a:custGeom>
            <a:solidFill>
              <a:srgbClr val="FFC080"/>
            </a:solidFill>
            <a:ln w="12700" cap="rnd" cmpd="sng">
              <a:solidFill>
                <a:srgbClr val="402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1" name="Freeform 346"/>
            <p:cNvSpPr/>
            <p:nvPr/>
          </p:nvSpPr>
          <p:spPr bwMode="invGray">
            <a:xfrm>
              <a:off x="1752" y="2921"/>
              <a:ext cx="77" cy="51"/>
            </a:xfrm>
            <a:custGeom>
              <a:avLst/>
              <a:gdLst>
                <a:gd name="T0" fmla="*/ 29 w 30"/>
                <a:gd name="T1" fmla="*/ 19 h 20"/>
                <a:gd name="T2" fmla="*/ 24 w 30"/>
                <a:gd name="T3" fmla="*/ 14 h 20"/>
                <a:gd name="T4" fmla="*/ 20 w 30"/>
                <a:gd name="T5" fmla="*/ 11 h 20"/>
                <a:gd name="T6" fmla="*/ 15 w 30"/>
                <a:gd name="T7" fmla="*/ 7 h 20"/>
                <a:gd name="T8" fmla="*/ 10 w 30"/>
                <a:gd name="T9" fmla="*/ 4 h 20"/>
                <a:gd name="T10" fmla="*/ 4 w 30"/>
                <a:gd name="T11" fmla="*/ 4 h 20"/>
                <a:gd name="T12" fmla="*/ 0 w 30"/>
                <a:gd name="T13" fmla="*/ 7 h 20"/>
                <a:gd name="T14" fmla="*/ 6 w 30"/>
                <a:gd name="T15" fmla="*/ 2 h 20"/>
                <a:gd name="T16" fmla="*/ 12 w 30"/>
                <a:gd name="T17" fmla="*/ 0 h 20"/>
                <a:gd name="T18" fmla="*/ 20 w 30"/>
                <a:gd name="T19" fmla="*/ 9 h 20"/>
                <a:gd name="T20" fmla="*/ 24 w 30"/>
                <a:gd name="T21" fmla="*/ 9 h 20"/>
                <a:gd name="T22" fmla="*/ 29 w 30"/>
                <a:gd name="T23" fmla="*/ 16 h 20"/>
                <a:gd name="T24" fmla="*/ 29 w 30"/>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0">
                  <a:moveTo>
                    <a:pt x="29" y="19"/>
                  </a:moveTo>
                  <a:lnTo>
                    <a:pt x="24" y="14"/>
                  </a:lnTo>
                  <a:lnTo>
                    <a:pt x="20" y="11"/>
                  </a:lnTo>
                  <a:lnTo>
                    <a:pt x="15" y="7"/>
                  </a:lnTo>
                  <a:lnTo>
                    <a:pt x="10" y="4"/>
                  </a:lnTo>
                  <a:lnTo>
                    <a:pt x="4" y="4"/>
                  </a:lnTo>
                  <a:lnTo>
                    <a:pt x="0" y="7"/>
                  </a:lnTo>
                  <a:lnTo>
                    <a:pt x="6" y="2"/>
                  </a:lnTo>
                  <a:lnTo>
                    <a:pt x="12" y="0"/>
                  </a:lnTo>
                  <a:lnTo>
                    <a:pt x="20" y="9"/>
                  </a:lnTo>
                  <a:lnTo>
                    <a:pt x="24" y="9"/>
                  </a:lnTo>
                  <a:lnTo>
                    <a:pt x="29" y="16"/>
                  </a:lnTo>
                  <a:lnTo>
                    <a:pt x="29" y="19"/>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2" name="Freeform 347"/>
            <p:cNvSpPr/>
            <p:nvPr/>
          </p:nvSpPr>
          <p:spPr bwMode="invGray">
            <a:xfrm>
              <a:off x="1724" y="2901"/>
              <a:ext cx="66" cy="50"/>
            </a:xfrm>
            <a:custGeom>
              <a:avLst/>
              <a:gdLst>
                <a:gd name="T0" fmla="*/ 17 w 26"/>
                <a:gd name="T1" fmla="*/ 0 h 20"/>
                <a:gd name="T2" fmla="*/ 21 w 26"/>
                <a:gd name="T3" fmla="*/ 0 h 20"/>
                <a:gd name="T4" fmla="*/ 25 w 26"/>
                <a:gd name="T5" fmla="*/ 5 h 20"/>
                <a:gd name="T6" fmla="*/ 22 w 26"/>
                <a:gd name="T7" fmla="*/ 5 h 20"/>
                <a:gd name="T8" fmla="*/ 19 w 26"/>
                <a:gd name="T9" fmla="*/ 3 h 20"/>
                <a:gd name="T10" fmla="*/ 10 w 26"/>
                <a:gd name="T11" fmla="*/ 9 h 20"/>
                <a:gd name="T12" fmla="*/ 5 w 26"/>
                <a:gd name="T13" fmla="*/ 15 h 20"/>
                <a:gd name="T14" fmla="*/ 1 w 26"/>
                <a:gd name="T15" fmla="*/ 19 h 20"/>
                <a:gd name="T16" fmla="*/ 0 w 26"/>
                <a:gd name="T17" fmla="*/ 15 h 20"/>
                <a:gd name="T18" fmla="*/ 4 w 26"/>
                <a:gd name="T19" fmla="*/ 13 h 20"/>
                <a:gd name="T20" fmla="*/ 11 w 26"/>
                <a:gd name="T21" fmla="*/ 5 h 20"/>
                <a:gd name="T22" fmla="*/ 17 w 26"/>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0">
                  <a:moveTo>
                    <a:pt x="17" y="0"/>
                  </a:moveTo>
                  <a:lnTo>
                    <a:pt x="21" y="0"/>
                  </a:lnTo>
                  <a:lnTo>
                    <a:pt x="25" y="5"/>
                  </a:lnTo>
                  <a:lnTo>
                    <a:pt x="22" y="5"/>
                  </a:lnTo>
                  <a:lnTo>
                    <a:pt x="19" y="3"/>
                  </a:lnTo>
                  <a:lnTo>
                    <a:pt x="10" y="9"/>
                  </a:lnTo>
                  <a:lnTo>
                    <a:pt x="5" y="15"/>
                  </a:lnTo>
                  <a:lnTo>
                    <a:pt x="1" y="19"/>
                  </a:lnTo>
                  <a:lnTo>
                    <a:pt x="0" y="15"/>
                  </a:lnTo>
                  <a:lnTo>
                    <a:pt x="4" y="13"/>
                  </a:lnTo>
                  <a:lnTo>
                    <a:pt x="11" y="5"/>
                  </a:lnTo>
                  <a:lnTo>
                    <a:pt x="17"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3" name="Freeform 348"/>
            <p:cNvSpPr/>
            <p:nvPr/>
          </p:nvSpPr>
          <p:spPr bwMode="invGray">
            <a:xfrm>
              <a:off x="1772" y="2944"/>
              <a:ext cx="52" cy="50"/>
            </a:xfrm>
            <a:custGeom>
              <a:avLst/>
              <a:gdLst>
                <a:gd name="T0" fmla="*/ 0 w 20"/>
                <a:gd name="T1" fmla="*/ 0 h 20"/>
                <a:gd name="T2" fmla="*/ 0 w 20"/>
                <a:gd name="T3" fmla="*/ 5 h 20"/>
                <a:gd name="T4" fmla="*/ 7 w 20"/>
                <a:gd name="T5" fmla="*/ 13 h 20"/>
                <a:gd name="T6" fmla="*/ 19 w 20"/>
                <a:gd name="T7" fmla="*/ 19 h 20"/>
                <a:gd name="T8" fmla="*/ 0 w 20"/>
                <a:gd name="T9" fmla="*/ 0 h 20"/>
              </a:gdLst>
              <a:ahLst/>
              <a:cxnLst>
                <a:cxn ang="0">
                  <a:pos x="T0" y="T1"/>
                </a:cxn>
                <a:cxn ang="0">
                  <a:pos x="T2" y="T3"/>
                </a:cxn>
                <a:cxn ang="0">
                  <a:pos x="T4" y="T5"/>
                </a:cxn>
                <a:cxn ang="0">
                  <a:pos x="T6" y="T7"/>
                </a:cxn>
                <a:cxn ang="0">
                  <a:pos x="T8" y="T9"/>
                </a:cxn>
              </a:cxnLst>
              <a:rect l="0" t="0" r="r" b="b"/>
              <a:pathLst>
                <a:path w="20" h="20">
                  <a:moveTo>
                    <a:pt x="0" y="0"/>
                  </a:moveTo>
                  <a:lnTo>
                    <a:pt x="0" y="5"/>
                  </a:lnTo>
                  <a:lnTo>
                    <a:pt x="7" y="13"/>
                  </a:lnTo>
                  <a:lnTo>
                    <a:pt x="19" y="19"/>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4" name="Freeform 349"/>
            <p:cNvSpPr/>
            <p:nvPr/>
          </p:nvSpPr>
          <p:spPr bwMode="invGray">
            <a:xfrm>
              <a:off x="1673" y="2934"/>
              <a:ext cx="51" cy="50"/>
            </a:xfrm>
            <a:custGeom>
              <a:avLst/>
              <a:gdLst>
                <a:gd name="T0" fmla="*/ 19 w 20"/>
                <a:gd name="T1" fmla="*/ 0 h 20"/>
                <a:gd name="T2" fmla="*/ 15 w 20"/>
                <a:gd name="T3" fmla="*/ 8 h 20"/>
                <a:gd name="T4" fmla="*/ 15 w 20"/>
                <a:gd name="T5" fmla="*/ 10 h 20"/>
                <a:gd name="T6" fmla="*/ 0 w 20"/>
                <a:gd name="T7" fmla="*/ 19 h 20"/>
                <a:gd name="T8" fmla="*/ 19 w 20"/>
                <a:gd name="T9" fmla="*/ 0 h 20"/>
              </a:gdLst>
              <a:ahLst/>
              <a:cxnLst>
                <a:cxn ang="0">
                  <a:pos x="T0" y="T1"/>
                </a:cxn>
                <a:cxn ang="0">
                  <a:pos x="T2" y="T3"/>
                </a:cxn>
                <a:cxn ang="0">
                  <a:pos x="T4" y="T5"/>
                </a:cxn>
                <a:cxn ang="0">
                  <a:pos x="T6" y="T7"/>
                </a:cxn>
                <a:cxn ang="0">
                  <a:pos x="T8" y="T9"/>
                </a:cxn>
              </a:cxnLst>
              <a:rect l="0" t="0" r="r" b="b"/>
              <a:pathLst>
                <a:path w="20" h="20">
                  <a:moveTo>
                    <a:pt x="19" y="0"/>
                  </a:moveTo>
                  <a:lnTo>
                    <a:pt x="15" y="8"/>
                  </a:lnTo>
                  <a:lnTo>
                    <a:pt x="15" y="10"/>
                  </a:lnTo>
                  <a:lnTo>
                    <a:pt x="0" y="19"/>
                  </a:lnTo>
                  <a:lnTo>
                    <a:pt x="19"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5" name="Freeform 350"/>
            <p:cNvSpPr/>
            <p:nvPr/>
          </p:nvSpPr>
          <p:spPr bwMode="invGray">
            <a:xfrm>
              <a:off x="1655" y="2931"/>
              <a:ext cx="51" cy="51"/>
            </a:xfrm>
            <a:custGeom>
              <a:avLst/>
              <a:gdLst>
                <a:gd name="T0" fmla="*/ 19 w 20"/>
                <a:gd name="T1" fmla="*/ 0 h 20"/>
                <a:gd name="T2" fmla="*/ 15 w 20"/>
                <a:gd name="T3" fmla="*/ 5 h 20"/>
                <a:gd name="T4" fmla="*/ 11 w 20"/>
                <a:gd name="T5" fmla="*/ 10 h 20"/>
                <a:gd name="T6" fmla="*/ 0 w 20"/>
                <a:gd name="T7" fmla="*/ 19 h 20"/>
                <a:gd name="T8" fmla="*/ 11 w 20"/>
                <a:gd name="T9" fmla="*/ 9 h 20"/>
                <a:gd name="T10" fmla="*/ 19 w 20"/>
                <a:gd name="T11" fmla="*/ 0 h 20"/>
              </a:gdLst>
              <a:ahLst/>
              <a:cxnLst>
                <a:cxn ang="0">
                  <a:pos x="T0" y="T1"/>
                </a:cxn>
                <a:cxn ang="0">
                  <a:pos x="T2" y="T3"/>
                </a:cxn>
                <a:cxn ang="0">
                  <a:pos x="T4" y="T5"/>
                </a:cxn>
                <a:cxn ang="0">
                  <a:pos x="T6" y="T7"/>
                </a:cxn>
                <a:cxn ang="0">
                  <a:pos x="T8" y="T9"/>
                </a:cxn>
                <a:cxn ang="0">
                  <a:pos x="T10" y="T11"/>
                </a:cxn>
              </a:cxnLst>
              <a:rect l="0" t="0" r="r" b="b"/>
              <a:pathLst>
                <a:path w="20" h="20">
                  <a:moveTo>
                    <a:pt x="19" y="0"/>
                  </a:moveTo>
                  <a:lnTo>
                    <a:pt x="15" y="5"/>
                  </a:lnTo>
                  <a:lnTo>
                    <a:pt x="11" y="10"/>
                  </a:lnTo>
                  <a:lnTo>
                    <a:pt x="0" y="19"/>
                  </a:lnTo>
                  <a:lnTo>
                    <a:pt x="11" y="9"/>
                  </a:lnTo>
                  <a:lnTo>
                    <a:pt x="19"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6" name="Freeform 351"/>
            <p:cNvSpPr/>
            <p:nvPr/>
          </p:nvSpPr>
          <p:spPr bwMode="invGray">
            <a:xfrm>
              <a:off x="1601" y="2994"/>
              <a:ext cx="51" cy="51"/>
            </a:xfrm>
            <a:custGeom>
              <a:avLst/>
              <a:gdLst>
                <a:gd name="T0" fmla="*/ 0 w 20"/>
                <a:gd name="T1" fmla="*/ 0 h 20"/>
                <a:gd name="T2" fmla="*/ 11 w 20"/>
                <a:gd name="T3" fmla="*/ 5 h 20"/>
                <a:gd name="T4" fmla="*/ 15 w 20"/>
                <a:gd name="T5" fmla="*/ 13 h 20"/>
                <a:gd name="T6" fmla="*/ 15 w 20"/>
                <a:gd name="T7" fmla="*/ 19 h 20"/>
                <a:gd name="T8" fmla="*/ 19 w 20"/>
                <a:gd name="T9" fmla="*/ 10 h 20"/>
                <a:gd name="T10" fmla="*/ 15 w 20"/>
                <a:gd name="T11" fmla="*/ 4 h 20"/>
                <a:gd name="T12" fmla="*/ 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0" y="0"/>
                  </a:moveTo>
                  <a:lnTo>
                    <a:pt x="11" y="5"/>
                  </a:lnTo>
                  <a:lnTo>
                    <a:pt x="15" y="13"/>
                  </a:lnTo>
                  <a:lnTo>
                    <a:pt x="15" y="19"/>
                  </a:lnTo>
                  <a:lnTo>
                    <a:pt x="19" y="10"/>
                  </a:lnTo>
                  <a:lnTo>
                    <a:pt x="15" y="4"/>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7" name="Freeform 352"/>
            <p:cNvSpPr/>
            <p:nvPr/>
          </p:nvSpPr>
          <p:spPr bwMode="invGray">
            <a:xfrm>
              <a:off x="1331" y="2624"/>
              <a:ext cx="150" cy="421"/>
            </a:xfrm>
            <a:custGeom>
              <a:avLst/>
              <a:gdLst>
                <a:gd name="T0" fmla="*/ 8 w 59"/>
                <a:gd name="T1" fmla="*/ 0 h 165"/>
                <a:gd name="T2" fmla="*/ 14 w 59"/>
                <a:gd name="T3" fmla="*/ 7 h 165"/>
                <a:gd name="T4" fmla="*/ 15 w 59"/>
                <a:gd name="T5" fmla="*/ 16 h 165"/>
                <a:gd name="T6" fmla="*/ 24 w 59"/>
                <a:gd name="T7" fmla="*/ 26 h 165"/>
                <a:gd name="T8" fmla="*/ 41 w 59"/>
                <a:gd name="T9" fmla="*/ 70 h 165"/>
                <a:gd name="T10" fmla="*/ 49 w 59"/>
                <a:gd name="T11" fmla="*/ 110 h 165"/>
                <a:gd name="T12" fmla="*/ 58 w 59"/>
                <a:gd name="T13" fmla="*/ 164 h 165"/>
                <a:gd name="T14" fmla="*/ 33 w 59"/>
                <a:gd name="T15" fmla="*/ 140 h 165"/>
                <a:gd name="T16" fmla="*/ 0 w 59"/>
                <a:gd name="T17" fmla="*/ 21 h 165"/>
                <a:gd name="T18" fmla="*/ 8 w 5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65">
                  <a:moveTo>
                    <a:pt x="8" y="0"/>
                  </a:moveTo>
                  <a:lnTo>
                    <a:pt x="14" y="7"/>
                  </a:lnTo>
                  <a:lnTo>
                    <a:pt x="15" y="16"/>
                  </a:lnTo>
                  <a:lnTo>
                    <a:pt x="24" y="26"/>
                  </a:lnTo>
                  <a:lnTo>
                    <a:pt x="41" y="70"/>
                  </a:lnTo>
                  <a:lnTo>
                    <a:pt x="49" y="110"/>
                  </a:lnTo>
                  <a:lnTo>
                    <a:pt x="58" y="164"/>
                  </a:lnTo>
                  <a:lnTo>
                    <a:pt x="33" y="140"/>
                  </a:lnTo>
                  <a:lnTo>
                    <a:pt x="0" y="21"/>
                  </a:lnTo>
                  <a:lnTo>
                    <a:pt x="8" y="0"/>
                  </a:lnTo>
                </a:path>
              </a:pathLst>
            </a:custGeom>
            <a:solidFill>
              <a:srgbClr val="40000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8" name="Freeform 353"/>
            <p:cNvSpPr/>
            <p:nvPr/>
          </p:nvSpPr>
          <p:spPr bwMode="invGray">
            <a:xfrm>
              <a:off x="1096" y="2543"/>
              <a:ext cx="541" cy="699"/>
            </a:xfrm>
            <a:custGeom>
              <a:avLst/>
              <a:gdLst>
                <a:gd name="T0" fmla="*/ 39 w 212"/>
                <a:gd name="T1" fmla="*/ 15 h 274"/>
                <a:gd name="T2" fmla="*/ 45 w 212"/>
                <a:gd name="T3" fmla="*/ 0 h 274"/>
                <a:gd name="T4" fmla="*/ 97 w 212"/>
                <a:gd name="T5" fmla="*/ 26 h 274"/>
                <a:gd name="T6" fmla="*/ 99 w 212"/>
                <a:gd name="T7" fmla="*/ 44 h 274"/>
                <a:gd name="T8" fmla="*/ 104 w 212"/>
                <a:gd name="T9" fmla="*/ 51 h 274"/>
                <a:gd name="T10" fmla="*/ 109 w 212"/>
                <a:gd name="T11" fmla="*/ 58 h 274"/>
                <a:gd name="T12" fmla="*/ 112 w 212"/>
                <a:gd name="T13" fmla="*/ 71 h 274"/>
                <a:gd name="T14" fmla="*/ 124 w 212"/>
                <a:gd name="T15" fmla="*/ 102 h 274"/>
                <a:gd name="T16" fmla="*/ 134 w 212"/>
                <a:gd name="T17" fmla="*/ 141 h 274"/>
                <a:gd name="T18" fmla="*/ 137 w 212"/>
                <a:gd name="T19" fmla="*/ 166 h 274"/>
                <a:gd name="T20" fmla="*/ 178 w 212"/>
                <a:gd name="T21" fmla="*/ 167 h 274"/>
                <a:gd name="T22" fmla="*/ 185 w 212"/>
                <a:gd name="T23" fmla="*/ 172 h 274"/>
                <a:gd name="T24" fmla="*/ 205 w 212"/>
                <a:gd name="T25" fmla="*/ 172 h 274"/>
                <a:gd name="T26" fmla="*/ 209 w 212"/>
                <a:gd name="T27" fmla="*/ 182 h 274"/>
                <a:gd name="T28" fmla="*/ 211 w 212"/>
                <a:gd name="T29" fmla="*/ 193 h 274"/>
                <a:gd name="T30" fmla="*/ 209 w 212"/>
                <a:gd name="T31" fmla="*/ 203 h 274"/>
                <a:gd name="T32" fmla="*/ 191 w 212"/>
                <a:gd name="T33" fmla="*/ 207 h 274"/>
                <a:gd name="T34" fmla="*/ 183 w 212"/>
                <a:gd name="T35" fmla="*/ 221 h 274"/>
                <a:gd name="T36" fmla="*/ 167 w 212"/>
                <a:gd name="T37" fmla="*/ 226 h 274"/>
                <a:gd name="T38" fmla="*/ 154 w 212"/>
                <a:gd name="T39" fmla="*/ 226 h 274"/>
                <a:gd name="T40" fmla="*/ 140 w 212"/>
                <a:gd name="T41" fmla="*/ 229 h 274"/>
                <a:gd name="T42" fmla="*/ 140 w 212"/>
                <a:gd name="T43" fmla="*/ 237 h 274"/>
                <a:gd name="T44" fmla="*/ 140 w 212"/>
                <a:gd name="T45" fmla="*/ 251 h 274"/>
                <a:gd name="T46" fmla="*/ 139 w 212"/>
                <a:gd name="T47" fmla="*/ 261 h 274"/>
                <a:gd name="T48" fmla="*/ 131 w 212"/>
                <a:gd name="T49" fmla="*/ 262 h 274"/>
                <a:gd name="T50" fmla="*/ 122 w 212"/>
                <a:gd name="T51" fmla="*/ 263 h 274"/>
                <a:gd name="T52" fmla="*/ 112 w 212"/>
                <a:gd name="T53" fmla="*/ 273 h 274"/>
                <a:gd name="T54" fmla="*/ 101 w 212"/>
                <a:gd name="T55" fmla="*/ 273 h 274"/>
                <a:gd name="T56" fmla="*/ 92 w 212"/>
                <a:gd name="T57" fmla="*/ 271 h 274"/>
                <a:gd name="T58" fmla="*/ 77 w 212"/>
                <a:gd name="T59" fmla="*/ 267 h 274"/>
                <a:gd name="T60" fmla="*/ 61 w 212"/>
                <a:gd name="T61" fmla="*/ 268 h 274"/>
                <a:gd name="T62" fmla="*/ 44 w 212"/>
                <a:gd name="T63" fmla="*/ 273 h 274"/>
                <a:gd name="T64" fmla="*/ 28 w 212"/>
                <a:gd name="T65" fmla="*/ 269 h 274"/>
                <a:gd name="T66" fmla="*/ 17 w 212"/>
                <a:gd name="T67" fmla="*/ 256 h 274"/>
                <a:gd name="T68" fmla="*/ 17 w 212"/>
                <a:gd name="T69" fmla="*/ 240 h 274"/>
                <a:gd name="T70" fmla="*/ 14 w 212"/>
                <a:gd name="T71" fmla="*/ 221 h 274"/>
                <a:gd name="T72" fmla="*/ 11 w 212"/>
                <a:gd name="T73" fmla="*/ 195 h 274"/>
                <a:gd name="T74" fmla="*/ 7 w 212"/>
                <a:gd name="T75" fmla="*/ 173 h 274"/>
                <a:gd name="T76" fmla="*/ 0 w 212"/>
                <a:gd name="T77" fmla="*/ 138 h 274"/>
                <a:gd name="T78" fmla="*/ 1 w 212"/>
                <a:gd name="T79" fmla="*/ 102 h 274"/>
                <a:gd name="T80" fmla="*/ 1 w 212"/>
                <a:gd name="T81" fmla="*/ 73 h 274"/>
                <a:gd name="T82" fmla="*/ 2 w 212"/>
                <a:gd name="T83" fmla="*/ 51 h 274"/>
                <a:gd name="T84" fmla="*/ 7 w 212"/>
                <a:gd name="T85" fmla="*/ 41 h 274"/>
                <a:gd name="T86" fmla="*/ 15 w 212"/>
                <a:gd name="T87" fmla="*/ 34 h 274"/>
                <a:gd name="T88" fmla="*/ 26 w 212"/>
                <a:gd name="T89" fmla="*/ 21 h 274"/>
                <a:gd name="T90" fmla="*/ 39 w 212"/>
                <a:gd name="T91" fmla="*/ 1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 h="274">
                  <a:moveTo>
                    <a:pt x="39" y="15"/>
                  </a:moveTo>
                  <a:lnTo>
                    <a:pt x="45" y="0"/>
                  </a:lnTo>
                  <a:lnTo>
                    <a:pt x="97" y="26"/>
                  </a:lnTo>
                  <a:lnTo>
                    <a:pt x="99" y="44"/>
                  </a:lnTo>
                  <a:lnTo>
                    <a:pt x="104" y="51"/>
                  </a:lnTo>
                  <a:lnTo>
                    <a:pt x="109" y="58"/>
                  </a:lnTo>
                  <a:lnTo>
                    <a:pt x="112" y="71"/>
                  </a:lnTo>
                  <a:lnTo>
                    <a:pt x="124" y="102"/>
                  </a:lnTo>
                  <a:lnTo>
                    <a:pt x="134" y="141"/>
                  </a:lnTo>
                  <a:lnTo>
                    <a:pt x="137" y="166"/>
                  </a:lnTo>
                  <a:lnTo>
                    <a:pt x="178" y="167"/>
                  </a:lnTo>
                  <a:lnTo>
                    <a:pt x="185" y="172"/>
                  </a:lnTo>
                  <a:lnTo>
                    <a:pt x="205" y="172"/>
                  </a:lnTo>
                  <a:lnTo>
                    <a:pt x="209" y="182"/>
                  </a:lnTo>
                  <a:lnTo>
                    <a:pt x="211" y="193"/>
                  </a:lnTo>
                  <a:lnTo>
                    <a:pt x="209" y="203"/>
                  </a:lnTo>
                  <a:lnTo>
                    <a:pt x="191" y="207"/>
                  </a:lnTo>
                  <a:lnTo>
                    <a:pt x="183" y="221"/>
                  </a:lnTo>
                  <a:lnTo>
                    <a:pt x="167" y="226"/>
                  </a:lnTo>
                  <a:lnTo>
                    <a:pt x="154" y="226"/>
                  </a:lnTo>
                  <a:lnTo>
                    <a:pt x="140" y="229"/>
                  </a:lnTo>
                  <a:lnTo>
                    <a:pt x="140" y="237"/>
                  </a:lnTo>
                  <a:lnTo>
                    <a:pt x="140" y="251"/>
                  </a:lnTo>
                  <a:lnTo>
                    <a:pt x="139" y="261"/>
                  </a:lnTo>
                  <a:lnTo>
                    <a:pt x="131" y="262"/>
                  </a:lnTo>
                  <a:lnTo>
                    <a:pt x="122" y="263"/>
                  </a:lnTo>
                  <a:lnTo>
                    <a:pt x="112" y="273"/>
                  </a:lnTo>
                  <a:lnTo>
                    <a:pt x="101" y="273"/>
                  </a:lnTo>
                  <a:lnTo>
                    <a:pt x="92" y="271"/>
                  </a:lnTo>
                  <a:lnTo>
                    <a:pt x="77" y="267"/>
                  </a:lnTo>
                  <a:lnTo>
                    <a:pt x="61" y="268"/>
                  </a:lnTo>
                  <a:lnTo>
                    <a:pt x="44" y="273"/>
                  </a:lnTo>
                  <a:lnTo>
                    <a:pt x="28" y="269"/>
                  </a:lnTo>
                  <a:lnTo>
                    <a:pt x="17" y="256"/>
                  </a:lnTo>
                  <a:lnTo>
                    <a:pt x="17" y="240"/>
                  </a:lnTo>
                  <a:lnTo>
                    <a:pt x="14" y="221"/>
                  </a:lnTo>
                  <a:lnTo>
                    <a:pt x="11" y="195"/>
                  </a:lnTo>
                  <a:lnTo>
                    <a:pt x="7" y="173"/>
                  </a:lnTo>
                  <a:lnTo>
                    <a:pt x="0" y="138"/>
                  </a:lnTo>
                  <a:lnTo>
                    <a:pt x="1" y="102"/>
                  </a:lnTo>
                  <a:lnTo>
                    <a:pt x="1" y="73"/>
                  </a:lnTo>
                  <a:lnTo>
                    <a:pt x="2" y="51"/>
                  </a:lnTo>
                  <a:lnTo>
                    <a:pt x="7" y="41"/>
                  </a:lnTo>
                  <a:lnTo>
                    <a:pt x="15" y="34"/>
                  </a:lnTo>
                  <a:lnTo>
                    <a:pt x="26" y="21"/>
                  </a:lnTo>
                  <a:lnTo>
                    <a:pt x="39" y="15"/>
                  </a:lnTo>
                </a:path>
              </a:pathLst>
            </a:custGeom>
            <a:solidFill>
              <a:srgbClr val="C0C0C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9" name="Freeform 354"/>
            <p:cNvSpPr/>
            <p:nvPr/>
          </p:nvSpPr>
          <p:spPr bwMode="invGray">
            <a:xfrm>
              <a:off x="1111" y="2583"/>
              <a:ext cx="342" cy="654"/>
            </a:xfrm>
            <a:custGeom>
              <a:avLst/>
              <a:gdLst>
                <a:gd name="T0" fmla="*/ 115 w 134"/>
                <a:gd name="T1" fmla="*/ 211 h 256"/>
                <a:gd name="T2" fmla="*/ 85 w 134"/>
                <a:gd name="T3" fmla="*/ 208 h 256"/>
                <a:gd name="T4" fmla="*/ 57 w 134"/>
                <a:gd name="T5" fmla="*/ 198 h 256"/>
                <a:gd name="T6" fmla="*/ 46 w 134"/>
                <a:gd name="T7" fmla="*/ 175 h 256"/>
                <a:gd name="T8" fmla="*/ 50 w 134"/>
                <a:gd name="T9" fmla="*/ 161 h 256"/>
                <a:gd name="T10" fmla="*/ 29 w 134"/>
                <a:gd name="T11" fmla="*/ 127 h 256"/>
                <a:gd name="T12" fmla="*/ 49 w 134"/>
                <a:gd name="T13" fmla="*/ 141 h 256"/>
                <a:gd name="T14" fmla="*/ 38 w 134"/>
                <a:gd name="T15" fmla="*/ 113 h 256"/>
                <a:gd name="T16" fmla="*/ 21 w 134"/>
                <a:gd name="T17" fmla="*/ 75 h 256"/>
                <a:gd name="T18" fmla="*/ 46 w 134"/>
                <a:gd name="T19" fmla="*/ 107 h 256"/>
                <a:gd name="T20" fmla="*/ 50 w 134"/>
                <a:gd name="T21" fmla="*/ 57 h 256"/>
                <a:gd name="T22" fmla="*/ 63 w 134"/>
                <a:gd name="T23" fmla="*/ 39 h 256"/>
                <a:gd name="T24" fmla="*/ 80 w 134"/>
                <a:gd name="T25" fmla="*/ 32 h 256"/>
                <a:gd name="T26" fmla="*/ 46 w 134"/>
                <a:gd name="T27" fmla="*/ 18 h 256"/>
                <a:gd name="T28" fmla="*/ 29 w 134"/>
                <a:gd name="T29" fmla="*/ 33 h 256"/>
                <a:gd name="T30" fmla="*/ 40 w 134"/>
                <a:gd name="T31" fmla="*/ 18 h 256"/>
                <a:gd name="T32" fmla="*/ 59 w 134"/>
                <a:gd name="T33" fmla="*/ 13 h 256"/>
                <a:gd name="T34" fmla="*/ 46 w 134"/>
                <a:gd name="T35" fmla="*/ 7 h 256"/>
                <a:gd name="T36" fmla="*/ 34 w 134"/>
                <a:gd name="T37" fmla="*/ 0 h 256"/>
                <a:gd name="T38" fmla="*/ 19 w 134"/>
                <a:gd name="T39" fmla="*/ 13 h 256"/>
                <a:gd name="T40" fmla="*/ 4 w 134"/>
                <a:gd name="T41" fmla="*/ 27 h 256"/>
                <a:gd name="T42" fmla="*/ 0 w 134"/>
                <a:gd name="T43" fmla="*/ 50 h 256"/>
                <a:gd name="T44" fmla="*/ 1 w 134"/>
                <a:gd name="T45" fmla="*/ 95 h 256"/>
                <a:gd name="T46" fmla="*/ 5 w 134"/>
                <a:gd name="T47" fmla="*/ 149 h 256"/>
                <a:gd name="T48" fmla="*/ 13 w 134"/>
                <a:gd name="T49" fmla="*/ 200 h 256"/>
                <a:gd name="T50" fmla="*/ 16 w 134"/>
                <a:gd name="T51" fmla="*/ 232 h 256"/>
                <a:gd name="T52" fmla="*/ 23 w 134"/>
                <a:gd name="T53" fmla="*/ 247 h 256"/>
                <a:gd name="T54" fmla="*/ 40 w 134"/>
                <a:gd name="T55" fmla="*/ 255 h 256"/>
                <a:gd name="T56" fmla="*/ 52 w 134"/>
                <a:gd name="T57" fmla="*/ 251 h 256"/>
                <a:gd name="T58" fmla="*/ 62 w 134"/>
                <a:gd name="T59" fmla="*/ 238 h 256"/>
                <a:gd name="T60" fmla="*/ 65 w 134"/>
                <a:gd name="T61" fmla="*/ 233 h 256"/>
                <a:gd name="T62" fmla="*/ 79 w 134"/>
                <a:gd name="T63" fmla="*/ 247 h 256"/>
                <a:gd name="T64" fmla="*/ 97 w 134"/>
                <a:gd name="T65" fmla="*/ 252 h 256"/>
                <a:gd name="T66" fmla="*/ 110 w 134"/>
                <a:gd name="T67" fmla="*/ 248 h 256"/>
                <a:gd name="T68" fmla="*/ 101 w 134"/>
                <a:gd name="T69" fmla="*/ 238 h 256"/>
                <a:gd name="T70" fmla="*/ 87 w 134"/>
                <a:gd name="T71" fmla="*/ 221 h 256"/>
                <a:gd name="T72" fmla="*/ 110 w 134"/>
                <a:gd name="T73" fmla="*/ 235 h 256"/>
                <a:gd name="T74" fmla="*/ 129 w 134"/>
                <a:gd name="T75" fmla="*/ 241 h 256"/>
                <a:gd name="T76" fmla="*/ 133 w 134"/>
                <a:gd name="T77" fmla="*/ 23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256">
                  <a:moveTo>
                    <a:pt x="133" y="214"/>
                  </a:moveTo>
                  <a:lnTo>
                    <a:pt x="115" y="211"/>
                  </a:lnTo>
                  <a:lnTo>
                    <a:pt x="100" y="210"/>
                  </a:lnTo>
                  <a:lnTo>
                    <a:pt x="85" y="208"/>
                  </a:lnTo>
                  <a:lnTo>
                    <a:pt x="65" y="205"/>
                  </a:lnTo>
                  <a:lnTo>
                    <a:pt x="57" y="198"/>
                  </a:lnTo>
                  <a:lnTo>
                    <a:pt x="34" y="165"/>
                  </a:lnTo>
                  <a:lnTo>
                    <a:pt x="46" y="175"/>
                  </a:lnTo>
                  <a:lnTo>
                    <a:pt x="55" y="182"/>
                  </a:lnTo>
                  <a:lnTo>
                    <a:pt x="50" y="161"/>
                  </a:lnTo>
                  <a:lnTo>
                    <a:pt x="41" y="150"/>
                  </a:lnTo>
                  <a:lnTo>
                    <a:pt x="29" y="127"/>
                  </a:lnTo>
                  <a:lnTo>
                    <a:pt x="40" y="139"/>
                  </a:lnTo>
                  <a:lnTo>
                    <a:pt x="49" y="141"/>
                  </a:lnTo>
                  <a:lnTo>
                    <a:pt x="46" y="125"/>
                  </a:lnTo>
                  <a:lnTo>
                    <a:pt x="38" y="113"/>
                  </a:lnTo>
                  <a:lnTo>
                    <a:pt x="29" y="103"/>
                  </a:lnTo>
                  <a:lnTo>
                    <a:pt x="21" y="75"/>
                  </a:lnTo>
                  <a:lnTo>
                    <a:pt x="38" y="98"/>
                  </a:lnTo>
                  <a:lnTo>
                    <a:pt x="46" y="107"/>
                  </a:lnTo>
                  <a:lnTo>
                    <a:pt x="47" y="72"/>
                  </a:lnTo>
                  <a:lnTo>
                    <a:pt x="50" y="57"/>
                  </a:lnTo>
                  <a:lnTo>
                    <a:pt x="55" y="50"/>
                  </a:lnTo>
                  <a:lnTo>
                    <a:pt x="63" y="39"/>
                  </a:lnTo>
                  <a:lnTo>
                    <a:pt x="74" y="34"/>
                  </a:lnTo>
                  <a:lnTo>
                    <a:pt x="80" y="32"/>
                  </a:lnTo>
                  <a:lnTo>
                    <a:pt x="63" y="13"/>
                  </a:lnTo>
                  <a:lnTo>
                    <a:pt x="46" y="18"/>
                  </a:lnTo>
                  <a:lnTo>
                    <a:pt x="34" y="26"/>
                  </a:lnTo>
                  <a:lnTo>
                    <a:pt x="29" y="33"/>
                  </a:lnTo>
                  <a:lnTo>
                    <a:pt x="33" y="22"/>
                  </a:lnTo>
                  <a:lnTo>
                    <a:pt x="40" y="18"/>
                  </a:lnTo>
                  <a:lnTo>
                    <a:pt x="51" y="13"/>
                  </a:lnTo>
                  <a:lnTo>
                    <a:pt x="59" y="13"/>
                  </a:lnTo>
                  <a:lnTo>
                    <a:pt x="55" y="8"/>
                  </a:lnTo>
                  <a:lnTo>
                    <a:pt x="46" y="7"/>
                  </a:lnTo>
                  <a:lnTo>
                    <a:pt x="38" y="2"/>
                  </a:lnTo>
                  <a:lnTo>
                    <a:pt x="34" y="0"/>
                  </a:lnTo>
                  <a:lnTo>
                    <a:pt x="23" y="7"/>
                  </a:lnTo>
                  <a:lnTo>
                    <a:pt x="19" y="13"/>
                  </a:lnTo>
                  <a:lnTo>
                    <a:pt x="13" y="22"/>
                  </a:lnTo>
                  <a:lnTo>
                    <a:pt x="4" y="27"/>
                  </a:lnTo>
                  <a:lnTo>
                    <a:pt x="3" y="36"/>
                  </a:lnTo>
                  <a:lnTo>
                    <a:pt x="0" y="50"/>
                  </a:lnTo>
                  <a:lnTo>
                    <a:pt x="0" y="73"/>
                  </a:lnTo>
                  <a:lnTo>
                    <a:pt x="1" y="95"/>
                  </a:lnTo>
                  <a:lnTo>
                    <a:pt x="2" y="121"/>
                  </a:lnTo>
                  <a:lnTo>
                    <a:pt x="5" y="149"/>
                  </a:lnTo>
                  <a:lnTo>
                    <a:pt x="10" y="175"/>
                  </a:lnTo>
                  <a:lnTo>
                    <a:pt x="13" y="200"/>
                  </a:lnTo>
                  <a:lnTo>
                    <a:pt x="16" y="217"/>
                  </a:lnTo>
                  <a:lnTo>
                    <a:pt x="16" y="232"/>
                  </a:lnTo>
                  <a:lnTo>
                    <a:pt x="19" y="241"/>
                  </a:lnTo>
                  <a:lnTo>
                    <a:pt x="23" y="247"/>
                  </a:lnTo>
                  <a:lnTo>
                    <a:pt x="31" y="253"/>
                  </a:lnTo>
                  <a:lnTo>
                    <a:pt x="40" y="255"/>
                  </a:lnTo>
                  <a:lnTo>
                    <a:pt x="46" y="252"/>
                  </a:lnTo>
                  <a:lnTo>
                    <a:pt x="52" y="251"/>
                  </a:lnTo>
                  <a:lnTo>
                    <a:pt x="68" y="247"/>
                  </a:lnTo>
                  <a:lnTo>
                    <a:pt x="62" y="238"/>
                  </a:lnTo>
                  <a:lnTo>
                    <a:pt x="55" y="223"/>
                  </a:lnTo>
                  <a:lnTo>
                    <a:pt x="65" y="233"/>
                  </a:lnTo>
                  <a:lnTo>
                    <a:pt x="74" y="241"/>
                  </a:lnTo>
                  <a:lnTo>
                    <a:pt x="79" y="247"/>
                  </a:lnTo>
                  <a:lnTo>
                    <a:pt x="87" y="252"/>
                  </a:lnTo>
                  <a:lnTo>
                    <a:pt x="97" y="252"/>
                  </a:lnTo>
                  <a:lnTo>
                    <a:pt x="105" y="252"/>
                  </a:lnTo>
                  <a:lnTo>
                    <a:pt x="110" y="248"/>
                  </a:lnTo>
                  <a:lnTo>
                    <a:pt x="112" y="246"/>
                  </a:lnTo>
                  <a:lnTo>
                    <a:pt x="101" y="238"/>
                  </a:lnTo>
                  <a:lnTo>
                    <a:pt x="91" y="227"/>
                  </a:lnTo>
                  <a:lnTo>
                    <a:pt x="87" y="221"/>
                  </a:lnTo>
                  <a:lnTo>
                    <a:pt x="95" y="222"/>
                  </a:lnTo>
                  <a:lnTo>
                    <a:pt x="110" y="235"/>
                  </a:lnTo>
                  <a:lnTo>
                    <a:pt x="115" y="241"/>
                  </a:lnTo>
                  <a:lnTo>
                    <a:pt x="129" y="241"/>
                  </a:lnTo>
                  <a:lnTo>
                    <a:pt x="133" y="239"/>
                  </a:lnTo>
                  <a:lnTo>
                    <a:pt x="133" y="232"/>
                  </a:lnTo>
                  <a:lnTo>
                    <a:pt x="133" y="214"/>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0" name="Freeform 355"/>
            <p:cNvSpPr/>
            <p:nvPr/>
          </p:nvSpPr>
          <p:spPr bwMode="invGray">
            <a:xfrm>
              <a:off x="1137" y="2905"/>
              <a:ext cx="99" cy="304"/>
            </a:xfrm>
            <a:custGeom>
              <a:avLst/>
              <a:gdLst>
                <a:gd name="T0" fmla="*/ 38 w 39"/>
                <a:gd name="T1" fmla="*/ 118 h 119"/>
                <a:gd name="T2" fmla="*/ 30 w 39"/>
                <a:gd name="T3" fmla="*/ 114 h 119"/>
                <a:gd name="T4" fmla="*/ 23 w 39"/>
                <a:gd name="T5" fmla="*/ 105 h 119"/>
                <a:gd name="T6" fmla="*/ 17 w 39"/>
                <a:gd name="T7" fmla="*/ 87 h 119"/>
                <a:gd name="T8" fmla="*/ 14 w 39"/>
                <a:gd name="T9" fmla="*/ 73 h 119"/>
                <a:gd name="T10" fmla="*/ 9 w 39"/>
                <a:gd name="T11" fmla="*/ 56 h 119"/>
                <a:gd name="T12" fmla="*/ 7 w 39"/>
                <a:gd name="T13" fmla="*/ 40 h 119"/>
                <a:gd name="T14" fmla="*/ 3 w 39"/>
                <a:gd name="T15" fmla="*/ 18 h 119"/>
                <a:gd name="T16" fmla="*/ 0 w 39"/>
                <a:gd name="T17" fmla="*/ 0 h 119"/>
                <a:gd name="T18" fmla="*/ 8 w 39"/>
                <a:gd name="T19" fmla="*/ 36 h 119"/>
                <a:gd name="T20" fmla="*/ 14 w 39"/>
                <a:gd name="T21" fmla="*/ 61 h 119"/>
                <a:gd name="T22" fmla="*/ 21 w 39"/>
                <a:gd name="T23" fmla="*/ 80 h 119"/>
                <a:gd name="T24" fmla="*/ 33 w 39"/>
                <a:gd name="T25" fmla="*/ 99 h 119"/>
                <a:gd name="T26" fmla="*/ 38 w 39"/>
                <a:gd name="T27" fmla="*/ 11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119">
                  <a:moveTo>
                    <a:pt x="38" y="118"/>
                  </a:moveTo>
                  <a:lnTo>
                    <a:pt x="30" y="114"/>
                  </a:lnTo>
                  <a:lnTo>
                    <a:pt x="23" y="105"/>
                  </a:lnTo>
                  <a:lnTo>
                    <a:pt x="17" y="87"/>
                  </a:lnTo>
                  <a:lnTo>
                    <a:pt x="14" y="73"/>
                  </a:lnTo>
                  <a:lnTo>
                    <a:pt x="9" y="56"/>
                  </a:lnTo>
                  <a:lnTo>
                    <a:pt x="7" y="40"/>
                  </a:lnTo>
                  <a:lnTo>
                    <a:pt x="3" y="18"/>
                  </a:lnTo>
                  <a:lnTo>
                    <a:pt x="0" y="0"/>
                  </a:lnTo>
                  <a:lnTo>
                    <a:pt x="8" y="36"/>
                  </a:lnTo>
                  <a:lnTo>
                    <a:pt x="14" y="61"/>
                  </a:lnTo>
                  <a:lnTo>
                    <a:pt x="21" y="80"/>
                  </a:lnTo>
                  <a:lnTo>
                    <a:pt x="33" y="99"/>
                  </a:lnTo>
                  <a:lnTo>
                    <a:pt x="38" y="118"/>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1" name="Freeform 356"/>
            <p:cNvSpPr/>
            <p:nvPr/>
          </p:nvSpPr>
          <p:spPr bwMode="invGray">
            <a:xfrm>
              <a:off x="1236" y="2665"/>
              <a:ext cx="398" cy="454"/>
            </a:xfrm>
            <a:custGeom>
              <a:avLst/>
              <a:gdLst>
                <a:gd name="T0" fmla="*/ 48 w 156"/>
                <a:gd name="T1" fmla="*/ 7 h 178"/>
                <a:gd name="T2" fmla="*/ 60 w 156"/>
                <a:gd name="T3" fmla="*/ 33 h 178"/>
                <a:gd name="T4" fmla="*/ 57 w 156"/>
                <a:gd name="T5" fmla="*/ 58 h 178"/>
                <a:gd name="T6" fmla="*/ 60 w 156"/>
                <a:gd name="T7" fmla="*/ 87 h 178"/>
                <a:gd name="T8" fmla="*/ 60 w 156"/>
                <a:gd name="T9" fmla="*/ 95 h 178"/>
                <a:gd name="T10" fmla="*/ 57 w 156"/>
                <a:gd name="T11" fmla="*/ 105 h 178"/>
                <a:gd name="T12" fmla="*/ 64 w 156"/>
                <a:gd name="T13" fmla="*/ 111 h 178"/>
                <a:gd name="T14" fmla="*/ 70 w 156"/>
                <a:gd name="T15" fmla="*/ 119 h 178"/>
                <a:gd name="T16" fmla="*/ 80 w 156"/>
                <a:gd name="T17" fmla="*/ 119 h 178"/>
                <a:gd name="T18" fmla="*/ 116 w 156"/>
                <a:gd name="T19" fmla="*/ 120 h 178"/>
                <a:gd name="T20" fmla="*/ 133 w 156"/>
                <a:gd name="T21" fmla="*/ 126 h 178"/>
                <a:gd name="T22" fmla="*/ 155 w 156"/>
                <a:gd name="T23" fmla="*/ 132 h 178"/>
                <a:gd name="T24" fmla="*/ 155 w 156"/>
                <a:gd name="T25" fmla="*/ 153 h 178"/>
                <a:gd name="T26" fmla="*/ 141 w 156"/>
                <a:gd name="T27" fmla="*/ 149 h 178"/>
                <a:gd name="T28" fmla="*/ 138 w 156"/>
                <a:gd name="T29" fmla="*/ 139 h 178"/>
                <a:gd name="T30" fmla="*/ 135 w 156"/>
                <a:gd name="T31" fmla="*/ 156 h 178"/>
                <a:gd name="T32" fmla="*/ 127 w 156"/>
                <a:gd name="T33" fmla="*/ 171 h 178"/>
                <a:gd name="T34" fmla="*/ 102 w 156"/>
                <a:gd name="T35" fmla="*/ 177 h 178"/>
                <a:gd name="T36" fmla="*/ 105 w 156"/>
                <a:gd name="T37" fmla="*/ 167 h 178"/>
                <a:gd name="T38" fmla="*/ 118 w 156"/>
                <a:gd name="T39" fmla="*/ 149 h 178"/>
                <a:gd name="T40" fmla="*/ 108 w 156"/>
                <a:gd name="T41" fmla="*/ 141 h 178"/>
                <a:gd name="T42" fmla="*/ 102 w 156"/>
                <a:gd name="T43" fmla="*/ 157 h 178"/>
                <a:gd name="T44" fmla="*/ 85 w 156"/>
                <a:gd name="T45" fmla="*/ 175 h 178"/>
                <a:gd name="T46" fmla="*/ 61 w 156"/>
                <a:gd name="T47" fmla="*/ 175 h 178"/>
                <a:gd name="T48" fmla="*/ 87 w 156"/>
                <a:gd name="T49" fmla="*/ 155 h 178"/>
                <a:gd name="T50" fmla="*/ 98 w 156"/>
                <a:gd name="T51" fmla="*/ 141 h 178"/>
                <a:gd name="T52" fmla="*/ 92 w 156"/>
                <a:gd name="T53" fmla="*/ 135 h 178"/>
                <a:gd name="T54" fmla="*/ 82 w 156"/>
                <a:gd name="T55" fmla="*/ 148 h 178"/>
                <a:gd name="T56" fmla="*/ 66 w 156"/>
                <a:gd name="T57" fmla="*/ 162 h 178"/>
                <a:gd name="T58" fmla="*/ 52 w 156"/>
                <a:gd name="T59" fmla="*/ 172 h 178"/>
                <a:gd name="T60" fmla="*/ 34 w 156"/>
                <a:gd name="T61" fmla="*/ 173 h 178"/>
                <a:gd name="T62" fmla="*/ 45 w 156"/>
                <a:gd name="T63" fmla="*/ 162 h 178"/>
                <a:gd name="T64" fmla="*/ 60 w 156"/>
                <a:gd name="T65" fmla="*/ 149 h 178"/>
                <a:gd name="T66" fmla="*/ 56 w 156"/>
                <a:gd name="T67" fmla="*/ 141 h 178"/>
                <a:gd name="T68" fmla="*/ 48 w 156"/>
                <a:gd name="T69" fmla="*/ 154 h 178"/>
                <a:gd name="T70" fmla="*/ 34 w 156"/>
                <a:gd name="T71" fmla="*/ 166 h 178"/>
                <a:gd name="T72" fmla="*/ 18 w 156"/>
                <a:gd name="T73" fmla="*/ 167 h 178"/>
                <a:gd name="T74" fmla="*/ 8 w 156"/>
                <a:gd name="T75" fmla="*/ 151 h 178"/>
                <a:gd name="T76" fmla="*/ 39 w 156"/>
                <a:gd name="T77" fmla="*/ 145 h 178"/>
                <a:gd name="T78" fmla="*/ 58 w 156"/>
                <a:gd name="T79" fmla="*/ 132 h 178"/>
                <a:gd name="T80" fmla="*/ 62 w 156"/>
                <a:gd name="T81" fmla="*/ 120 h 178"/>
                <a:gd name="T82" fmla="*/ 54 w 156"/>
                <a:gd name="T83" fmla="*/ 126 h 178"/>
                <a:gd name="T84" fmla="*/ 33 w 156"/>
                <a:gd name="T85" fmla="*/ 142 h 178"/>
                <a:gd name="T86" fmla="*/ 8 w 156"/>
                <a:gd name="T87" fmla="*/ 151 h 178"/>
                <a:gd name="T88" fmla="*/ 3 w 156"/>
                <a:gd name="T89" fmla="*/ 117 h 178"/>
                <a:gd name="T90" fmla="*/ 18 w 156"/>
                <a:gd name="T91" fmla="*/ 113 h 178"/>
                <a:gd name="T92" fmla="*/ 48 w 156"/>
                <a:gd name="T93" fmla="*/ 116 h 178"/>
                <a:gd name="T94" fmla="*/ 52 w 156"/>
                <a:gd name="T95" fmla="*/ 110 h 178"/>
                <a:gd name="T96" fmla="*/ 37 w 156"/>
                <a:gd name="T97" fmla="*/ 112 h 178"/>
                <a:gd name="T98" fmla="*/ 3 w 156"/>
                <a:gd name="T99" fmla="*/ 105 h 178"/>
                <a:gd name="T100" fmla="*/ 1 w 156"/>
                <a:gd name="T101" fmla="*/ 74 h 178"/>
                <a:gd name="T102" fmla="*/ 2 w 156"/>
                <a:gd name="T103" fmla="*/ 40 h 178"/>
                <a:gd name="T104" fmla="*/ 19 w 156"/>
                <a:gd name="T105" fmla="*/ 23 h 178"/>
                <a:gd name="T106" fmla="*/ 2 w 156"/>
                <a:gd name="T107" fmla="*/ 31 h 178"/>
                <a:gd name="T108" fmla="*/ 12 w 156"/>
                <a:gd name="T109" fmla="*/ 10 h 178"/>
                <a:gd name="T110" fmla="*/ 28 w 156"/>
                <a:gd name="T11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 h="178">
                  <a:moveTo>
                    <a:pt x="28" y="0"/>
                  </a:moveTo>
                  <a:lnTo>
                    <a:pt x="48" y="7"/>
                  </a:lnTo>
                  <a:lnTo>
                    <a:pt x="56" y="15"/>
                  </a:lnTo>
                  <a:lnTo>
                    <a:pt x="60" y="33"/>
                  </a:lnTo>
                  <a:lnTo>
                    <a:pt x="60" y="50"/>
                  </a:lnTo>
                  <a:lnTo>
                    <a:pt x="57" y="58"/>
                  </a:lnTo>
                  <a:lnTo>
                    <a:pt x="60" y="75"/>
                  </a:lnTo>
                  <a:lnTo>
                    <a:pt x="60" y="87"/>
                  </a:lnTo>
                  <a:lnTo>
                    <a:pt x="56" y="90"/>
                  </a:lnTo>
                  <a:lnTo>
                    <a:pt x="60" y="95"/>
                  </a:lnTo>
                  <a:lnTo>
                    <a:pt x="61" y="100"/>
                  </a:lnTo>
                  <a:lnTo>
                    <a:pt x="57" y="105"/>
                  </a:lnTo>
                  <a:lnTo>
                    <a:pt x="57" y="110"/>
                  </a:lnTo>
                  <a:lnTo>
                    <a:pt x="64" y="111"/>
                  </a:lnTo>
                  <a:lnTo>
                    <a:pt x="63" y="116"/>
                  </a:lnTo>
                  <a:lnTo>
                    <a:pt x="70" y="119"/>
                  </a:lnTo>
                  <a:lnTo>
                    <a:pt x="76" y="117"/>
                  </a:lnTo>
                  <a:lnTo>
                    <a:pt x="80" y="119"/>
                  </a:lnTo>
                  <a:lnTo>
                    <a:pt x="99" y="121"/>
                  </a:lnTo>
                  <a:lnTo>
                    <a:pt x="116" y="120"/>
                  </a:lnTo>
                  <a:lnTo>
                    <a:pt x="126" y="121"/>
                  </a:lnTo>
                  <a:lnTo>
                    <a:pt x="133" y="126"/>
                  </a:lnTo>
                  <a:lnTo>
                    <a:pt x="150" y="126"/>
                  </a:lnTo>
                  <a:lnTo>
                    <a:pt x="155" y="132"/>
                  </a:lnTo>
                  <a:lnTo>
                    <a:pt x="155" y="141"/>
                  </a:lnTo>
                  <a:lnTo>
                    <a:pt x="155" y="153"/>
                  </a:lnTo>
                  <a:lnTo>
                    <a:pt x="141" y="156"/>
                  </a:lnTo>
                  <a:lnTo>
                    <a:pt x="141" y="149"/>
                  </a:lnTo>
                  <a:lnTo>
                    <a:pt x="140" y="142"/>
                  </a:lnTo>
                  <a:lnTo>
                    <a:pt x="138" y="139"/>
                  </a:lnTo>
                  <a:lnTo>
                    <a:pt x="136" y="147"/>
                  </a:lnTo>
                  <a:lnTo>
                    <a:pt x="135" y="156"/>
                  </a:lnTo>
                  <a:lnTo>
                    <a:pt x="133" y="162"/>
                  </a:lnTo>
                  <a:lnTo>
                    <a:pt x="127" y="171"/>
                  </a:lnTo>
                  <a:lnTo>
                    <a:pt x="112" y="174"/>
                  </a:lnTo>
                  <a:lnTo>
                    <a:pt x="102" y="177"/>
                  </a:lnTo>
                  <a:lnTo>
                    <a:pt x="90" y="177"/>
                  </a:lnTo>
                  <a:lnTo>
                    <a:pt x="105" y="167"/>
                  </a:lnTo>
                  <a:lnTo>
                    <a:pt x="116" y="156"/>
                  </a:lnTo>
                  <a:lnTo>
                    <a:pt x="118" y="149"/>
                  </a:lnTo>
                  <a:lnTo>
                    <a:pt x="117" y="142"/>
                  </a:lnTo>
                  <a:lnTo>
                    <a:pt x="108" y="141"/>
                  </a:lnTo>
                  <a:lnTo>
                    <a:pt x="104" y="149"/>
                  </a:lnTo>
                  <a:lnTo>
                    <a:pt x="102" y="157"/>
                  </a:lnTo>
                  <a:lnTo>
                    <a:pt x="93" y="167"/>
                  </a:lnTo>
                  <a:lnTo>
                    <a:pt x="85" y="175"/>
                  </a:lnTo>
                  <a:lnTo>
                    <a:pt x="75" y="177"/>
                  </a:lnTo>
                  <a:lnTo>
                    <a:pt x="61" y="175"/>
                  </a:lnTo>
                  <a:lnTo>
                    <a:pt x="76" y="161"/>
                  </a:lnTo>
                  <a:lnTo>
                    <a:pt x="87" y="155"/>
                  </a:lnTo>
                  <a:lnTo>
                    <a:pt x="96" y="147"/>
                  </a:lnTo>
                  <a:lnTo>
                    <a:pt x="98" y="141"/>
                  </a:lnTo>
                  <a:lnTo>
                    <a:pt x="97" y="136"/>
                  </a:lnTo>
                  <a:lnTo>
                    <a:pt x="92" y="135"/>
                  </a:lnTo>
                  <a:lnTo>
                    <a:pt x="86" y="141"/>
                  </a:lnTo>
                  <a:lnTo>
                    <a:pt x="82" y="148"/>
                  </a:lnTo>
                  <a:lnTo>
                    <a:pt x="75" y="157"/>
                  </a:lnTo>
                  <a:lnTo>
                    <a:pt x="66" y="162"/>
                  </a:lnTo>
                  <a:lnTo>
                    <a:pt x="60" y="167"/>
                  </a:lnTo>
                  <a:lnTo>
                    <a:pt x="52" y="172"/>
                  </a:lnTo>
                  <a:lnTo>
                    <a:pt x="43" y="173"/>
                  </a:lnTo>
                  <a:lnTo>
                    <a:pt x="34" y="173"/>
                  </a:lnTo>
                  <a:lnTo>
                    <a:pt x="24" y="172"/>
                  </a:lnTo>
                  <a:lnTo>
                    <a:pt x="45" y="162"/>
                  </a:lnTo>
                  <a:lnTo>
                    <a:pt x="54" y="157"/>
                  </a:lnTo>
                  <a:lnTo>
                    <a:pt x="60" y="149"/>
                  </a:lnTo>
                  <a:lnTo>
                    <a:pt x="60" y="141"/>
                  </a:lnTo>
                  <a:lnTo>
                    <a:pt x="56" y="141"/>
                  </a:lnTo>
                  <a:lnTo>
                    <a:pt x="52" y="148"/>
                  </a:lnTo>
                  <a:lnTo>
                    <a:pt x="48" y="154"/>
                  </a:lnTo>
                  <a:lnTo>
                    <a:pt x="43" y="160"/>
                  </a:lnTo>
                  <a:lnTo>
                    <a:pt x="34" y="166"/>
                  </a:lnTo>
                  <a:lnTo>
                    <a:pt x="25" y="171"/>
                  </a:lnTo>
                  <a:lnTo>
                    <a:pt x="18" y="167"/>
                  </a:lnTo>
                  <a:lnTo>
                    <a:pt x="14" y="162"/>
                  </a:lnTo>
                  <a:lnTo>
                    <a:pt x="8" y="151"/>
                  </a:lnTo>
                  <a:lnTo>
                    <a:pt x="19" y="148"/>
                  </a:lnTo>
                  <a:lnTo>
                    <a:pt x="39" y="145"/>
                  </a:lnTo>
                  <a:lnTo>
                    <a:pt x="52" y="138"/>
                  </a:lnTo>
                  <a:lnTo>
                    <a:pt x="58" y="132"/>
                  </a:lnTo>
                  <a:lnTo>
                    <a:pt x="61" y="124"/>
                  </a:lnTo>
                  <a:lnTo>
                    <a:pt x="62" y="120"/>
                  </a:lnTo>
                  <a:lnTo>
                    <a:pt x="58" y="120"/>
                  </a:lnTo>
                  <a:lnTo>
                    <a:pt x="54" y="126"/>
                  </a:lnTo>
                  <a:lnTo>
                    <a:pt x="48" y="136"/>
                  </a:lnTo>
                  <a:lnTo>
                    <a:pt x="33" y="142"/>
                  </a:lnTo>
                  <a:lnTo>
                    <a:pt x="19" y="147"/>
                  </a:lnTo>
                  <a:lnTo>
                    <a:pt x="8" y="151"/>
                  </a:lnTo>
                  <a:lnTo>
                    <a:pt x="3" y="131"/>
                  </a:lnTo>
                  <a:lnTo>
                    <a:pt x="3" y="117"/>
                  </a:lnTo>
                  <a:lnTo>
                    <a:pt x="3" y="105"/>
                  </a:lnTo>
                  <a:lnTo>
                    <a:pt x="18" y="113"/>
                  </a:lnTo>
                  <a:lnTo>
                    <a:pt x="34" y="117"/>
                  </a:lnTo>
                  <a:lnTo>
                    <a:pt x="48" y="116"/>
                  </a:lnTo>
                  <a:lnTo>
                    <a:pt x="51" y="114"/>
                  </a:lnTo>
                  <a:lnTo>
                    <a:pt x="52" y="110"/>
                  </a:lnTo>
                  <a:lnTo>
                    <a:pt x="44" y="110"/>
                  </a:lnTo>
                  <a:lnTo>
                    <a:pt x="37" y="112"/>
                  </a:lnTo>
                  <a:lnTo>
                    <a:pt x="18" y="113"/>
                  </a:lnTo>
                  <a:lnTo>
                    <a:pt x="3" y="105"/>
                  </a:lnTo>
                  <a:lnTo>
                    <a:pt x="2" y="86"/>
                  </a:lnTo>
                  <a:lnTo>
                    <a:pt x="1" y="74"/>
                  </a:lnTo>
                  <a:lnTo>
                    <a:pt x="0" y="60"/>
                  </a:lnTo>
                  <a:lnTo>
                    <a:pt x="2" y="40"/>
                  </a:lnTo>
                  <a:lnTo>
                    <a:pt x="6" y="33"/>
                  </a:lnTo>
                  <a:lnTo>
                    <a:pt x="19" y="23"/>
                  </a:lnTo>
                  <a:lnTo>
                    <a:pt x="14" y="25"/>
                  </a:lnTo>
                  <a:lnTo>
                    <a:pt x="2" y="31"/>
                  </a:lnTo>
                  <a:lnTo>
                    <a:pt x="7" y="17"/>
                  </a:lnTo>
                  <a:lnTo>
                    <a:pt x="12" y="10"/>
                  </a:lnTo>
                  <a:lnTo>
                    <a:pt x="14" y="5"/>
                  </a:lnTo>
                  <a:lnTo>
                    <a:pt x="28" y="0"/>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2" name="Freeform 357"/>
            <p:cNvSpPr/>
            <p:nvPr/>
          </p:nvSpPr>
          <p:spPr bwMode="invGray">
            <a:xfrm>
              <a:off x="1264" y="2834"/>
              <a:ext cx="100" cy="104"/>
            </a:xfrm>
            <a:custGeom>
              <a:avLst/>
              <a:gdLst>
                <a:gd name="T0" fmla="*/ 38 w 39"/>
                <a:gd name="T1" fmla="*/ 0 h 41"/>
                <a:gd name="T2" fmla="*/ 38 w 39"/>
                <a:gd name="T3" fmla="*/ 3 h 41"/>
                <a:gd name="T4" fmla="*/ 33 w 39"/>
                <a:gd name="T5" fmla="*/ 10 h 41"/>
                <a:gd name="T6" fmla="*/ 28 w 39"/>
                <a:gd name="T7" fmla="*/ 15 h 41"/>
                <a:gd name="T8" fmla="*/ 17 w 39"/>
                <a:gd name="T9" fmla="*/ 23 h 41"/>
                <a:gd name="T10" fmla="*/ 14 w 39"/>
                <a:gd name="T11" fmla="*/ 27 h 41"/>
                <a:gd name="T12" fmla="*/ 3 w 39"/>
                <a:gd name="T13" fmla="*/ 36 h 41"/>
                <a:gd name="T14" fmla="*/ 15 w 39"/>
                <a:gd name="T15" fmla="*/ 32 h 41"/>
                <a:gd name="T16" fmla="*/ 26 w 39"/>
                <a:gd name="T17" fmla="*/ 28 h 41"/>
                <a:gd name="T18" fmla="*/ 35 w 39"/>
                <a:gd name="T19" fmla="*/ 27 h 41"/>
                <a:gd name="T20" fmla="*/ 34 w 39"/>
                <a:gd name="T21" fmla="*/ 31 h 41"/>
                <a:gd name="T22" fmla="*/ 17 w 39"/>
                <a:gd name="T23" fmla="*/ 35 h 41"/>
                <a:gd name="T24" fmla="*/ 9 w 39"/>
                <a:gd name="T25" fmla="*/ 38 h 41"/>
                <a:gd name="T26" fmla="*/ 3 w 39"/>
                <a:gd name="T27" fmla="*/ 40 h 41"/>
                <a:gd name="T28" fmla="*/ 0 w 39"/>
                <a:gd name="T29" fmla="*/ 37 h 41"/>
                <a:gd name="T30" fmla="*/ 0 w 39"/>
                <a:gd name="T31" fmla="*/ 32 h 41"/>
                <a:gd name="T32" fmla="*/ 3 w 39"/>
                <a:gd name="T33" fmla="*/ 30 h 41"/>
                <a:gd name="T34" fmla="*/ 8 w 39"/>
                <a:gd name="T35" fmla="*/ 24 h 41"/>
                <a:gd name="T36" fmla="*/ 13 w 39"/>
                <a:gd name="T37" fmla="*/ 17 h 41"/>
                <a:gd name="T38" fmla="*/ 19 w 39"/>
                <a:gd name="T39" fmla="*/ 8 h 41"/>
                <a:gd name="T40" fmla="*/ 26 w 39"/>
                <a:gd name="T41" fmla="*/ 2 h 41"/>
                <a:gd name="T42" fmla="*/ 33 w 39"/>
                <a:gd name="T43" fmla="*/ 1 h 41"/>
                <a:gd name="T44" fmla="*/ 38 w 39"/>
                <a:gd name="T4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41">
                  <a:moveTo>
                    <a:pt x="38" y="0"/>
                  </a:moveTo>
                  <a:lnTo>
                    <a:pt x="38" y="3"/>
                  </a:lnTo>
                  <a:lnTo>
                    <a:pt x="33" y="10"/>
                  </a:lnTo>
                  <a:lnTo>
                    <a:pt x="28" y="15"/>
                  </a:lnTo>
                  <a:lnTo>
                    <a:pt x="17" y="23"/>
                  </a:lnTo>
                  <a:lnTo>
                    <a:pt x="14" y="27"/>
                  </a:lnTo>
                  <a:lnTo>
                    <a:pt x="3" y="36"/>
                  </a:lnTo>
                  <a:lnTo>
                    <a:pt x="15" y="32"/>
                  </a:lnTo>
                  <a:lnTo>
                    <a:pt x="26" y="28"/>
                  </a:lnTo>
                  <a:lnTo>
                    <a:pt x="35" y="27"/>
                  </a:lnTo>
                  <a:lnTo>
                    <a:pt x="34" y="31"/>
                  </a:lnTo>
                  <a:lnTo>
                    <a:pt x="17" y="35"/>
                  </a:lnTo>
                  <a:lnTo>
                    <a:pt x="9" y="38"/>
                  </a:lnTo>
                  <a:lnTo>
                    <a:pt x="3" y="40"/>
                  </a:lnTo>
                  <a:lnTo>
                    <a:pt x="0" y="37"/>
                  </a:lnTo>
                  <a:lnTo>
                    <a:pt x="0" y="32"/>
                  </a:lnTo>
                  <a:lnTo>
                    <a:pt x="3" y="30"/>
                  </a:lnTo>
                  <a:lnTo>
                    <a:pt x="8" y="24"/>
                  </a:lnTo>
                  <a:lnTo>
                    <a:pt x="13" y="17"/>
                  </a:lnTo>
                  <a:lnTo>
                    <a:pt x="19" y="8"/>
                  </a:lnTo>
                  <a:lnTo>
                    <a:pt x="26" y="2"/>
                  </a:lnTo>
                  <a:lnTo>
                    <a:pt x="33" y="1"/>
                  </a:lnTo>
                  <a:lnTo>
                    <a:pt x="38" y="0"/>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3" name="Freeform 358"/>
            <p:cNvSpPr/>
            <p:nvPr/>
          </p:nvSpPr>
          <p:spPr bwMode="invGray">
            <a:xfrm>
              <a:off x="1267" y="2747"/>
              <a:ext cx="92" cy="138"/>
            </a:xfrm>
            <a:custGeom>
              <a:avLst/>
              <a:gdLst>
                <a:gd name="T0" fmla="*/ 28 w 36"/>
                <a:gd name="T1" fmla="*/ 0 h 54"/>
                <a:gd name="T2" fmla="*/ 33 w 36"/>
                <a:gd name="T3" fmla="*/ 1 h 54"/>
                <a:gd name="T4" fmla="*/ 35 w 36"/>
                <a:gd name="T5" fmla="*/ 6 h 54"/>
                <a:gd name="T6" fmla="*/ 35 w 36"/>
                <a:gd name="T7" fmla="*/ 9 h 54"/>
                <a:gd name="T8" fmla="*/ 32 w 36"/>
                <a:gd name="T9" fmla="*/ 15 h 54"/>
                <a:gd name="T10" fmla="*/ 27 w 36"/>
                <a:gd name="T11" fmla="*/ 16 h 54"/>
                <a:gd name="T12" fmla="*/ 20 w 36"/>
                <a:gd name="T13" fmla="*/ 22 h 54"/>
                <a:gd name="T14" fmla="*/ 13 w 36"/>
                <a:gd name="T15" fmla="*/ 28 h 54"/>
                <a:gd name="T16" fmla="*/ 8 w 36"/>
                <a:gd name="T17" fmla="*/ 39 h 54"/>
                <a:gd name="T18" fmla="*/ 2 w 36"/>
                <a:gd name="T19" fmla="*/ 50 h 54"/>
                <a:gd name="T20" fmla="*/ 0 w 36"/>
                <a:gd name="T21" fmla="*/ 53 h 54"/>
                <a:gd name="T22" fmla="*/ 2 w 36"/>
                <a:gd name="T23" fmla="*/ 40 h 54"/>
                <a:gd name="T24" fmla="*/ 3 w 36"/>
                <a:gd name="T25" fmla="*/ 30 h 54"/>
                <a:gd name="T26" fmla="*/ 6 w 36"/>
                <a:gd name="T27" fmla="*/ 21 h 54"/>
                <a:gd name="T28" fmla="*/ 10 w 36"/>
                <a:gd name="T29" fmla="*/ 13 h 54"/>
                <a:gd name="T30" fmla="*/ 24 w 36"/>
                <a:gd name="T31" fmla="*/ 1 h 54"/>
                <a:gd name="T32" fmla="*/ 28 w 36"/>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54">
                  <a:moveTo>
                    <a:pt x="28" y="0"/>
                  </a:moveTo>
                  <a:lnTo>
                    <a:pt x="33" y="1"/>
                  </a:lnTo>
                  <a:lnTo>
                    <a:pt x="35" y="6"/>
                  </a:lnTo>
                  <a:lnTo>
                    <a:pt x="35" y="9"/>
                  </a:lnTo>
                  <a:lnTo>
                    <a:pt x="32" y="15"/>
                  </a:lnTo>
                  <a:lnTo>
                    <a:pt x="27" y="16"/>
                  </a:lnTo>
                  <a:lnTo>
                    <a:pt x="20" y="22"/>
                  </a:lnTo>
                  <a:lnTo>
                    <a:pt x="13" y="28"/>
                  </a:lnTo>
                  <a:lnTo>
                    <a:pt x="8" y="39"/>
                  </a:lnTo>
                  <a:lnTo>
                    <a:pt x="2" y="50"/>
                  </a:lnTo>
                  <a:lnTo>
                    <a:pt x="0" y="53"/>
                  </a:lnTo>
                  <a:lnTo>
                    <a:pt x="2" y="40"/>
                  </a:lnTo>
                  <a:lnTo>
                    <a:pt x="3" y="30"/>
                  </a:lnTo>
                  <a:lnTo>
                    <a:pt x="6" y="21"/>
                  </a:lnTo>
                  <a:lnTo>
                    <a:pt x="10" y="13"/>
                  </a:lnTo>
                  <a:lnTo>
                    <a:pt x="24" y="1"/>
                  </a:lnTo>
                  <a:lnTo>
                    <a:pt x="28" y="0"/>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4" name="Freeform 359"/>
            <p:cNvSpPr/>
            <p:nvPr/>
          </p:nvSpPr>
          <p:spPr bwMode="invGray">
            <a:xfrm>
              <a:off x="1277" y="2617"/>
              <a:ext cx="100" cy="79"/>
            </a:xfrm>
            <a:custGeom>
              <a:avLst/>
              <a:gdLst>
                <a:gd name="T0" fmla="*/ 38 w 39"/>
                <a:gd name="T1" fmla="*/ 30 h 31"/>
                <a:gd name="T2" fmla="*/ 30 w 39"/>
                <a:gd name="T3" fmla="*/ 22 h 31"/>
                <a:gd name="T4" fmla="*/ 20 w 39"/>
                <a:gd name="T5" fmla="*/ 18 h 31"/>
                <a:gd name="T6" fmla="*/ 13 w 39"/>
                <a:gd name="T7" fmla="*/ 16 h 31"/>
                <a:gd name="T8" fmla="*/ 0 w 39"/>
                <a:gd name="T9" fmla="*/ 0 h 31"/>
                <a:gd name="T10" fmla="*/ 9 w 39"/>
                <a:gd name="T11" fmla="*/ 6 h 31"/>
                <a:gd name="T12" fmla="*/ 19 w 39"/>
                <a:gd name="T13" fmla="*/ 10 h 31"/>
                <a:gd name="T14" fmla="*/ 26 w 39"/>
                <a:gd name="T15" fmla="*/ 14 h 31"/>
                <a:gd name="T16" fmla="*/ 28 w 39"/>
                <a:gd name="T17" fmla="*/ 18 h 31"/>
                <a:gd name="T18" fmla="*/ 38 w 39"/>
                <a:gd name="T1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1">
                  <a:moveTo>
                    <a:pt x="38" y="30"/>
                  </a:moveTo>
                  <a:lnTo>
                    <a:pt x="30" y="22"/>
                  </a:lnTo>
                  <a:lnTo>
                    <a:pt x="20" y="18"/>
                  </a:lnTo>
                  <a:lnTo>
                    <a:pt x="13" y="16"/>
                  </a:lnTo>
                  <a:lnTo>
                    <a:pt x="0" y="0"/>
                  </a:lnTo>
                  <a:lnTo>
                    <a:pt x="9" y="6"/>
                  </a:lnTo>
                  <a:lnTo>
                    <a:pt x="19" y="10"/>
                  </a:lnTo>
                  <a:lnTo>
                    <a:pt x="26" y="14"/>
                  </a:lnTo>
                  <a:lnTo>
                    <a:pt x="28" y="18"/>
                  </a:lnTo>
                  <a:lnTo>
                    <a:pt x="38" y="30"/>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5" name="Freeform 360"/>
            <p:cNvSpPr/>
            <p:nvPr/>
          </p:nvSpPr>
          <p:spPr bwMode="invGray">
            <a:xfrm>
              <a:off x="1392" y="2762"/>
              <a:ext cx="56" cy="202"/>
            </a:xfrm>
            <a:custGeom>
              <a:avLst/>
              <a:gdLst>
                <a:gd name="T0" fmla="*/ 21 w 22"/>
                <a:gd name="T1" fmla="*/ 78 h 79"/>
                <a:gd name="T2" fmla="*/ 9 w 22"/>
                <a:gd name="T3" fmla="*/ 78 h 79"/>
                <a:gd name="T4" fmla="*/ 7 w 22"/>
                <a:gd name="T5" fmla="*/ 76 h 79"/>
                <a:gd name="T6" fmla="*/ 7 w 22"/>
                <a:gd name="T7" fmla="*/ 74 h 79"/>
                <a:gd name="T8" fmla="*/ 4 w 22"/>
                <a:gd name="T9" fmla="*/ 70 h 79"/>
                <a:gd name="T10" fmla="*/ 1 w 22"/>
                <a:gd name="T11" fmla="*/ 68 h 79"/>
                <a:gd name="T12" fmla="*/ 2 w 22"/>
                <a:gd name="T13" fmla="*/ 64 h 79"/>
                <a:gd name="T14" fmla="*/ 2 w 22"/>
                <a:gd name="T15" fmla="*/ 61 h 79"/>
                <a:gd name="T16" fmla="*/ 1 w 22"/>
                <a:gd name="T17" fmla="*/ 56 h 79"/>
                <a:gd name="T18" fmla="*/ 1 w 22"/>
                <a:gd name="T19" fmla="*/ 51 h 79"/>
                <a:gd name="T20" fmla="*/ 2 w 22"/>
                <a:gd name="T21" fmla="*/ 45 h 79"/>
                <a:gd name="T22" fmla="*/ 2 w 22"/>
                <a:gd name="T23" fmla="*/ 33 h 79"/>
                <a:gd name="T24" fmla="*/ 0 w 22"/>
                <a:gd name="T25" fmla="*/ 21 h 79"/>
                <a:gd name="T26" fmla="*/ 1 w 22"/>
                <a:gd name="T27" fmla="*/ 14 h 79"/>
                <a:gd name="T28" fmla="*/ 1 w 22"/>
                <a:gd name="T29" fmla="*/ 0 h 79"/>
                <a:gd name="T30" fmla="*/ 7 w 22"/>
                <a:gd name="T31" fmla="*/ 21 h 79"/>
                <a:gd name="T32" fmla="*/ 12 w 22"/>
                <a:gd name="T33" fmla="*/ 40 h 79"/>
                <a:gd name="T34" fmla="*/ 17 w 22"/>
                <a:gd name="T35" fmla="*/ 63 h 79"/>
                <a:gd name="T36" fmla="*/ 21 w 22"/>
                <a:gd name="T3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79">
                  <a:moveTo>
                    <a:pt x="21" y="78"/>
                  </a:moveTo>
                  <a:lnTo>
                    <a:pt x="9" y="78"/>
                  </a:lnTo>
                  <a:lnTo>
                    <a:pt x="7" y="76"/>
                  </a:lnTo>
                  <a:lnTo>
                    <a:pt x="7" y="74"/>
                  </a:lnTo>
                  <a:lnTo>
                    <a:pt x="4" y="70"/>
                  </a:lnTo>
                  <a:lnTo>
                    <a:pt x="1" y="68"/>
                  </a:lnTo>
                  <a:lnTo>
                    <a:pt x="2" y="64"/>
                  </a:lnTo>
                  <a:lnTo>
                    <a:pt x="2" y="61"/>
                  </a:lnTo>
                  <a:lnTo>
                    <a:pt x="1" y="56"/>
                  </a:lnTo>
                  <a:lnTo>
                    <a:pt x="1" y="51"/>
                  </a:lnTo>
                  <a:lnTo>
                    <a:pt x="2" y="45"/>
                  </a:lnTo>
                  <a:lnTo>
                    <a:pt x="2" y="33"/>
                  </a:lnTo>
                  <a:lnTo>
                    <a:pt x="0" y="21"/>
                  </a:lnTo>
                  <a:lnTo>
                    <a:pt x="1" y="14"/>
                  </a:lnTo>
                  <a:lnTo>
                    <a:pt x="1" y="0"/>
                  </a:lnTo>
                  <a:lnTo>
                    <a:pt x="7" y="21"/>
                  </a:lnTo>
                  <a:lnTo>
                    <a:pt x="12" y="40"/>
                  </a:lnTo>
                  <a:lnTo>
                    <a:pt x="17" y="63"/>
                  </a:lnTo>
                  <a:lnTo>
                    <a:pt x="21" y="78"/>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6" name="Freeform 361"/>
            <p:cNvSpPr/>
            <p:nvPr/>
          </p:nvSpPr>
          <p:spPr bwMode="invGray">
            <a:xfrm>
              <a:off x="1264" y="2977"/>
              <a:ext cx="103" cy="51"/>
            </a:xfrm>
            <a:custGeom>
              <a:avLst/>
              <a:gdLst>
                <a:gd name="T0" fmla="*/ 7 w 40"/>
                <a:gd name="T1" fmla="*/ 8 h 20"/>
                <a:gd name="T2" fmla="*/ 15 w 40"/>
                <a:gd name="T3" fmla="*/ 3 h 20"/>
                <a:gd name="T4" fmla="*/ 24 w 40"/>
                <a:gd name="T5" fmla="*/ 1 h 20"/>
                <a:gd name="T6" fmla="*/ 34 w 40"/>
                <a:gd name="T7" fmla="*/ 0 h 20"/>
                <a:gd name="T8" fmla="*/ 39 w 40"/>
                <a:gd name="T9" fmla="*/ 1 h 20"/>
                <a:gd name="T10" fmla="*/ 36 w 40"/>
                <a:gd name="T11" fmla="*/ 7 h 20"/>
                <a:gd name="T12" fmla="*/ 32 w 40"/>
                <a:gd name="T13" fmla="*/ 10 h 20"/>
                <a:gd name="T14" fmla="*/ 24 w 40"/>
                <a:gd name="T15" fmla="*/ 14 h 20"/>
                <a:gd name="T16" fmla="*/ 8 w 40"/>
                <a:gd name="T17" fmla="*/ 19 h 20"/>
                <a:gd name="T18" fmla="*/ 0 w 40"/>
                <a:gd name="T19" fmla="*/ 16 h 20"/>
                <a:gd name="T20" fmla="*/ 7 w 40"/>
                <a:gd name="T2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0">
                  <a:moveTo>
                    <a:pt x="7" y="8"/>
                  </a:moveTo>
                  <a:lnTo>
                    <a:pt x="15" y="3"/>
                  </a:lnTo>
                  <a:lnTo>
                    <a:pt x="24" y="1"/>
                  </a:lnTo>
                  <a:lnTo>
                    <a:pt x="34" y="0"/>
                  </a:lnTo>
                  <a:lnTo>
                    <a:pt x="39" y="1"/>
                  </a:lnTo>
                  <a:lnTo>
                    <a:pt x="36" y="7"/>
                  </a:lnTo>
                  <a:lnTo>
                    <a:pt x="32" y="10"/>
                  </a:lnTo>
                  <a:lnTo>
                    <a:pt x="24" y="14"/>
                  </a:lnTo>
                  <a:lnTo>
                    <a:pt x="8" y="19"/>
                  </a:lnTo>
                  <a:lnTo>
                    <a:pt x="0" y="16"/>
                  </a:lnTo>
                  <a:lnTo>
                    <a:pt x="7" y="8"/>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7" name="Freeform 362"/>
            <p:cNvSpPr/>
            <p:nvPr/>
          </p:nvSpPr>
          <p:spPr bwMode="invGray">
            <a:xfrm>
              <a:off x="1387" y="2992"/>
              <a:ext cx="61" cy="87"/>
            </a:xfrm>
            <a:custGeom>
              <a:avLst/>
              <a:gdLst>
                <a:gd name="T0" fmla="*/ 13 w 24"/>
                <a:gd name="T1" fmla="*/ 8 h 34"/>
                <a:gd name="T2" fmla="*/ 15 w 24"/>
                <a:gd name="T3" fmla="*/ 2 h 34"/>
                <a:gd name="T4" fmla="*/ 20 w 24"/>
                <a:gd name="T5" fmla="*/ 0 h 34"/>
                <a:gd name="T6" fmla="*/ 23 w 24"/>
                <a:gd name="T7" fmla="*/ 2 h 34"/>
                <a:gd name="T8" fmla="*/ 23 w 24"/>
                <a:gd name="T9" fmla="*/ 5 h 34"/>
                <a:gd name="T10" fmla="*/ 21 w 24"/>
                <a:gd name="T11" fmla="*/ 11 h 34"/>
                <a:gd name="T12" fmla="*/ 18 w 24"/>
                <a:gd name="T13" fmla="*/ 17 h 34"/>
                <a:gd name="T14" fmla="*/ 14 w 24"/>
                <a:gd name="T15" fmla="*/ 23 h 34"/>
                <a:gd name="T16" fmla="*/ 8 w 24"/>
                <a:gd name="T17" fmla="*/ 28 h 34"/>
                <a:gd name="T18" fmla="*/ 0 w 24"/>
                <a:gd name="T19" fmla="*/ 33 h 34"/>
                <a:gd name="T20" fmla="*/ 8 w 24"/>
                <a:gd name="T21" fmla="*/ 23 h 34"/>
                <a:gd name="T22" fmla="*/ 10 w 24"/>
                <a:gd name="T23" fmla="*/ 16 h 34"/>
                <a:gd name="T24" fmla="*/ 13 w 24"/>
                <a:gd name="T25"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4">
                  <a:moveTo>
                    <a:pt x="13" y="8"/>
                  </a:moveTo>
                  <a:lnTo>
                    <a:pt x="15" y="2"/>
                  </a:lnTo>
                  <a:lnTo>
                    <a:pt x="20" y="0"/>
                  </a:lnTo>
                  <a:lnTo>
                    <a:pt x="23" y="2"/>
                  </a:lnTo>
                  <a:lnTo>
                    <a:pt x="23" y="5"/>
                  </a:lnTo>
                  <a:lnTo>
                    <a:pt x="21" y="11"/>
                  </a:lnTo>
                  <a:lnTo>
                    <a:pt x="18" y="17"/>
                  </a:lnTo>
                  <a:lnTo>
                    <a:pt x="14" y="23"/>
                  </a:lnTo>
                  <a:lnTo>
                    <a:pt x="8" y="28"/>
                  </a:lnTo>
                  <a:lnTo>
                    <a:pt x="0" y="33"/>
                  </a:lnTo>
                  <a:lnTo>
                    <a:pt x="8" y="23"/>
                  </a:lnTo>
                  <a:lnTo>
                    <a:pt x="10" y="16"/>
                  </a:lnTo>
                  <a:lnTo>
                    <a:pt x="13" y="8"/>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8" name="Freeform 363"/>
            <p:cNvSpPr/>
            <p:nvPr/>
          </p:nvSpPr>
          <p:spPr bwMode="invGray">
            <a:xfrm>
              <a:off x="1208" y="2553"/>
              <a:ext cx="146" cy="105"/>
            </a:xfrm>
            <a:custGeom>
              <a:avLst/>
              <a:gdLst>
                <a:gd name="T0" fmla="*/ 56 w 57"/>
                <a:gd name="T1" fmla="*/ 40 h 41"/>
                <a:gd name="T2" fmla="*/ 54 w 57"/>
                <a:gd name="T3" fmla="*/ 23 h 41"/>
                <a:gd name="T4" fmla="*/ 42 w 57"/>
                <a:gd name="T5" fmla="*/ 16 h 41"/>
                <a:gd name="T6" fmla="*/ 26 w 57"/>
                <a:gd name="T7" fmla="*/ 10 h 41"/>
                <a:gd name="T8" fmla="*/ 15 w 57"/>
                <a:gd name="T9" fmla="*/ 6 h 41"/>
                <a:gd name="T10" fmla="*/ 3 w 57"/>
                <a:gd name="T11" fmla="*/ 0 h 41"/>
                <a:gd name="T12" fmla="*/ 0 w 57"/>
                <a:gd name="T13" fmla="*/ 12 h 41"/>
                <a:gd name="T14" fmla="*/ 9 w 57"/>
                <a:gd name="T15" fmla="*/ 18 h 41"/>
                <a:gd name="T16" fmla="*/ 21 w 57"/>
                <a:gd name="T17" fmla="*/ 23 h 41"/>
                <a:gd name="T18" fmla="*/ 31 w 57"/>
                <a:gd name="T19" fmla="*/ 26 h 41"/>
                <a:gd name="T20" fmla="*/ 43 w 57"/>
                <a:gd name="T21" fmla="*/ 32 h 41"/>
                <a:gd name="T22" fmla="*/ 56 w 57"/>
                <a:gd name="T23"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41">
                  <a:moveTo>
                    <a:pt x="56" y="40"/>
                  </a:moveTo>
                  <a:lnTo>
                    <a:pt x="54" y="23"/>
                  </a:lnTo>
                  <a:lnTo>
                    <a:pt x="42" y="16"/>
                  </a:lnTo>
                  <a:lnTo>
                    <a:pt x="26" y="10"/>
                  </a:lnTo>
                  <a:lnTo>
                    <a:pt x="15" y="6"/>
                  </a:lnTo>
                  <a:lnTo>
                    <a:pt x="3" y="0"/>
                  </a:lnTo>
                  <a:lnTo>
                    <a:pt x="0" y="12"/>
                  </a:lnTo>
                  <a:lnTo>
                    <a:pt x="9" y="18"/>
                  </a:lnTo>
                  <a:lnTo>
                    <a:pt x="21" y="23"/>
                  </a:lnTo>
                  <a:lnTo>
                    <a:pt x="31" y="26"/>
                  </a:lnTo>
                  <a:lnTo>
                    <a:pt x="43" y="32"/>
                  </a:lnTo>
                  <a:lnTo>
                    <a:pt x="56" y="40"/>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9" name="Freeform 364"/>
            <p:cNvSpPr/>
            <p:nvPr/>
          </p:nvSpPr>
          <p:spPr bwMode="invGray">
            <a:xfrm>
              <a:off x="1048" y="3023"/>
              <a:ext cx="291" cy="454"/>
            </a:xfrm>
            <a:custGeom>
              <a:avLst/>
              <a:gdLst>
                <a:gd name="T0" fmla="*/ 62 w 114"/>
                <a:gd name="T1" fmla="*/ 26 h 178"/>
                <a:gd name="T2" fmla="*/ 40 w 114"/>
                <a:gd name="T3" fmla="*/ 25 h 178"/>
                <a:gd name="T4" fmla="*/ 28 w 114"/>
                <a:gd name="T5" fmla="*/ 20 h 178"/>
                <a:gd name="T6" fmla="*/ 25 w 114"/>
                <a:gd name="T7" fmla="*/ 14 h 178"/>
                <a:gd name="T8" fmla="*/ 25 w 114"/>
                <a:gd name="T9" fmla="*/ 8 h 178"/>
                <a:gd name="T10" fmla="*/ 21 w 114"/>
                <a:gd name="T11" fmla="*/ 3 h 178"/>
                <a:gd name="T12" fmla="*/ 10 w 114"/>
                <a:gd name="T13" fmla="*/ 0 h 178"/>
                <a:gd name="T14" fmla="*/ 0 w 114"/>
                <a:gd name="T15" fmla="*/ 1 h 178"/>
                <a:gd name="T16" fmla="*/ 13 w 114"/>
                <a:gd name="T17" fmla="*/ 137 h 178"/>
                <a:gd name="T18" fmla="*/ 21 w 114"/>
                <a:gd name="T19" fmla="*/ 150 h 178"/>
                <a:gd name="T20" fmla="*/ 33 w 114"/>
                <a:gd name="T21" fmla="*/ 162 h 178"/>
                <a:gd name="T22" fmla="*/ 49 w 114"/>
                <a:gd name="T23" fmla="*/ 172 h 178"/>
                <a:gd name="T24" fmla="*/ 68 w 114"/>
                <a:gd name="T25" fmla="*/ 175 h 178"/>
                <a:gd name="T26" fmla="*/ 94 w 114"/>
                <a:gd name="T27" fmla="*/ 177 h 178"/>
                <a:gd name="T28" fmla="*/ 110 w 114"/>
                <a:gd name="T29" fmla="*/ 174 h 178"/>
                <a:gd name="T30" fmla="*/ 113 w 114"/>
                <a:gd name="T31" fmla="*/ 165 h 178"/>
                <a:gd name="T32" fmla="*/ 110 w 114"/>
                <a:gd name="T33" fmla="*/ 151 h 178"/>
                <a:gd name="T34" fmla="*/ 100 w 114"/>
                <a:gd name="T35" fmla="*/ 114 h 178"/>
                <a:gd name="T36" fmla="*/ 91 w 114"/>
                <a:gd name="T37" fmla="*/ 75 h 178"/>
                <a:gd name="T38" fmla="*/ 87 w 114"/>
                <a:gd name="T39" fmla="*/ 47 h 178"/>
                <a:gd name="T40" fmla="*/ 87 w 114"/>
                <a:gd name="T41" fmla="*/ 40 h 178"/>
                <a:gd name="T42" fmla="*/ 81 w 114"/>
                <a:gd name="T43" fmla="*/ 29 h 178"/>
                <a:gd name="T44" fmla="*/ 74 w 114"/>
                <a:gd name="T45" fmla="*/ 26 h 178"/>
                <a:gd name="T46" fmla="*/ 62 w 114"/>
                <a:gd name="T47" fmla="*/ 2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78">
                  <a:moveTo>
                    <a:pt x="62" y="26"/>
                  </a:moveTo>
                  <a:lnTo>
                    <a:pt x="40" y="25"/>
                  </a:lnTo>
                  <a:lnTo>
                    <a:pt x="28" y="20"/>
                  </a:lnTo>
                  <a:lnTo>
                    <a:pt x="25" y="14"/>
                  </a:lnTo>
                  <a:lnTo>
                    <a:pt x="25" y="8"/>
                  </a:lnTo>
                  <a:lnTo>
                    <a:pt x="21" y="3"/>
                  </a:lnTo>
                  <a:lnTo>
                    <a:pt x="10" y="0"/>
                  </a:lnTo>
                  <a:lnTo>
                    <a:pt x="0" y="1"/>
                  </a:lnTo>
                  <a:lnTo>
                    <a:pt x="13" y="137"/>
                  </a:lnTo>
                  <a:lnTo>
                    <a:pt x="21" y="150"/>
                  </a:lnTo>
                  <a:lnTo>
                    <a:pt x="33" y="162"/>
                  </a:lnTo>
                  <a:lnTo>
                    <a:pt x="49" y="172"/>
                  </a:lnTo>
                  <a:lnTo>
                    <a:pt x="68" y="175"/>
                  </a:lnTo>
                  <a:lnTo>
                    <a:pt x="94" y="177"/>
                  </a:lnTo>
                  <a:lnTo>
                    <a:pt x="110" y="174"/>
                  </a:lnTo>
                  <a:lnTo>
                    <a:pt x="113" y="165"/>
                  </a:lnTo>
                  <a:lnTo>
                    <a:pt x="110" y="151"/>
                  </a:lnTo>
                  <a:lnTo>
                    <a:pt x="100" y="114"/>
                  </a:lnTo>
                  <a:lnTo>
                    <a:pt x="91" y="75"/>
                  </a:lnTo>
                  <a:lnTo>
                    <a:pt x="87" y="47"/>
                  </a:lnTo>
                  <a:lnTo>
                    <a:pt x="87" y="40"/>
                  </a:lnTo>
                  <a:lnTo>
                    <a:pt x="81" y="29"/>
                  </a:lnTo>
                  <a:lnTo>
                    <a:pt x="74" y="26"/>
                  </a:lnTo>
                  <a:lnTo>
                    <a:pt x="62" y="26"/>
                  </a:lnTo>
                </a:path>
              </a:pathLst>
            </a:custGeom>
            <a:solidFill>
              <a:srgbClr val="40404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10" name="Freeform 365"/>
            <p:cNvSpPr/>
            <p:nvPr/>
          </p:nvSpPr>
          <p:spPr bwMode="invGray">
            <a:xfrm>
              <a:off x="1053" y="3043"/>
              <a:ext cx="255" cy="419"/>
            </a:xfrm>
            <a:custGeom>
              <a:avLst/>
              <a:gdLst>
                <a:gd name="T0" fmla="*/ 63 w 100"/>
                <a:gd name="T1" fmla="*/ 33 h 164"/>
                <a:gd name="T2" fmla="*/ 44 w 100"/>
                <a:gd name="T3" fmla="*/ 32 h 164"/>
                <a:gd name="T4" fmla="*/ 26 w 100"/>
                <a:gd name="T5" fmla="*/ 27 h 164"/>
                <a:gd name="T6" fmla="*/ 14 w 100"/>
                <a:gd name="T7" fmla="*/ 21 h 164"/>
                <a:gd name="T8" fmla="*/ 8 w 100"/>
                <a:gd name="T9" fmla="*/ 15 h 164"/>
                <a:gd name="T10" fmla="*/ 0 w 100"/>
                <a:gd name="T11" fmla="*/ 0 h 164"/>
                <a:gd name="T12" fmla="*/ 12 w 100"/>
                <a:gd name="T13" fmla="*/ 124 h 164"/>
                <a:gd name="T14" fmla="*/ 20 w 100"/>
                <a:gd name="T15" fmla="*/ 136 h 164"/>
                <a:gd name="T16" fmla="*/ 30 w 100"/>
                <a:gd name="T17" fmla="*/ 147 h 164"/>
                <a:gd name="T18" fmla="*/ 41 w 100"/>
                <a:gd name="T19" fmla="*/ 155 h 164"/>
                <a:gd name="T20" fmla="*/ 50 w 100"/>
                <a:gd name="T21" fmla="*/ 159 h 164"/>
                <a:gd name="T22" fmla="*/ 63 w 100"/>
                <a:gd name="T23" fmla="*/ 160 h 164"/>
                <a:gd name="T24" fmla="*/ 76 w 100"/>
                <a:gd name="T25" fmla="*/ 163 h 164"/>
                <a:gd name="T26" fmla="*/ 89 w 100"/>
                <a:gd name="T27" fmla="*/ 163 h 164"/>
                <a:gd name="T28" fmla="*/ 95 w 100"/>
                <a:gd name="T29" fmla="*/ 160 h 164"/>
                <a:gd name="T30" fmla="*/ 99 w 100"/>
                <a:gd name="T31" fmla="*/ 155 h 164"/>
                <a:gd name="T32" fmla="*/ 96 w 100"/>
                <a:gd name="T33" fmla="*/ 145 h 164"/>
                <a:gd name="T34" fmla="*/ 88 w 100"/>
                <a:gd name="T35" fmla="*/ 123 h 164"/>
                <a:gd name="T36" fmla="*/ 73 w 100"/>
                <a:gd name="T37" fmla="*/ 47 h 164"/>
                <a:gd name="T38" fmla="*/ 71 w 100"/>
                <a:gd name="T39" fmla="*/ 38 h 164"/>
                <a:gd name="T40" fmla="*/ 63 w 100"/>
                <a:gd name="T41" fmla="*/ 3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64">
                  <a:moveTo>
                    <a:pt x="63" y="33"/>
                  </a:moveTo>
                  <a:lnTo>
                    <a:pt x="44" y="32"/>
                  </a:lnTo>
                  <a:lnTo>
                    <a:pt x="26" y="27"/>
                  </a:lnTo>
                  <a:lnTo>
                    <a:pt x="14" y="21"/>
                  </a:lnTo>
                  <a:lnTo>
                    <a:pt x="8" y="15"/>
                  </a:lnTo>
                  <a:lnTo>
                    <a:pt x="0" y="0"/>
                  </a:lnTo>
                  <a:lnTo>
                    <a:pt x="12" y="124"/>
                  </a:lnTo>
                  <a:lnTo>
                    <a:pt x="20" y="136"/>
                  </a:lnTo>
                  <a:lnTo>
                    <a:pt x="30" y="147"/>
                  </a:lnTo>
                  <a:lnTo>
                    <a:pt x="41" y="155"/>
                  </a:lnTo>
                  <a:lnTo>
                    <a:pt x="50" y="159"/>
                  </a:lnTo>
                  <a:lnTo>
                    <a:pt x="63" y="160"/>
                  </a:lnTo>
                  <a:lnTo>
                    <a:pt x="76" y="163"/>
                  </a:lnTo>
                  <a:lnTo>
                    <a:pt x="89" y="163"/>
                  </a:lnTo>
                  <a:lnTo>
                    <a:pt x="95" y="160"/>
                  </a:lnTo>
                  <a:lnTo>
                    <a:pt x="99" y="155"/>
                  </a:lnTo>
                  <a:lnTo>
                    <a:pt x="96" y="145"/>
                  </a:lnTo>
                  <a:lnTo>
                    <a:pt x="88" y="123"/>
                  </a:lnTo>
                  <a:lnTo>
                    <a:pt x="73" y="47"/>
                  </a:lnTo>
                  <a:lnTo>
                    <a:pt x="71" y="38"/>
                  </a:lnTo>
                  <a:lnTo>
                    <a:pt x="63" y="33"/>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grpSp>
      <p:sp>
        <p:nvSpPr>
          <p:cNvPr id="111" name="Line 367"/>
          <p:cNvSpPr>
            <a:spLocks noChangeShapeType="1"/>
          </p:cNvSpPr>
          <p:nvPr/>
        </p:nvSpPr>
        <p:spPr bwMode="auto">
          <a:xfrm flipH="1">
            <a:off x="3937582" y="1923679"/>
            <a:ext cx="186097" cy="1072164"/>
          </a:xfrm>
          <a:prstGeom prst="line">
            <a:avLst/>
          </a:prstGeom>
          <a:noFill/>
          <a:ln w="19050" cmpd="sng">
            <a:solidFill>
              <a:schemeClr val="hlink"/>
            </a:solidFill>
            <a:prstDash val="dash"/>
            <a:round/>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grpSp>
        <p:nvGrpSpPr>
          <p:cNvPr id="112" name="组 2"/>
          <p:cNvGrpSpPr/>
          <p:nvPr/>
        </p:nvGrpSpPr>
        <p:grpSpPr>
          <a:xfrm>
            <a:off x="5980121" y="1664449"/>
            <a:ext cx="2597445" cy="1814602"/>
            <a:chOff x="6274673" y="1993404"/>
            <a:chExt cx="2886050" cy="2016224"/>
          </a:xfrm>
        </p:grpSpPr>
        <p:sp>
          <p:nvSpPr>
            <p:cNvPr id="113" name="圆角矩形 112"/>
            <p:cNvSpPr/>
            <p:nvPr/>
          </p:nvSpPr>
          <p:spPr>
            <a:xfrm>
              <a:off x="6346681" y="1993404"/>
              <a:ext cx="2736304" cy="2016224"/>
            </a:xfrm>
            <a:prstGeom prst="roundRect">
              <a:avLst/>
            </a:prstGeom>
            <a:solidFill>
              <a:schemeClr val="bg1"/>
            </a:solid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
          <p:nvSpPr>
            <p:cNvPr id="114" name="Line 10"/>
            <p:cNvSpPr>
              <a:spLocks noChangeShapeType="1"/>
            </p:cNvSpPr>
            <p:nvPr/>
          </p:nvSpPr>
          <p:spPr bwMode="auto">
            <a:xfrm flipV="1">
              <a:off x="8002865" y="3001516"/>
              <a:ext cx="470309" cy="21096"/>
            </a:xfrm>
            <a:prstGeom prst="line">
              <a:avLst/>
            </a:prstGeom>
            <a:noFill/>
            <a:ln w="76200">
              <a:solidFill>
                <a:schemeClr val="hlink"/>
              </a:solidFill>
              <a:round/>
            </a:ln>
            <a:effectLst>
              <a:outerShdw blurRad="63500" dist="38099" dir="2700000" algn="ctr" rotWithShape="0">
                <a:schemeClr val="bg2">
                  <a:alpha val="50000"/>
                </a:schemeClr>
              </a:outerShdw>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15" name="Line 10"/>
            <p:cNvSpPr>
              <a:spLocks noChangeShapeType="1"/>
            </p:cNvSpPr>
            <p:nvPr/>
          </p:nvSpPr>
          <p:spPr bwMode="auto">
            <a:xfrm flipV="1">
              <a:off x="6922745" y="3001516"/>
              <a:ext cx="470309" cy="21096"/>
            </a:xfrm>
            <a:prstGeom prst="line">
              <a:avLst/>
            </a:prstGeom>
            <a:noFill/>
            <a:ln w="76200">
              <a:solidFill>
                <a:schemeClr val="hlink"/>
              </a:solidFill>
              <a:round/>
            </a:ln>
            <a:effectLst>
              <a:outerShdw blurRad="63500" dist="38099" dir="2700000" algn="ctr" rotWithShape="0">
                <a:schemeClr val="bg2">
                  <a:alpha val="50000"/>
                </a:schemeClr>
              </a:outerShdw>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grpSp>
          <p:nvGrpSpPr>
            <p:cNvPr id="116" name="Group 12"/>
            <p:cNvGrpSpPr/>
            <p:nvPr/>
          </p:nvGrpSpPr>
          <p:grpSpPr bwMode="auto">
            <a:xfrm>
              <a:off x="8218889" y="2497460"/>
              <a:ext cx="648072" cy="864096"/>
              <a:chOff x="4518" y="3337"/>
              <a:chExt cx="700" cy="864"/>
            </a:xfrm>
          </p:grpSpPr>
          <p:sp>
            <p:nvSpPr>
              <p:cNvPr id="123" name="AutoShape 13"/>
              <p:cNvSpPr>
                <a:spLocks noChangeArrowheads="1"/>
              </p:cNvSpPr>
              <p:nvPr/>
            </p:nvSpPr>
            <p:spPr bwMode="auto">
              <a:xfrm>
                <a:off x="4518" y="3337"/>
                <a:ext cx="700" cy="864"/>
              </a:xfrm>
              <a:prstGeom prst="flowChartMagneticDisk">
                <a:avLst/>
              </a:prstGeom>
              <a:gradFill rotWithShape="0">
                <a:gsLst>
                  <a:gs pos="0">
                    <a:srgbClr val="33CCCC">
                      <a:gamma/>
                      <a:shade val="46275"/>
                      <a:invGamma/>
                    </a:srgbClr>
                  </a:gs>
                  <a:gs pos="50000">
                    <a:srgbClr val="33CCCC"/>
                  </a:gs>
                  <a:gs pos="100000">
                    <a:srgbClr val="33CCCC">
                      <a:gamma/>
                      <a:shade val="46275"/>
                      <a:invGamma/>
                    </a:srgbClr>
                  </a:gs>
                </a:gsLst>
                <a:lin ang="0" scaled="1"/>
              </a:gra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24" name="Oval 14"/>
              <p:cNvSpPr>
                <a:spLocks noChangeArrowheads="1"/>
              </p:cNvSpPr>
              <p:nvPr/>
            </p:nvSpPr>
            <p:spPr bwMode="auto">
              <a:xfrm>
                <a:off x="4518" y="3339"/>
                <a:ext cx="698" cy="265"/>
              </a:xfrm>
              <a:prstGeom prst="ellipse">
                <a:avLst/>
              </a:prstGeom>
              <a:solidFill>
                <a:srgbClr val="33CCCC"/>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grpSp>
        <p:sp>
          <p:nvSpPr>
            <p:cNvPr id="117" name="Text Box 18"/>
            <p:cNvSpPr txBox="1">
              <a:spLocks noChangeArrowheads="1"/>
            </p:cNvSpPr>
            <p:nvPr/>
          </p:nvSpPr>
          <p:spPr bwMode="auto">
            <a:xfrm>
              <a:off x="6274673" y="3429817"/>
              <a:ext cx="936104" cy="501989"/>
            </a:xfrm>
            <a:prstGeom prst="rect">
              <a:avLst/>
            </a:prstGeom>
            <a:noFill/>
            <a:ln>
              <a:noFill/>
            </a:ln>
            <a:effectLst/>
          </p:spPr>
          <p:txBody>
            <a:bodyPr wrap="square" anchor="ctr">
              <a:spAutoFit/>
            </a:bodyPr>
            <a:lstStyle/>
            <a:p>
              <a:pPr algn="ctr" eaLnBrk="0" hangingPunct="0">
                <a:lnSpc>
                  <a:spcPct val="80000"/>
                </a:lnSpc>
                <a:buClr>
                  <a:schemeClr val="tx2"/>
                </a:buClr>
              </a:pPr>
              <a:r>
                <a:rPr lang="en-US" altLang="zh-CN" sz="1440" dirty="0">
                  <a:latin typeface="微软雅黑" panose="020B0503020204020204" pitchFamily="34" charset="-122"/>
                  <a:ea typeface="微软雅黑" panose="020B0503020204020204" pitchFamily="34" charset="-122"/>
                  <a:cs typeface="宋体" panose="02010600030101010101" pitchFamily="2" charset="-122"/>
                </a:rPr>
                <a:t>Web</a:t>
              </a:r>
              <a:r>
                <a:rPr lang="zh-CN" altLang="en-US" sz="1440" dirty="0">
                  <a:latin typeface="微软雅黑" panose="020B0503020204020204" pitchFamily="34" charset="-122"/>
                  <a:ea typeface="微软雅黑" panose="020B0503020204020204" pitchFamily="34" charset="-122"/>
                  <a:cs typeface="宋体" panose="02010600030101010101" pitchFamily="2" charset="-122"/>
                </a:rPr>
                <a:t>服务器</a:t>
              </a:r>
              <a:endParaRPr lang="zh-CN" altLang="en-US" sz="144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18" name="Text Box 19"/>
            <p:cNvSpPr txBox="1">
              <a:spLocks noChangeArrowheads="1"/>
            </p:cNvSpPr>
            <p:nvPr/>
          </p:nvSpPr>
          <p:spPr bwMode="auto">
            <a:xfrm>
              <a:off x="8074873" y="3429817"/>
              <a:ext cx="1085850" cy="501989"/>
            </a:xfrm>
            <a:prstGeom prst="rect">
              <a:avLst/>
            </a:prstGeom>
            <a:noFill/>
            <a:ln>
              <a:noFill/>
            </a:ln>
            <a:effectLst/>
          </p:spPr>
          <p:txBody>
            <a:bodyPr anchor="ctr">
              <a:spAutoFit/>
            </a:bodyPr>
            <a:lstStyle/>
            <a:p>
              <a:pPr algn="ctr" eaLnBrk="0" hangingPunct="0">
                <a:lnSpc>
                  <a:spcPct val="80000"/>
                </a:lnSpc>
                <a:buClr>
                  <a:schemeClr val="tx2"/>
                </a:buClr>
              </a:pPr>
              <a:r>
                <a:rPr lang="zh-CN" altLang="en-US" sz="1440" dirty="0">
                  <a:latin typeface="微软雅黑" panose="020B0503020204020204" pitchFamily="34" charset="-122"/>
                  <a:ea typeface="微软雅黑" panose="020B0503020204020204" pitchFamily="34" charset="-122"/>
                  <a:cs typeface="宋体" panose="02010600030101010101" pitchFamily="2" charset="-122"/>
                </a:rPr>
                <a:t>数据库</a:t>
              </a:r>
              <a:endParaRPr lang="zh-CN" altLang="en-US" sz="1440" dirty="0">
                <a:latin typeface="微软雅黑" panose="020B0503020204020204" pitchFamily="34" charset="-122"/>
                <a:ea typeface="微软雅黑" panose="020B0503020204020204" pitchFamily="34" charset="-122"/>
                <a:cs typeface="宋体" panose="02010600030101010101" pitchFamily="2" charset="-122"/>
              </a:endParaRPr>
            </a:p>
            <a:p>
              <a:pPr algn="ctr" eaLnBrk="0" hangingPunct="0">
                <a:lnSpc>
                  <a:spcPct val="80000"/>
                </a:lnSpc>
                <a:buClr>
                  <a:schemeClr val="tx2"/>
                </a:buClr>
              </a:pPr>
              <a:r>
                <a:rPr lang="zh-CN" altLang="en-US" sz="1440" dirty="0">
                  <a:latin typeface="微软雅黑" panose="020B0503020204020204" pitchFamily="34" charset="-122"/>
                  <a:ea typeface="微软雅黑" panose="020B0503020204020204" pitchFamily="34" charset="-122"/>
                  <a:cs typeface="宋体" panose="02010600030101010101" pitchFamily="2" charset="-122"/>
                </a:rPr>
                <a:t>服务器</a:t>
              </a:r>
              <a:endParaRPr lang="zh-CN" altLang="en-US" sz="1440" dirty="0">
                <a:latin typeface="微软雅黑" panose="020B0503020204020204" pitchFamily="34" charset="-122"/>
                <a:ea typeface="微软雅黑" panose="020B0503020204020204" pitchFamily="34" charset="-122"/>
                <a:cs typeface="宋体" panose="02010600030101010101" pitchFamily="2" charset="-122"/>
              </a:endParaRPr>
            </a:p>
          </p:txBody>
        </p:sp>
        <p:pic>
          <p:nvPicPr>
            <p:cNvPr id="11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54793" y="2569468"/>
              <a:ext cx="646008" cy="792088"/>
            </a:xfrm>
            <a:prstGeom prst="rect">
              <a:avLst/>
            </a:prstGeom>
            <a:noFill/>
            <a:ln>
              <a:noFill/>
            </a:ln>
          </p:spPr>
        </p:pic>
        <p:pic>
          <p:nvPicPr>
            <p:cNvPr id="12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18689" y="2641476"/>
              <a:ext cx="642150" cy="787357"/>
            </a:xfrm>
            <a:prstGeom prst="rect">
              <a:avLst/>
            </a:prstGeom>
            <a:noFill/>
            <a:ln>
              <a:noFill/>
            </a:ln>
          </p:spPr>
        </p:pic>
        <p:sp>
          <p:nvSpPr>
            <p:cNvPr id="121" name="Text Box 18"/>
            <p:cNvSpPr txBox="1">
              <a:spLocks noChangeArrowheads="1"/>
            </p:cNvSpPr>
            <p:nvPr/>
          </p:nvSpPr>
          <p:spPr bwMode="auto">
            <a:xfrm>
              <a:off x="7327264" y="3360516"/>
              <a:ext cx="819618" cy="496574"/>
            </a:xfrm>
            <a:prstGeom prst="rect">
              <a:avLst/>
            </a:prstGeom>
            <a:noFill/>
            <a:ln>
              <a:noFill/>
            </a:ln>
            <a:effectLst/>
          </p:spPr>
          <p:txBody>
            <a:bodyPr wrap="square" anchor="ctr">
              <a:spAutoFit/>
            </a:bodyPr>
            <a:lstStyle/>
            <a:p>
              <a:pPr algn="ctr" eaLnBrk="0" hangingPunct="0">
                <a:lnSpc>
                  <a:spcPct val="80000"/>
                </a:lnSpc>
                <a:buClr>
                  <a:schemeClr val="tx2"/>
                </a:buClr>
              </a:pPr>
              <a:r>
                <a:rPr lang="zh-CN" altLang="en-US" sz="1440" dirty="0">
                  <a:latin typeface="微软雅黑" panose="020B0503020204020204" pitchFamily="34" charset="-122"/>
                  <a:ea typeface="微软雅黑" panose="020B0503020204020204" pitchFamily="34" charset="-122"/>
                  <a:cs typeface="宋体" panose="02010600030101010101" pitchFamily="2" charset="-122"/>
                </a:rPr>
                <a:t>应用</a:t>
              </a:r>
              <a:endParaRPr lang="en-US" altLang="zh-CN" sz="1440" dirty="0">
                <a:latin typeface="微软雅黑" panose="020B0503020204020204" pitchFamily="34" charset="-122"/>
                <a:ea typeface="微软雅黑" panose="020B0503020204020204" pitchFamily="34" charset="-122"/>
                <a:cs typeface="宋体" panose="02010600030101010101" pitchFamily="2" charset="-122"/>
              </a:endParaRPr>
            </a:p>
            <a:p>
              <a:pPr algn="ctr" eaLnBrk="0" hangingPunct="0">
                <a:lnSpc>
                  <a:spcPct val="80000"/>
                </a:lnSpc>
                <a:buClr>
                  <a:schemeClr val="tx2"/>
                </a:buClr>
              </a:pPr>
              <a:r>
                <a:rPr lang="zh-CN" altLang="en-US" sz="1440" dirty="0">
                  <a:latin typeface="微软雅黑" panose="020B0503020204020204" pitchFamily="34" charset="-122"/>
                  <a:ea typeface="微软雅黑" panose="020B0503020204020204" pitchFamily="34" charset="-122"/>
                  <a:cs typeface="宋体" panose="02010600030101010101" pitchFamily="2" charset="-122"/>
                </a:rPr>
                <a:t>服务器</a:t>
              </a:r>
              <a:endParaRPr lang="zh-CN" altLang="en-US" sz="144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22" name="矩形 121"/>
            <p:cNvSpPr/>
            <p:nvPr/>
          </p:nvSpPr>
          <p:spPr>
            <a:xfrm>
              <a:off x="6994753" y="2065412"/>
              <a:ext cx="1594453" cy="379591"/>
            </a:xfrm>
            <a:prstGeom prst="rect">
              <a:avLst/>
            </a:prstGeom>
          </p:spPr>
          <p:txBody>
            <a:bodyPr wrap="none">
              <a:spAutoFit/>
            </a:bodyPr>
            <a:lstStyle/>
            <a:p>
              <a:pPr eaLnBrk="0" hangingPunct="0">
                <a:spcBef>
                  <a:spcPct val="20000"/>
                </a:spcBef>
                <a:buClr>
                  <a:schemeClr val="tx2"/>
                </a:buClr>
              </a:pPr>
              <a:r>
                <a:rPr lang="zh-CN" altLang="en-US" sz="1620" dirty="0">
                  <a:solidFill>
                    <a:srgbClr val="FFBC15"/>
                  </a:solidFill>
                  <a:latin typeface="微软雅黑" panose="020B0503020204020204" pitchFamily="34" charset="-122"/>
                  <a:ea typeface="微软雅黑" panose="020B0503020204020204" pitchFamily="34" charset="-122"/>
                  <a:cs typeface="宋体" panose="02010600030101010101" pitchFamily="2" charset="-122"/>
                </a:rPr>
                <a:t>被测系统</a:t>
              </a:r>
              <a:r>
                <a:rPr lang="en-US" altLang="zh-CN" sz="1620" dirty="0">
                  <a:solidFill>
                    <a:srgbClr val="FFBC15"/>
                  </a:solidFill>
                  <a:latin typeface="微软雅黑" panose="020B0503020204020204" pitchFamily="34" charset="-122"/>
                  <a:ea typeface="微软雅黑" panose="020B0503020204020204" pitchFamily="34" charset="-122"/>
                  <a:cs typeface="宋体" panose="02010600030101010101" pitchFamily="2" charset="-122"/>
                </a:rPr>
                <a:t>SUT</a:t>
              </a:r>
              <a:endParaRPr lang="zh-CN" altLang="en-US" sz="1620" dirty="0">
                <a:solidFill>
                  <a:srgbClr val="FFBC15"/>
                </a:solidFill>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125" name="Line 367"/>
          <p:cNvSpPr>
            <a:spLocks noChangeShapeType="1"/>
          </p:cNvSpPr>
          <p:nvPr/>
        </p:nvSpPr>
        <p:spPr bwMode="auto">
          <a:xfrm>
            <a:off x="4253293" y="1923678"/>
            <a:ext cx="1814602" cy="648072"/>
          </a:xfrm>
          <a:prstGeom prst="line">
            <a:avLst/>
          </a:prstGeom>
          <a:noFill/>
          <a:ln w="19050" cmpd="sng">
            <a:solidFill>
              <a:schemeClr val="hlink"/>
            </a:solidFill>
            <a:prstDash val="dash"/>
            <a:round/>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26" name="Text Box 22"/>
          <p:cNvSpPr txBox="1">
            <a:spLocks noChangeArrowheads="1"/>
          </p:cNvSpPr>
          <p:nvPr/>
        </p:nvSpPr>
        <p:spPr bwMode="auto">
          <a:xfrm>
            <a:off x="4577329" y="3374370"/>
            <a:ext cx="1490566" cy="533400"/>
          </a:xfrm>
          <a:prstGeom prst="rect">
            <a:avLst/>
          </a:prstGeom>
          <a:noFill/>
          <a:ln>
            <a:noFill/>
          </a:ln>
          <a:effectLst/>
        </p:spPr>
        <p:txBody>
          <a:bodyPr wrap="square" anchor="ctr">
            <a:spAutoFit/>
          </a:bodyPr>
          <a:lstStyle/>
          <a:p>
            <a:pPr algn="ctr" eaLnBrk="0" hangingPunct="0">
              <a:spcBef>
                <a:spcPct val="20000"/>
              </a:spcBef>
              <a:spcAft>
                <a:spcPts val="0"/>
              </a:spcAft>
              <a:buClr>
                <a:schemeClr val="tx2"/>
              </a:buClr>
            </a:pPr>
            <a:r>
              <a:rPr lang="zh-CN" altLang="en-US" sz="1440" dirty="0">
                <a:solidFill>
                  <a:srgbClr val="FF6600"/>
                </a:solidFill>
                <a:latin typeface="微软雅黑" panose="020B0503020204020204" pitchFamily="34" charset="-122"/>
                <a:ea typeface="微软雅黑" panose="020B0503020204020204" pitchFamily="34" charset="-122"/>
                <a:cs typeface="宋体" panose="02010600030101010101" pitchFamily="2" charset="-122"/>
              </a:rPr>
              <a:t>产生虚拟用户和负载</a:t>
            </a:r>
            <a:endParaRPr lang="en-US" altLang="zh-CN" sz="1440" dirty="0">
              <a:solidFill>
                <a:srgbClr val="FF6600"/>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p:tgtEl>
                                          <p:spTgt spid="112"/>
                                        </p:tgtEl>
                                        <p:attrNameLst>
                                          <p:attrName>ppt_x</p:attrName>
                                        </p:attrNameLst>
                                      </p:cBhvr>
                                      <p:tavLst>
                                        <p:tav tm="0">
                                          <p:val>
                                            <p:strVal val="#ppt_x+#ppt_w*1.125000"/>
                                          </p:val>
                                        </p:tav>
                                        <p:tav tm="100000">
                                          <p:val>
                                            <p:strVal val="#ppt_x"/>
                                          </p:val>
                                        </p:tav>
                                      </p:tavLst>
                                    </p:anim>
                                    <p:animEffect transition="in" filter="wipe(left)">
                                      <p:cBhvr>
                                        <p:cTn id="8" dur="500"/>
                                        <p:tgtEl>
                                          <p:spTgt spid="1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26"/>
                                        </p:tgtEl>
                                        <p:attrNameLst>
                                          <p:attrName>style.visibility</p:attrName>
                                        </p:attrNameLst>
                                      </p:cBhvr>
                                      <p:to>
                                        <p:strVal val="visible"/>
                                      </p:to>
                                    </p:set>
                                    <p:anim calcmode="lin" valueType="num">
                                      <p:cBhvr additive="base">
                                        <p:cTn id="19" dur="500"/>
                                        <p:tgtEl>
                                          <p:spTgt spid="126"/>
                                        </p:tgtEl>
                                        <p:attrNameLst>
                                          <p:attrName>ppt_x</p:attrName>
                                        </p:attrNameLst>
                                      </p:cBhvr>
                                      <p:tavLst>
                                        <p:tav tm="0">
                                          <p:val>
                                            <p:strVal val="#ppt_x-#ppt_w*1.125000"/>
                                          </p:val>
                                        </p:tav>
                                        <p:tav tm="100000">
                                          <p:val>
                                            <p:strVal val="#ppt_x"/>
                                          </p:val>
                                        </p:tav>
                                      </p:tavLst>
                                    </p:anim>
                                    <p:animEffect transition="in" filter="wipe(right)">
                                      <p:cBhvr>
                                        <p:cTn id="20" dur="500"/>
                                        <p:tgtEl>
                                          <p:spTgt spid="12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ppt_x</p:attrName>
                                        </p:attrNameLst>
                                      </p:cBhvr>
                                      <p:tavLst>
                                        <p:tav tm="0">
                                          <p:val>
                                            <p:strVal val="#ppt_x-#ppt_w*1.125000"/>
                                          </p:val>
                                        </p:tav>
                                        <p:tav tm="100000">
                                          <p:val>
                                            <p:strVal val="#ppt_x"/>
                                          </p:val>
                                        </p:tav>
                                      </p:tavLst>
                                    </p:anim>
                                    <p:animEffect transition="in" filter="wipe(righ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right)">
                                      <p:cBhvr>
                                        <p:cTn id="30" dur="500"/>
                                        <p:tgtEl>
                                          <p:spTgt spid="24"/>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 calcmode="lin" valueType="num">
                                      <p:cBhvr additive="base">
                                        <p:cTn id="33" dur="500"/>
                                        <p:tgtEl>
                                          <p:spTgt spid="111"/>
                                        </p:tgtEl>
                                        <p:attrNameLst>
                                          <p:attrName>ppt_x</p:attrName>
                                        </p:attrNameLst>
                                      </p:cBhvr>
                                      <p:tavLst>
                                        <p:tav tm="0">
                                          <p:val>
                                            <p:strVal val="#ppt_x-#ppt_w*1.125000"/>
                                          </p:val>
                                        </p:tav>
                                        <p:tav tm="100000">
                                          <p:val>
                                            <p:strVal val="#ppt_x"/>
                                          </p:val>
                                        </p:tav>
                                      </p:tavLst>
                                    </p:anim>
                                    <p:animEffect transition="in" filter="wipe(right)">
                                      <p:cBhvr>
                                        <p:cTn id="34" dur="500"/>
                                        <p:tgtEl>
                                          <p:spTgt spid="111"/>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anim calcmode="lin" valueType="num">
                                      <p:cBhvr additive="base">
                                        <p:cTn id="37" dur="500"/>
                                        <p:tgtEl>
                                          <p:spTgt spid="125"/>
                                        </p:tgtEl>
                                        <p:attrNameLst>
                                          <p:attrName>ppt_x</p:attrName>
                                        </p:attrNameLst>
                                      </p:cBhvr>
                                      <p:tavLst>
                                        <p:tav tm="0">
                                          <p:val>
                                            <p:strVal val="#ppt_x-#ppt_w*1.125000"/>
                                          </p:val>
                                        </p:tav>
                                        <p:tav tm="100000">
                                          <p:val>
                                            <p:strVal val="#ppt_x"/>
                                          </p:val>
                                        </p:tav>
                                      </p:tavLst>
                                    </p:anim>
                                    <p:animEffect transition="in" filter="wipe(right)">
                                      <p:cBhvr>
                                        <p:cTn id="38" dur="500"/>
                                        <p:tgtEl>
                                          <p:spTgt spid="125"/>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ppt_y</p:attrName>
                                        </p:attrNameLst>
                                      </p:cBhvr>
                                      <p:tavLst>
                                        <p:tav tm="0">
                                          <p:val>
                                            <p:strVal val="#ppt_y-#ppt_h*1.125000"/>
                                          </p:val>
                                        </p:tav>
                                        <p:tav tm="100000">
                                          <p:val>
                                            <p:strVal val="#ppt_y"/>
                                          </p:val>
                                        </p:tav>
                                      </p:tavLst>
                                    </p:anim>
                                    <p:animEffect transition="in" filter="wipe(down)">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11" grpId="0" animBg="1"/>
      <p:bldP spid="125" grpId="0" animBg="1"/>
      <p:bldP spid="126" grpId="0" bldLvl="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sz="2400" dirty="0">
                <a:latin typeface="微软雅黑" panose="020B0503020204020204" pitchFamily="34" charset="-122"/>
                <a:ea typeface="微软雅黑" panose="020B0503020204020204" pitchFamily="34" charset="-122"/>
              </a:rPr>
              <a:t>本节小结</a:t>
            </a:r>
            <a:endParaRPr kumimoji="1" lang="zh-CN" altLang="en-US" sz="2400" dirty="0">
              <a:latin typeface="微软雅黑" panose="020B0503020204020204" pitchFamily="34" charset="-122"/>
              <a:ea typeface="微软雅黑" panose="020B0503020204020204" pitchFamily="34" charset="-122"/>
            </a:endParaRPr>
          </a:p>
        </p:txBody>
      </p:sp>
      <p:sp>
        <p:nvSpPr>
          <p:cNvPr id="167" name="概念，学习要点的概念介绍，以及在工作中什么场景会用到"/>
          <p:cNvSpPr txBox="1"/>
          <p:nvPr/>
        </p:nvSpPr>
        <p:spPr>
          <a:xfrm>
            <a:off x="531746" y="966178"/>
            <a:ext cx="8161119" cy="3561080"/>
          </a:xfrm>
          <a:prstGeom prst="rect">
            <a:avLst/>
          </a:prstGeom>
          <a:ln w="12700">
            <a:miter lim="400000"/>
          </a:ln>
        </p:spPr>
        <p:txBody>
          <a:bodyPr wrap="square" lIns="50800" tIns="50800" rIns="50800" bIns="50800" anchor="ctr">
            <a:spAutoFit/>
          </a:bodyPr>
          <a:lstStyle/>
          <a:p>
            <a:pPr marL="35560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sz="2000" dirty="0">
                <a:ea typeface="楷体" panose="02010609060101010101" charset="-122"/>
              </a:rPr>
              <a:t>兼容性测试覆盖软件于硬件、软件与软件、数据之间的兼容性，而且数据兼容更为重要，因为数据更具价值</a:t>
            </a:r>
            <a:endParaRPr lang="en-US" altLang="zh-CN" sz="2000" dirty="0">
              <a:ea typeface="楷体" panose="02010609060101010101"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2000" dirty="0">
                <a:ea typeface="楷体" panose="02010609060101010101" charset="-122"/>
              </a:rPr>
              <a:t>全链路压测可看作是性能测试的的右移，全面地提升系统的稳定性。</a:t>
            </a:r>
            <a:endParaRPr lang="en-US" altLang="zh-CN" sz="2000" dirty="0">
              <a:ea typeface="楷体" panose="02010609060101010101"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2000" dirty="0">
                <a:ea typeface="楷体" panose="02010609060101010101" charset="-122"/>
              </a:rPr>
              <a:t>混沌工程可看作是</a:t>
            </a:r>
            <a:r>
              <a:rPr lang="zh-CN" altLang="en-US" sz="2000" b="1" u="sng" dirty="0">
                <a:ea typeface="楷体" panose="02010609060101010101" charset="-122"/>
              </a:rPr>
              <a:t>故障注入测试</a:t>
            </a:r>
            <a:r>
              <a:rPr lang="zh-CN" altLang="en-US" sz="2000" dirty="0">
                <a:ea typeface="楷体" panose="02010609060101010101" charset="-122"/>
              </a:rPr>
              <a:t>的右移，并提升为工程层次，遵守五项原则，践行优秀实践，熟练使用开源工具</a:t>
            </a:r>
            <a:endParaRPr lang="en-US" altLang="zh-CN" sz="2000" dirty="0">
              <a:ea typeface="楷体" panose="02010609060101010101"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en-US" altLang="zh-CN" sz="2000" dirty="0">
                <a:ea typeface="楷体" panose="02010609060101010101" charset="-122"/>
              </a:rPr>
              <a:t>A/B</a:t>
            </a:r>
            <a:r>
              <a:rPr lang="zh-CN" altLang="en-US" sz="2000" dirty="0">
                <a:ea typeface="楷体" panose="02010609060101010101" charset="-122"/>
              </a:rPr>
              <a:t>测试是为了提高用户体验采用的科学方法，让数据说话</a:t>
            </a:r>
            <a:endParaRPr lang="en-US" altLang="zh-CN" sz="2000" dirty="0">
              <a:ea typeface="楷体" panose="02010609060101010101"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en-US" altLang="zh-CN" sz="2000" dirty="0">
                <a:ea typeface="楷体" panose="02010609060101010101" charset="-122"/>
              </a:rPr>
              <a:t>A/B</a:t>
            </a:r>
            <a:r>
              <a:rPr lang="zh-CN" altLang="en-US" sz="2000" dirty="0">
                <a:ea typeface="楷体" panose="02010609060101010101" charset="-122"/>
              </a:rPr>
              <a:t>测试包括实验设计、流量分发控制算法等关键内容</a:t>
            </a:r>
            <a:endParaRPr lang="en-US" altLang="zh-CN" sz="2000" dirty="0">
              <a:ea typeface="楷体" panose="02010609060101010101" charset="-122"/>
            </a:endParaRPr>
          </a:p>
          <a:p>
            <a:pPr marL="355600" indent="-355600">
              <a:lnSpc>
                <a:spcPct val="140000"/>
              </a:lnSpc>
              <a:spcBef>
                <a:spcPts val="20"/>
              </a:spcBef>
              <a:buClr>
                <a:srgbClr val="0070C0"/>
              </a:buClr>
              <a:buSzPct val="80000"/>
              <a:buFont typeface="Wingdings" panose="05000000000000000000" pitchFamily="2" charset="2"/>
              <a:buChar char="p"/>
              <a:defRPr/>
            </a:pPr>
            <a:r>
              <a:rPr lang="zh-CN" altLang="en-US" sz="2000" dirty="0">
                <a:ea typeface="楷体" panose="02010609060101010101" charset="-122"/>
              </a:rPr>
              <a:t>建立一个灵活支持</a:t>
            </a:r>
            <a:r>
              <a:rPr lang="en-US" altLang="zh-CN" sz="2000" dirty="0">
                <a:ea typeface="楷体" panose="02010609060101010101" charset="-122"/>
              </a:rPr>
              <a:t>A/B</a:t>
            </a:r>
            <a:r>
              <a:rPr lang="zh-CN" altLang="en-US" sz="2000" dirty="0">
                <a:ea typeface="楷体" panose="02010609060101010101" charset="-122"/>
              </a:rPr>
              <a:t>测试的平台</a:t>
            </a:r>
            <a:endParaRPr lang="en-US" altLang="zh-CN" sz="2000" dirty="0">
              <a:ea typeface="楷体" panose="02010609060101010101" charset="-122"/>
            </a:endParaRPr>
          </a:p>
        </p:txBody>
      </p:sp>
    </p:spTree>
  </p:cSld>
  <p:clrMapOvr>
    <a:masterClrMapping/>
  </p:clrMapOvr>
  <p:transition spd="slow">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91291" y="277050"/>
            <a:ext cx="4422140" cy="460375"/>
          </a:xfrm>
          <a:prstGeom prst="rect">
            <a:avLst/>
          </a:prstGeom>
          <a:noFill/>
        </p:spPr>
        <p:txBody>
          <a:bodyPr wrap="none" rtlCol="0">
            <a:spAutoFit/>
          </a:bodyPr>
          <a:lstStyle/>
          <a:p>
            <a:pPr>
              <a:spcAft>
                <a:spcPts val="0"/>
              </a:spcAft>
            </a:pPr>
            <a:r>
              <a:rPr kumimoji="1" lang="zh-CN" altLang="en-US" sz="2400" b="1" dirty="0">
                <a:solidFill>
                  <a:srgbClr val="435CC8"/>
                </a:solidFill>
                <a:latin typeface="微软雅黑" panose="020B0503020204020204" pitchFamily="34" charset="-122"/>
                <a:ea typeface="微软雅黑" panose="020B0503020204020204" pitchFamily="34" charset="-122"/>
              </a:rPr>
              <a:t>去搭建一个简单的</a:t>
            </a:r>
            <a:r>
              <a:rPr kumimoji="1" lang="en-US" altLang="zh-CN" sz="2400" b="1" dirty="0">
                <a:solidFill>
                  <a:srgbClr val="435CC8"/>
                </a:solidFill>
                <a:latin typeface="微软雅黑" panose="020B0503020204020204" pitchFamily="34" charset="-122"/>
                <a:ea typeface="微软雅黑" panose="020B0503020204020204" pitchFamily="34" charset="-122"/>
              </a:rPr>
              <a:t>A/B</a:t>
            </a:r>
            <a:r>
              <a:rPr kumimoji="1" lang="zh-CN" altLang="en-US" sz="2400" b="1" dirty="0">
                <a:solidFill>
                  <a:srgbClr val="435CC8"/>
                </a:solidFill>
                <a:latin typeface="微软雅黑" panose="020B0503020204020204" pitchFamily="34" charset="-122"/>
                <a:ea typeface="微软雅黑" panose="020B0503020204020204" pitchFamily="34" charset="-122"/>
              </a:rPr>
              <a:t>测试平台</a:t>
            </a:r>
            <a:endParaRPr kumimoji="1" lang="zh-CN" altLang="en-US" sz="2400" b="1" dirty="0">
              <a:solidFill>
                <a:srgbClr val="435CC8"/>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54348" y="4727950"/>
            <a:ext cx="6228271" cy="275590"/>
          </a:xfrm>
          <a:prstGeom prst="rect">
            <a:avLst/>
          </a:prstGeom>
          <a:noFill/>
        </p:spPr>
        <p:txBody>
          <a:bodyPr wrap="square">
            <a:spAutoFit/>
          </a:bodyPr>
          <a:lstStyle/>
          <a:p>
            <a:pPr>
              <a:spcAft>
                <a:spcPts val="0"/>
              </a:spcAft>
            </a:pPr>
            <a:r>
              <a:rPr lang="zh-CN" altLang="en-US" sz="1200" dirty="0"/>
              <a:t>https://www.convert.com/blog/a-b-testing/best-free-and-open-source-a-b-testing-software/</a:t>
            </a:r>
            <a:endParaRPr lang="zh-CN" altLang="en-US" sz="1200" dirty="0"/>
          </a:p>
        </p:txBody>
      </p:sp>
      <p:sp>
        <p:nvSpPr>
          <p:cNvPr id="8" name="文本框 7"/>
          <p:cNvSpPr txBox="1"/>
          <p:nvPr/>
        </p:nvSpPr>
        <p:spPr>
          <a:xfrm>
            <a:off x="1354348" y="4450951"/>
            <a:ext cx="4606504" cy="275590"/>
          </a:xfrm>
          <a:prstGeom prst="rect">
            <a:avLst/>
          </a:prstGeom>
          <a:noFill/>
        </p:spPr>
        <p:txBody>
          <a:bodyPr wrap="square">
            <a:spAutoFit/>
          </a:bodyPr>
          <a:lstStyle/>
          <a:p>
            <a:pPr>
              <a:spcAft>
                <a:spcPts val="0"/>
              </a:spcAft>
            </a:pPr>
            <a:r>
              <a:rPr lang="zh-CN" altLang="en-US" sz="1200" dirty="0"/>
              <a:t>https://posthog.com/blog/best-open-source-ab-testing-tools</a:t>
            </a:r>
            <a:endParaRPr lang="zh-CN" altLang="en-US" sz="1200" dirty="0"/>
          </a:p>
        </p:txBody>
      </p:sp>
      <p:pic>
        <p:nvPicPr>
          <p:cNvPr id="10" name="图片 9"/>
          <p:cNvPicPr>
            <a:picLocks noChangeAspect="1"/>
          </p:cNvPicPr>
          <p:nvPr/>
        </p:nvPicPr>
        <p:blipFill>
          <a:blip r:embed="rId1"/>
          <a:stretch>
            <a:fillRect/>
          </a:stretch>
        </p:blipFill>
        <p:spPr>
          <a:xfrm>
            <a:off x="1491291" y="919563"/>
            <a:ext cx="5138864" cy="3350539"/>
          </a:xfrm>
          <a:prstGeom prst="rect">
            <a:avLst/>
          </a:prstGeom>
        </p:spPr>
      </p:pic>
    </p:spTree>
  </p:cSld>
  <p:clrMapOvr>
    <a:masterClrMapping/>
  </p:clrMapOvr>
  <p:transition spd="slow">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0"/>
              </a:spcAft>
            </a:pPr>
            <a:r>
              <a:rPr lang="zh-CN" dirty="0"/>
              <a:t>学习资源推荐</a:t>
            </a:r>
            <a:endParaRPr lang="zh-CN" dirty="0"/>
          </a:p>
        </p:txBody>
      </p:sp>
      <p:sp>
        <p:nvSpPr>
          <p:cNvPr id="180" name="在这里推荐延伸学习资料…"/>
          <p:cNvSpPr txBox="1"/>
          <p:nvPr/>
        </p:nvSpPr>
        <p:spPr>
          <a:xfrm>
            <a:off x="243313" y="899565"/>
            <a:ext cx="8207902" cy="3342005"/>
          </a:xfrm>
          <a:prstGeom prst="rect">
            <a:avLst/>
          </a:prstGeom>
          <a:ln w="12700">
            <a:miter lim="400000"/>
          </a:ln>
        </p:spPr>
        <p:txBody>
          <a:bodyPr wrap="square" lIns="50800" tIns="50800" rIns="50800" bIns="50800" anchor="ctr">
            <a:spAutoFit/>
          </a:bodyPr>
          <a:lstStyle/>
          <a:p>
            <a:pPr algn="l">
              <a:lnSpc>
                <a:spcPct val="120000"/>
              </a:lnSpc>
              <a:defRPr>
                <a:solidFill>
                  <a:srgbClr val="53585F"/>
                </a:solidFill>
                <a:latin typeface="Tahoma" panose="020B0604030504040204"/>
                <a:ea typeface="Tahoma" panose="020B0604030504040204"/>
                <a:cs typeface="Tahoma" panose="020B0604030504040204"/>
                <a:sym typeface="Tahoma" panose="020B0604030504040204"/>
              </a:defRPr>
            </a:pPr>
            <a:endParaRPr dirty="0"/>
          </a:p>
          <a:p>
            <a:pPr marL="936625" lvl="1" indent="-301625">
              <a:lnSpc>
                <a:spcPct val="150000"/>
              </a:lnSpc>
              <a:spcBef>
                <a:spcPts val="0"/>
              </a:spcBef>
              <a:spcAft>
                <a:spcPts val="0"/>
              </a:spcAft>
              <a:buClr>
                <a:srgbClr val="3798DA"/>
              </a:buClr>
              <a:buSzPct val="100000"/>
              <a:buFontTx/>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软件性能测试、分析与调优实践之路</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清华大学出版社，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2020.7</a:t>
            </a:r>
            <a:endParaRPr dirty="0">
              <a:latin typeface="微软雅黑" panose="020B0503020204020204" pitchFamily="34" charset="-122"/>
              <a:ea typeface="微软雅黑" panose="020B0503020204020204" pitchFamily="34" charset="-122"/>
              <a:cs typeface="微软雅黑" panose="020B0503020204020204" pitchFamily="34" charset="-122"/>
            </a:endParaRPr>
          </a:p>
          <a:p>
            <a:pPr marL="936625" lvl="1" indent="-301625" algn="l">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全栈性能测试修炼宝典 </a:t>
            </a:r>
            <a:r>
              <a:rPr lang="en-GB" altLang="zh-CN" dirty="0">
                <a:latin typeface="微软雅黑" panose="020B0503020204020204" pitchFamily="34" charset="-122"/>
                <a:ea typeface="微软雅黑" panose="020B0503020204020204" pitchFamily="34" charset="-122"/>
                <a:cs typeface="微软雅黑" panose="020B0503020204020204" pitchFamily="34" charset="-122"/>
              </a:rPr>
              <a:t>JMeter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实战（第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版）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，人民邮电出版社，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2021.5</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936625" lvl="1" indent="-301625">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en-GB" altLang="zh-CN" dirty="0">
                <a:solidFill>
                  <a:srgbClr val="53585F"/>
                </a:solidFill>
                <a:latin typeface="微软雅黑" panose="020B0503020204020204" pitchFamily="34" charset="-122"/>
                <a:ea typeface="微软雅黑" panose="020B0503020204020204" pitchFamily="34" charset="-122"/>
              </a:rPr>
              <a:t> Web</a:t>
            </a:r>
            <a:r>
              <a:rPr lang="zh-CN" altLang="en-US" dirty="0">
                <a:solidFill>
                  <a:srgbClr val="53585F"/>
                </a:solidFill>
                <a:latin typeface="微软雅黑" panose="020B0503020204020204" pitchFamily="34" charset="-122"/>
                <a:ea typeface="微软雅黑" panose="020B0503020204020204" pitchFamily="34" charset="-122"/>
              </a:rPr>
              <a:t>安全攻防：渗透测试实战指南</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，电子工业出版社，</a:t>
            </a:r>
            <a:r>
              <a:rPr lang="en-US" altLang="zh-CN" dirty="0">
                <a:solidFill>
                  <a:srgbClr val="53585F"/>
                </a:solidFill>
                <a:latin typeface="微软雅黑" panose="020B0503020204020204" pitchFamily="34" charset="-122"/>
                <a:ea typeface="微软雅黑" panose="020B0503020204020204" pitchFamily="34" charset="-122"/>
              </a:rPr>
              <a:t>2018.7</a:t>
            </a:r>
            <a:endParaRPr lang="en-US" altLang="zh-CN" dirty="0">
              <a:solidFill>
                <a:srgbClr val="53585F"/>
              </a:solidFill>
              <a:latin typeface="微软雅黑" panose="020B0503020204020204" pitchFamily="34" charset="-122"/>
              <a:ea typeface="微软雅黑" panose="020B0503020204020204" pitchFamily="34" charset="-122"/>
            </a:endParaRPr>
          </a:p>
          <a:p>
            <a:pPr marL="936625" lvl="1" indent="-301625">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 超大流量分布式系统架构解决方案</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 ，电子工业出版社，</a:t>
            </a:r>
            <a:r>
              <a:rPr lang="en-US" altLang="zh-CN" dirty="0">
                <a:solidFill>
                  <a:srgbClr val="53585F"/>
                </a:solidFill>
                <a:latin typeface="微软雅黑" panose="020B0503020204020204" pitchFamily="34" charset="-122"/>
                <a:ea typeface="微软雅黑" panose="020B0503020204020204" pitchFamily="34" charset="-122"/>
              </a:rPr>
              <a:t>2020.3</a:t>
            </a:r>
            <a:endParaRPr lang="en-US" altLang="zh-CN" dirty="0">
              <a:solidFill>
                <a:srgbClr val="53585F"/>
              </a:solidFill>
              <a:latin typeface="微软雅黑" panose="020B0503020204020204" pitchFamily="34" charset="-122"/>
              <a:ea typeface="微软雅黑" panose="020B0503020204020204" pitchFamily="34" charset="-122"/>
            </a:endParaRPr>
          </a:p>
          <a:p>
            <a:pPr marL="936625" lvl="1" indent="-301625">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混沌工程：复杂系统韧性实现之道</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，机械工业出版社，</a:t>
            </a:r>
            <a:r>
              <a:rPr lang="en-US" altLang="zh-CN" dirty="0">
                <a:solidFill>
                  <a:srgbClr val="53585F"/>
                </a:solidFill>
                <a:latin typeface="微软雅黑" panose="020B0503020204020204" pitchFamily="34" charset="-122"/>
                <a:ea typeface="微软雅黑" panose="020B0503020204020204" pitchFamily="34" charset="-122"/>
              </a:rPr>
              <a:t>2021.6</a:t>
            </a:r>
            <a:endParaRPr lang="en-US" altLang="zh-CN" dirty="0">
              <a:solidFill>
                <a:srgbClr val="53585F"/>
              </a:solidFill>
              <a:latin typeface="微软雅黑" panose="020B0503020204020204" pitchFamily="34" charset="-122"/>
              <a:ea typeface="微软雅黑" panose="020B0503020204020204" pitchFamily="34" charset="-122"/>
            </a:endParaRPr>
          </a:p>
          <a:p>
            <a:pPr marL="936625" lvl="1" indent="-301625">
              <a:lnSpc>
                <a:spcPct val="150000"/>
              </a:lnSpc>
              <a:spcBef>
                <a:spcPts val="0"/>
              </a:spcBef>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 </a:t>
            </a:r>
            <a:r>
              <a:rPr lang="en-GB" dirty="0">
                <a:solidFill>
                  <a:srgbClr val="53585F"/>
                </a:solidFill>
                <a:latin typeface="微软雅黑" panose="020B0503020204020204" pitchFamily="34" charset="-122"/>
                <a:ea typeface="微软雅黑" panose="020B0503020204020204" pitchFamily="34" charset="-122"/>
              </a:rPr>
              <a:t>A/B</a:t>
            </a:r>
            <a:r>
              <a:rPr lang="zh-CN" altLang="en-US" dirty="0">
                <a:solidFill>
                  <a:srgbClr val="53585F"/>
                </a:solidFill>
                <a:latin typeface="微软雅黑" panose="020B0503020204020204" pitchFamily="34" charset="-122"/>
                <a:ea typeface="微软雅黑" panose="020B0503020204020204" pitchFamily="34" charset="-122"/>
              </a:rPr>
              <a:t>测试：创新始于试验</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，机械工业出版社，</a:t>
            </a:r>
            <a:r>
              <a:rPr lang="en-US" altLang="zh-CN" dirty="0">
                <a:solidFill>
                  <a:srgbClr val="53585F"/>
                </a:solidFill>
                <a:latin typeface="微软雅黑" panose="020B0503020204020204" pitchFamily="34" charset="-122"/>
                <a:ea typeface="微软雅黑" panose="020B0503020204020204" pitchFamily="34" charset="-122"/>
              </a:rPr>
              <a:t>2019.4</a:t>
            </a:r>
            <a:endParaRPr dirty="0">
              <a:solidFill>
                <a:srgbClr val="53585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spcAft>
                <a:spcPts val="0"/>
              </a:spcAft>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12210"/>
            <a:ext cx="2171700" cy="326643"/>
          </a:xfrm>
        </p:spPr>
        <p:txBody>
          <a:bodyPr>
            <a:noAutofit/>
          </a:bodyPr>
          <a:lstStyle/>
          <a:p>
            <a:pPr>
              <a:spcAft>
                <a:spcPts val="0"/>
              </a:spcAft>
            </a:pPr>
            <a:r>
              <a:rPr lang="zh-CN" altLang="en-US" sz="1600" dirty="0">
                <a:solidFill>
                  <a:srgbClr val="435CC8"/>
                </a:solidFill>
                <a:latin typeface="微软雅黑" panose="020B0503020204020204" pitchFamily="34" charset="-122"/>
                <a:ea typeface="微软雅黑" panose="020B0503020204020204" pitchFamily="34" charset="-122"/>
              </a:rPr>
              <a:t>朱少民 </a:t>
            </a:r>
            <a:r>
              <a:rPr lang="en-US" altLang="zh-CN" sz="1600" dirty="0">
                <a:solidFill>
                  <a:srgbClr val="435CC8"/>
                </a:solidFill>
                <a:latin typeface="微软雅黑" panose="020B0503020204020204" pitchFamily="34" charset="-122"/>
                <a:ea typeface="微软雅黑" panose="020B0503020204020204" pitchFamily="34" charset="-122"/>
              </a:rPr>
              <a:t>/</a:t>
            </a:r>
            <a:r>
              <a:rPr lang="zh-CN" altLang="en-US" sz="1600" dirty="0">
                <a:solidFill>
                  <a:srgbClr val="435CC8"/>
                </a:solidFill>
                <a:latin typeface="微软雅黑" panose="020B0503020204020204" pitchFamily="34" charset="-122"/>
                <a:ea typeface="微软雅黑" panose="020B0503020204020204" pitchFamily="34" charset="-122"/>
              </a:rPr>
              <a:t> 同济大学</a:t>
            </a:r>
            <a:endParaRPr lang="zh-CN" altLang="en-US" sz="1600" dirty="0">
              <a:solidFill>
                <a:srgbClr val="435CC8"/>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 Box 5"/>
          <p:cNvSpPr txBox="1">
            <a:spLocks noChangeArrowheads="1"/>
          </p:cNvSpPr>
          <p:nvPr/>
        </p:nvSpPr>
        <p:spPr bwMode="auto">
          <a:xfrm>
            <a:off x="493380" y="322587"/>
            <a:ext cx="3714750" cy="478155"/>
          </a:xfrm>
          <a:prstGeom prst="rect">
            <a:avLst/>
          </a:prstGeom>
          <a:noFill/>
          <a:ln>
            <a:noFill/>
          </a:ln>
          <a:effectLst/>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defTabSz="685800" eaLnBrk="1" hangingPunct="1">
              <a:lnSpc>
                <a:spcPct val="90000"/>
              </a:lnSpc>
              <a:spcBef>
                <a:spcPct val="0"/>
              </a:spcBef>
              <a:spcAft>
                <a:spcPts val="0"/>
              </a:spcAft>
            </a:pPr>
            <a:r>
              <a:rPr lang="zh-CN" altLang="en-US" sz="2800" b="1" dirty="0">
                <a:solidFill>
                  <a:srgbClr val="0070C0"/>
                </a:solidFill>
                <a:latin typeface="微软雅黑" panose="020B0503020204020204" pitchFamily="34" charset="-122"/>
                <a:ea typeface="微软雅黑" panose="020B0503020204020204" pitchFamily="34" charset="-122"/>
              </a:rPr>
              <a:t>测试执行和监控</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grpSp>
        <p:nvGrpSpPr>
          <p:cNvPr id="10246" name="Group 82"/>
          <p:cNvGrpSpPr/>
          <p:nvPr/>
        </p:nvGrpSpPr>
        <p:grpSpPr bwMode="auto">
          <a:xfrm>
            <a:off x="382935" y="997270"/>
            <a:ext cx="6465337" cy="2037600"/>
            <a:chOff x="752" y="714"/>
            <a:chExt cx="3849" cy="1298"/>
          </a:xfrm>
        </p:grpSpPr>
        <p:pic>
          <p:nvPicPr>
            <p:cNvPr id="1028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2" y="1145"/>
              <a:ext cx="384" cy="576"/>
            </a:xfrm>
            <a:prstGeom prst="rect">
              <a:avLst/>
            </a:prstGeom>
            <a:noFill/>
            <a:ln>
              <a:noFill/>
            </a:ln>
          </p:spPr>
        </p:pic>
        <p:cxnSp>
          <p:nvCxnSpPr>
            <p:cNvPr id="10284" name="Straight Arrow Connector 37"/>
            <p:cNvCxnSpPr>
              <a:cxnSpLocks noChangeShapeType="1"/>
            </p:cNvCxnSpPr>
            <p:nvPr/>
          </p:nvCxnSpPr>
          <p:spPr bwMode="auto">
            <a:xfrm>
              <a:off x="2816" y="1049"/>
              <a:ext cx="576" cy="1"/>
            </a:xfrm>
            <a:prstGeom prst="straightConnector1">
              <a:avLst/>
            </a:prstGeom>
            <a:noFill/>
            <a:ln w="9525" algn="ctr">
              <a:solidFill>
                <a:schemeClr val="tx1"/>
              </a:solidFill>
              <a:round/>
              <a:tailEnd type="arrow" w="med" len="med"/>
            </a:ln>
          </p:spPr>
        </p:cxnSp>
        <p:sp>
          <p:nvSpPr>
            <p:cNvPr id="10285" name="TextBox 38"/>
            <p:cNvSpPr txBox="1">
              <a:spLocks noChangeArrowheads="1"/>
            </p:cNvSpPr>
            <p:nvPr/>
          </p:nvSpPr>
          <p:spPr bwMode="auto">
            <a:xfrm>
              <a:off x="2847" y="783"/>
              <a:ext cx="480" cy="162"/>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dirty="0">
                  <a:latin typeface="微软雅黑" panose="020B0503020204020204" pitchFamily="34" charset="-122"/>
                  <a:ea typeface="微软雅黑" panose="020B0503020204020204" pitchFamily="34" charset="-122"/>
                </a:rPr>
                <a:t>服务时间</a:t>
              </a:r>
              <a:endParaRPr kumimoji="0" lang="en-US" altLang="en-US" sz="1050" b="1" dirty="0">
                <a:latin typeface="微软雅黑" panose="020B0503020204020204" pitchFamily="34" charset="-122"/>
                <a:ea typeface="微软雅黑" panose="020B0503020204020204" pitchFamily="34" charset="-122"/>
              </a:endParaRPr>
            </a:p>
          </p:txBody>
        </p:sp>
        <p:grpSp>
          <p:nvGrpSpPr>
            <p:cNvPr id="10286" name="Group 43"/>
            <p:cNvGrpSpPr/>
            <p:nvPr/>
          </p:nvGrpSpPr>
          <p:grpSpPr bwMode="auto">
            <a:xfrm>
              <a:off x="3993" y="761"/>
              <a:ext cx="608" cy="1151"/>
              <a:chOff x="3727" y="960"/>
              <a:chExt cx="496" cy="1151"/>
            </a:xfrm>
          </p:grpSpPr>
          <p:pic>
            <p:nvPicPr>
              <p:cNvPr id="103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 y="1344"/>
                <a:ext cx="336" cy="624"/>
              </a:xfrm>
              <a:prstGeom prst="rect">
                <a:avLst/>
              </a:prstGeom>
              <a:noFill/>
              <a:ln>
                <a:noFill/>
              </a:ln>
            </p:spPr>
          </p:pic>
          <p:cxnSp>
            <p:nvCxnSpPr>
              <p:cNvPr id="10315" name="Straight Connector 16"/>
              <p:cNvCxnSpPr>
                <a:cxnSpLocks noChangeShapeType="1"/>
              </p:cNvCxnSpPr>
              <p:nvPr/>
            </p:nvCxnSpPr>
            <p:spPr bwMode="auto">
              <a:xfrm flipH="1">
                <a:off x="4222" y="960"/>
                <a:ext cx="1" cy="1151"/>
              </a:xfrm>
              <a:prstGeom prst="line">
                <a:avLst/>
              </a:prstGeom>
              <a:noFill/>
              <a:ln w="9525" algn="ctr">
                <a:solidFill>
                  <a:schemeClr val="tx1"/>
                </a:solidFill>
                <a:prstDash val="sysDash"/>
                <a:round/>
              </a:ln>
            </p:spPr>
          </p:cxnSp>
          <p:cxnSp>
            <p:nvCxnSpPr>
              <p:cNvPr id="10316" name="Straight Arrow Connector 37"/>
              <p:cNvCxnSpPr>
                <a:cxnSpLocks noChangeShapeType="1"/>
              </p:cNvCxnSpPr>
              <p:nvPr/>
            </p:nvCxnSpPr>
            <p:spPr bwMode="auto">
              <a:xfrm>
                <a:off x="3742" y="1248"/>
                <a:ext cx="480" cy="1"/>
              </a:xfrm>
              <a:prstGeom prst="straightConnector1">
                <a:avLst/>
              </a:prstGeom>
              <a:noFill/>
              <a:ln w="9525" algn="ctr">
                <a:solidFill>
                  <a:schemeClr val="tx1"/>
                </a:solidFill>
                <a:round/>
                <a:tailEnd type="arrow" w="med" len="med"/>
              </a:ln>
            </p:spPr>
          </p:cxnSp>
          <p:sp>
            <p:nvSpPr>
              <p:cNvPr id="10317" name="TextBox 38"/>
              <p:cNvSpPr txBox="1">
                <a:spLocks noChangeArrowheads="1"/>
              </p:cNvSpPr>
              <p:nvPr/>
            </p:nvSpPr>
            <p:spPr bwMode="auto">
              <a:xfrm>
                <a:off x="3727" y="982"/>
                <a:ext cx="480" cy="162"/>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lgn="ctr">
                  <a:spcBef>
                    <a:spcPct val="0"/>
                  </a:spcBef>
                </a:pPr>
                <a:r>
                  <a:rPr kumimoji="0" lang="zh-CN" altLang="en-US" sz="1050" b="1" dirty="0">
                    <a:latin typeface="微软雅黑" panose="020B0503020204020204" pitchFamily="34" charset="-122"/>
                    <a:ea typeface="微软雅黑" panose="020B0503020204020204" pitchFamily="34" charset="-122"/>
                  </a:rPr>
                  <a:t>数据库时间</a:t>
                </a:r>
                <a:endParaRPr kumimoji="0" lang="en-US" altLang="en-US" sz="1050" b="1" dirty="0">
                  <a:latin typeface="微软雅黑" panose="020B0503020204020204" pitchFamily="34" charset="-122"/>
                  <a:ea typeface="微软雅黑" panose="020B0503020204020204" pitchFamily="34" charset="-122"/>
                </a:endParaRPr>
              </a:p>
            </p:txBody>
          </p:sp>
        </p:grpSp>
        <p:grpSp>
          <p:nvGrpSpPr>
            <p:cNvPr id="10287" name="Group 42"/>
            <p:cNvGrpSpPr/>
            <p:nvPr/>
          </p:nvGrpSpPr>
          <p:grpSpPr bwMode="auto">
            <a:xfrm>
              <a:off x="3387" y="761"/>
              <a:ext cx="625" cy="1251"/>
              <a:chOff x="3114" y="960"/>
              <a:chExt cx="1063" cy="1251"/>
            </a:xfrm>
          </p:grpSpPr>
          <p:cxnSp>
            <p:nvCxnSpPr>
              <p:cNvPr id="10307" name="Straight Connector 12"/>
              <p:cNvCxnSpPr>
                <a:cxnSpLocks noChangeShapeType="1"/>
              </p:cNvCxnSpPr>
              <p:nvPr/>
            </p:nvCxnSpPr>
            <p:spPr bwMode="auto">
              <a:xfrm rot="5400000">
                <a:off x="2545" y="1535"/>
                <a:ext cx="1151" cy="1"/>
              </a:xfrm>
              <a:prstGeom prst="line">
                <a:avLst/>
              </a:prstGeom>
              <a:noFill/>
              <a:ln w="9525" algn="ctr">
                <a:solidFill>
                  <a:schemeClr val="tx1"/>
                </a:solidFill>
                <a:prstDash val="sysDash"/>
                <a:round/>
              </a:ln>
            </p:spPr>
          </p:cxnSp>
          <p:cxnSp>
            <p:nvCxnSpPr>
              <p:cNvPr id="10308" name="Straight Connector 15"/>
              <p:cNvCxnSpPr>
                <a:cxnSpLocks noChangeShapeType="1"/>
              </p:cNvCxnSpPr>
              <p:nvPr/>
            </p:nvCxnSpPr>
            <p:spPr bwMode="auto">
              <a:xfrm rot="5400000">
                <a:off x="3601" y="1535"/>
                <a:ext cx="1151" cy="1"/>
              </a:xfrm>
              <a:prstGeom prst="line">
                <a:avLst/>
              </a:prstGeom>
              <a:noFill/>
              <a:ln w="9525" algn="ctr">
                <a:solidFill>
                  <a:schemeClr val="tx1"/>
                </a:solidFill>
                <a:prstDash val="sysDash"/>
                <a:round/>
              </a:ln>
            </p:spPr>
          </p:cxnSp>
          <p:cxnSp>
            <p:nvCxnSpPr>
              <p:cNvPr id="10309" name="Straight Arrow Connector 23"/>
              <p:cNvCxnSpPr>
                <a:cxnSpLocks noChangeShapeType="1"/>
              </p:cNvCxnSpPr>
              <p:nvPr/>
            </p:nvCxnSpPr>
            <p:spPr bwMode="auto">
              <a:xfrm>
                <a:off x="3120" y="1488"/>
                <a:ext cx="1056" cy="1"/>
              </a:xfrm>
              <a:prstGeom prst="straightConnector1">
                <a:avLst/>
              </a:prstGeom>
              <a:noFill/>
              <a:ln w="25400" algn="ctr">
                <a:solidFill>
                  <a:srgbClr val="FF0000"/>
                </a:solidFill>
                <a:round/>
                <a:tailEnd type="arrow" w="med" len="med"/>
              </a:ln>
            </p:spPr>
          </p:cxnSp>
          <p:cxnSp>
            <p:nvCxnSpPr>
              <p:cNvPr id="10310" name="Straight Arrow Connector 25"/>
              <p:cNvCxnSpPr>
                <a:cxnSpLocks noChangeShapeType="1"/>
              </p:cNvCxnSpPr>
              <p:nvPr/>
            </p:nvCxnSpPr>
            <p:spPr bwMode="auto">
              <a:xfrm rot="10800000">
                <a:off x="3120" y="1824"/>
                <a:ext cx="1056" cy="1"/>
              </a:xfrm>
              <a:prstGeom prst="straightConnector1">
                <a:avLst/>
              </a:prstGeom>
              <a:noFill/>
              <a:ln w="25400" algn="ctr">
                <a:solidFill>
                  <a:srgbClr val="FF0000"/>
                </a:solidFill>
                <a:round/>
                <a:tailEnd type="arrow" w="med" len="med"/>
              </a:ln>
            </p:spPr>
          </p:cxnSp>
          <p:cxnSp>
            <p:nvCxnSpPr>
              <p:cNvPr id="10311" name="Straight Arrow Connector 37"/>
              <p:cNvCxnSpPr>
                <a:cxnSpLocks noChangeShapeType="1"/>
              </p:cNvCxnSpPr>
              <p:nvPr/>
            </p:nvCxnSpPr>
            <p:spPr bwMode="auto">
              <a:xfrm>
                <a:off x="3120" y="1248"/>
                <a:ext cx="1056" cy="1"/>
              </a:xfrm>
              <a:prstGeom prst="straightConnector1">
                <a:avLst/>
              </a:prstGeom>
              <a:noFill/>
              <a:ln w="9525" algn="ctr">
                <a:solidFill>
                  <a:schemeClr val="tx1"/>
                </a:solidFill>
                <a:round/>
                <a:tailEnd type="arrow" w="med" len="med"/>
              </a:ln>
            </p:spPr>
          </p:cxnSp>
          <p:sp>
            <p:nvSpPr>
              <p:cNvPr id="10312" name="TextBox 38"/>
              <p:cNvSpPr txBox="1">
                <a:spLocks noChangeArrowheads="1"/>
              </p:cNvSpPr>
              <p:nvPr/>
            </p:nvSpPr>
            <p:spPr bwMode="auto">
              <a:xfrm>
                <a:off x="3230" y="982"/>
                <a:ext cx="866" cy="162"/>
              </a:xfrm>
              <a:prstGeom prst="rect">
                <a:avLst/>
              </a:prstGeom>
              <a:noFill/>
              <a:ln>
                <a:noFill/>
              </a:ln>
            </p:spPr>
            <p:txBody>
              <a:bodyPr wrap="square">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dirty="0">
                    <a:latin typeface="微软雅黑" panose="020B0503020204020204" pitchFamily="34" charset="-122"/>
                    <a:ea typeface="微软雅黑" panose="020B0503020204020204" pitchFamily="34" charset="-122"/>
                  </a:rPr>
                  <a:t>网络时间</a:t>
                </a:r>
                <a:endParaRPr kumimoji="0" lang="en-US" altLang="en-US" sz="1050" b="1" dirty="0">
                  <a:latin typeface="微软雅黑" panose="020B0503020204020204" pitchFamily="34" charset="-122"/>
                  <a:ea typeface="微软雅黑" panose="020B0503020204020204" pitchFamily="34" charset="-122"/>
                </a:endParaRPr>
              </a:p>
            </p:txBody>
          </p:sp>
          <p:sp>
            <p:nvSpPr>
              <p:cNvPr id="10313" name="TextBox 38"/>
              <p:cNvSpPr txBox="1">
                <a:spLocks noChangeArrowheads="1"/>
              </p:cNvSpPr>
              <p:nvPr/>
            </p:nvSpPr>
            <p:spPr bwMode="auto">
              <a:xfrm>
                <a:off x="3114" y="1946"/>
                <a:ext cx="1046" cy="265"/>
              </a:xfrm>
              <a:prstGeom prst="rect">
                <a:avLst/>
              </a:prstGeom>
              <a:noFill/>
              <a:ln>
                <a:noFill/>
              </a:ln>
            </p:spPr>
            <p:txBody>
              <a:bodyPr wrap="square">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dirty="0">
                    <a:latin typeface="微软雅黑" panose="020B0503020204020204" pitchFamily="34" charset="-122"/>
                    <a:ea typeface="微软雅黑" panose="020B0503020204020204" pitchFamily="34" charset="-122"/>
                  </a:rPr>
                  <a:t>数据返回时间</a:t>
                </a:r>
                <a:endParaRPr kumimoji="0" lang="en-US" altLang="en-US" sz="1050" b="1" dirty="0">
                  <a:latin typeface="微软雅黑" panose="020B0503020204020204" pitchFamily="34" charset="-122"/>
                  <a:ea typeface="微软雅黑" panose="020B0503020204020204" pitchFamily="34" charset="-122"/>
                </a:endParaRPr>
              </a:p>
            </p:txBody>
          </p:sp>
        </p:grpSp>
        <p:grpSp>
          <p:nvGrpSpPr>
            <p:cNvPr id="10288" name="Group 34"/>
            <p:cNvGrpSpPr/>
            <p:nvPr/>
          </p:nvGrpSpPr>
          <p:grpSpPr bwMode="auto">
            <a:xfrm>
              <a:off x="752" y="714"/>
              <a:ext cx="1538" cy="1223"/>
              <a:chOff x="480" y="913"/>
              <a:chExt cx="2065" cy="1223"/>
            </a:xfrm>
          </p:grpSpPr>
          <p:sp>
            <p:nvSpPr>
              <p:cNvPr id="10293" name="Freeform 48"/>
              <p:cNvSpPr/>
              <p:nvPr/>
            </p:nvSpPr>
            <p:spPr bwMode="auto">
              <a:xfrm>
                <a:off x="480" y="1056"/>
                <a:ext cx="384" cy="863"/>
              </a:xfrm>
              <a:custGeom>
                <a:avLst/>
                <a:gdLst>
                  <a:gd name="T0" fmla="*/ 2147483647 w 189"/>
                  <a:gd name="T1" fmla="*/ 2147483647 h 280"/>
                  <a:gd name="T2" fmla="*/ 2147483647 w 189"/>
                  <a:gd name="T3" fmla="*/ 2147483647 h 280"/>
                  <a:gd name="T4" fmla="*/ 2147483647 w 189"/>
                  <a:gd name="T5" fmla="*/ 2147483647 h 280"/>
                  <a:gd name="T6" fmla="*/ 2147483647 w 189"/>
                  <a:gd name="T7" fmla="*/ 2147483647 h 280"/>
                  <a:gd name="T8" fmla="*/ 2147483647 w 189"/>
                  <a:gd name="T9" fmla="*/ 2147483647 h 280"/>
                  <a:gd name="T10" fmla="*/ 2147483647 w 189"/>
                  <a:gd name="T11" fmla="*/ 2147483647 h 280"/>
                  <a:gd name="T12" fmla="*/ 2147483647 w 189"/>
                  <a:gd name="T13" fmla="*/ 0 h 280"/>
                  <a:gd name="T14" fmla="*/ 2147483647 w 189"/>
                  <a:gd name="T15" fmla="*/ 2147483647 h 280"/>
                  <a:gd name="T16" fmla="*/ 2147483647 w 189"/>
                  <a:gd name="T17" fmla="*/ 2147483647 h 280"/>
                  <a:gd name="T18" fmla="*/ 2147483647 w 189"/>
                  <a:gd name="T19" fmla="*/ 2147483647 h 280"/>
                  <a:gd name="T20" fmla="*/ 2147483647 w 189"/>
                  <a:gd name="T21" fmla="*/ 2147483647 h 280"/>
                  <a:gd name="T22" fmla="*/ 2147483647 w 189"/>
                  <a:gd name="T23" fmla="*/ 2147483647 h 280"/>
                  <a:gd name="T24" fmla="*/ 2147483647 w 189"/>
                  <a:gd name="T25" fmla="*/ 2147483647 h 280"/>
                  <a:gd name="T26" fmla="*/ 2147483647 w 189"/>
                  <a:gd name="T27" fmla="*/ 2147483647 h 280"/>
                  <a:gd name="T28" fmla="*/ 2147483647 w 189"/>
                  <a:gd name="T29" fmla="*/ 2147483647 h 280"/>
                  <a:gd name="T30" fmla="*/ 2147483647 w 189"/>
                  <a:gd name="T31" fmla="*/ 2147483647 h 280"/>
                  <a:gd name="T32" fmla="*/ 2147483647 w 189"/>
                  <a:gd name="T33" fmla="*/ 2147483647 h 280"/>
                  <a:gd name="T34" fmla="*/ 2147483647 w 189"/>
                  <a:gd name="T35" fmla="*/ 2147483647 h 280"/>
                  <a:gd name="T36" fmla="*/ 2147483647 w 189"/>
                  <a:gd name="T37" fmla="*/ 2147483647 h 280"/>
                  <a:gd name="T38" fmla="*/ 2147483647 w 189"/>
                  <a:gd name="T39" fmla="*/ 2147483647 h 280"/>
                  <a:gd name="T40" fmla="*/ 2147483647 w 189"/>
                  <a:gd name="T41" fmla="*/ 2147483647 h 280"/>
                  <a:gd name="T42" fmla="*/ 2147483647 w 189"/>
                  <a:gd name="T43" fmla="*/ 2147483647 h 280"/>
                  <a:gd name="T44" fmla="*/ 2147483647 w 189"/>
                  <a:gd name="T45" fmla="*/ 2147483647 h 280"/>
                  <a:gd name="T46" fmla="*/ 2147483647 w 189"/>
                  <a:gd name="T47" fmla="*/ 2147483647 h 280"/>
                  <a:gd name="T48" fmla="*/ 2147483647 w 189"/>
                  <a:gd name="T49" fmla="*/ 2147483647 h 280"/>
                  <a:gd name="T50" fmla="*/ 2147483647 w 189"/>
                  <a:gd name="T51" fmla="*/ 2147483647 h 280"/>
                  <a:gd name="T52" fmla="*/ 2147483647 w 189"/>
                  <a:gd name="T53" fmla="*/ 2147483647 h 280"/>
                  <a:gd name="T54" fmla="*/ 2147483647 w 189"/>
                  <a:gd name="T55" fmla="*/ 2147483647 h 280"/>
                  <a:gd name="T56" fmla="*/ 2147483647 w 189"/>
                  <a:gd name="T57" fmla="*/ 2147483647 h 280"/>
                  <a:gd name="T58" fmla="*/ 2147483647 w 189"/>
                  <a:gd name="T59" fmla="*/ 2147483647 h 280"/>
                  <a:gd name="T60" fmla="*/ 2147483647 w 189"/>
                  <a:gd name="T61" fmla="*/ 2147483647 h 280"/>
                  <a:gd name="T62" fmla="*/ 2147483647 w 189"/>
                  <a:gd name="T63" fmla="*/ 2147483647 h 280"/>
                  <a:gd name="T64" fmla="*/ 2147483647 w 189"/>
                  <a:gd name="T65" fmla="*/ 2147483647 h 280"/>
                  <a:gd name="T66" fmla="*/ 2147483647 w 189"/>
                  <a:gd name="T67" fmla="*/ 2147483647 h 280"/>
                  <a:gd name="T68" fmla="*/ 2147483647 w 189"/>
                  <a:gd name="T69" fmla="*/ 2147483647 h 280"/>
                  <a:gd name="T70" fmla="*/ 2147483647 w 189"/>
                  <a:gd name="T71" fmla="*/ 2147483647 h 280"/>
                  <a:gd name="T72" fmla="*/ 2147483647 w 189"/>
                  <a:gd name="T73" fmla="*/ 2147483647 h 280"/>
                  <a:gd name="T74" fmla="*/ 2147483647 w 189"/>
                  <a:gd name="T75" fmla="*/ 2147483647 h 280"/>
                  <a:gd name="T76" fmla="*/ 2147483647 w 189"/>
                  <a:gd name="T77" fmla="*/ 2147483647 h 280"/>
                  <a:gd name="T78" fmla="*/ 2147483647 w 189"/>
                  <a:gd name="T79" fmla="*/ 2147483647 h 280"/>
                  <a:gd name="T80" fmla="*/ 2147483647 w 189"/>
                  <a:gd name="T81" fmla="*/ 2147483647 h 280"/>
                  <a:gd name="T82" fmla="*/ 2147483647 w 189"/>
                  <a:gd name="T83" fmla="*/ 2147483647 h 280"/>
                  <a:gd name="T84" fmla="*/ 2147483647 w 189"/>
                  <a:gd name="T85" fmla="*/ 2147483647 h 280"/>
                  <a:gd name="T86" fmla="*/ 2147483647 w 189"/>
                  <a:gd name="T87" fmla="*/ 2147483647 h 280"/>
                  <a:gd name="T88" fmla="*/ 2147483647 w 189"/>
                  <a:gd name="T89" fmla="*/ 2147483647 h 280"/>
                  <a:gd name="T90" fmla="*/ 2147483647 w 189"/>
                  <a:gd name="T91" fmla="*/ 2147483647 h 280"/>
                  <a:gd name="T92" fmla="*/ 2147483647 w 189"/>
                  <a:gd name="T93" fmla="*/ 2147483647 h 280"/>
                  <a:gd name="T94" fmla="*/ 0 w 189"/>
                  <a:gd name="T95" fmla="*/ 2147483647 h 280"/>
                  <a:gd name="T96" fmla="*/ 2147483647 w 189"/>
                  <a:gd name="T97" fmla="*/ 2147483647 h 280"/>
                  <a:gd name="T98" fmla="*/ 2147483647 w 189"/>
                  <a:gd name="T99" fmla="*/ 2147483647 h 280"/>
                  <a:gd name="T100" fmla="*/ 2147483647 w 189"/>
                  <a:gd name="T101" fmla="*/ 2147483647 h 280"/>
                  <a:gd name="T102" fmla="*/ 2147483647 w 189"/>
                  <a:gd name="T103" fmla="*/ 2147483647 h 280"/>
                  <a:gd name="T104" fmla="*/ 2147483647 w 189"/>
                  <a:gd name="T105" fmla="*/ 2147483647 h 2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9"/>
                  <a:gd name="T160" fmla="*/ 0 h 280"/>
                  <a:gd name="T161" fmla="*/ 189 w 189"/>
                  <a:gd name="T162" fmla="*/ 280 h 2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9" h="280">
                    <a:moveTo>
                      <a:pt x="82" y="43"/>
                    </a:moveTo>
                    <a:lnTo>
                      <a:pt x="79" y="42"/>
                    </a:lnTo>
                    <a:lnTo>
                      <a:pt x="76" y="39"/>
                    </a:lnTo>
                    <a:lnTo>
                      <a:pt x="73" y="37"/>
                    </a:lnTo>
                    <a:lnTo>
                      <a:pt x="71" y="36"/>
                    </a:lnTo>
                    <a:lnTo>
                      <a:pt x="70" y="33"/>
                    </a:lnTo>
                    <a:lnTo>
                      <a:pt x="68" y="30"/>
                    </a:lnTo>
                    <a:lnTo>
                      <a:pt x="67" y="28"/>
                    </a:lnTo>
                    <a:lnTo>
                      <a:pt x="67" y="25"/>
                    </a:lnTo>
                    <a:lnTo>
                      <a:pt x="66" y="22"/>
                    </a:lnTo>
                    <a:lnTo>
                      <a:pt x="67" y="19"/>
                    </a:lnTo>
                    <a:lnTo>
                      <a:pt x="68" y="16"/>
                    </a:lnTo>
                    <a:lnTo>
                      <a:pt x="70" y="12"/>
                    </a:lnTo>
                    <a:lnTo>
                      <a:pt x="72" y="9"/>
                    </a:lnTo>
                    <a:lnTo>
                      <a:pt x="73" y="7"/>
                    </a:lnTo>
                    <a:lnTo>
                      <a:pt x="77" y="4"/>
                    </a:lnTo>
                    <a:lnTo>
                      <a:pt x="79" y="3"/>
                    </a:lnTo>
                    <a:lnTo>
                      <a:pt x="83" y="2"/>
                    </a:lnTo>
                    <a:lnTo>
                      <a:pt x="87" y="1"/>
                    </a:lnTo>
                    <a:lnTo>
                      <a:pt x="90" y="0"/>
                    </a:lnTo>
                    <a:lnTo>
                      <a:pt x="93" y="0"/>
                    </a:lnTo>
                    <a:lnTo>
                      <a:pt x="98" y="0"/>
                    </a:lnTo>
                    <a:lnTo>
                      <a:pt x="101" y="1"/>
                    </a:lnTo>
                    <a:lnTo>
                      <a:pt x="105" y="2"/>
                    </a:lnTo>
                    <a:lnTo>
                      <a:pt x="107" y="3"/>
                    </a:lnTo>
                    <a:lnTo>
                      <a:pt x="110" y="6"/>
                    </a:lnTo>
                    <a:lnTo>
                      <a:pt x="113" y="8"/>
                    </a:lnTo>
                    <a:lnTo>
                      <a:pt x="115" y="10"/>
                    </a:lnTo>
                    <a:lnTo>
                      <a:pt x="117" y="12"/>
                    </a:lnTo>
                    <a:lnTo>
                      <a:pt x="118" y="16"/>
                    </a:lnTo>
                    <a:lnTo>
                      <a:pt x="119" y="18"/>
                    </a:lnTo>
                    <a:lnTo>
                      <a:pt x="119" y="21"/>
                    </a:lnTo>
                    <a:lnTo>
                      <a:pt x="119" y="25"/>
                    </a:lnTo>
                    <a:lnTo>
                      <a:pt x="119" y="28"/>
                    </a:lnTo>
                    <a:lnTo>
                      <a:pt x="118" y="31"/>
                    </a:lnTo>
                    <a:lnTo>
                      <a:pt x="117" y="34"/>
                    </a:lnTo>
                    <a:lnTo>
                      <a:pt x="115" y="36"/>
                    </a:lnTo>
                    <a:lnTo>
                      <a:pt x="112" y="38"/>
                    </a:lnTo>
                    <a:lnTo>
                      <a:pt x="110" y="39"/>
                    </a:lnTo>
                    <a:lnTo>
                      <a:pt x="109" y="42"/>
                    </a:lnTo>
                    <a:lnTo>
                      <a:pt x="105" y="43"/>
                    </a:lnTo>
                    <a:lnTo>
                      <a:pt x="109" y="48"/>
                    </a:lnTo>
                    <a:lnTo>
                      <a:pt x="115" y="53"/>
                    </a:lnTo>
                    <a:lnTo>
                      <a:pt x="128" y="56"/>
                    </a:lnTo>
                    <a:lnTo>
                      <a:pt x="138" y="60"/>
                    </a:lnTo>
                    <a:lnTo>
                      <a:pt x="143" y="66"/>
                    </a:lnTo>
                    <a:lnTo>
                      <a:pt x="149" y="80"/>
                    </a:lnTo>
                    <a:lnTo>
                      <a:pt x="152" y="90"/>
                    </a:lnTo>
                    <a:lnTo>
                      <a:pt x="156" y="102"/>
                    </a:lnTo>
                    <a:lnTo>
                      <a:pt x="160" y="109"/>
                    </a:lnTo>
                    <a:lnTo>
                      <a:pt x="168" y="120"/>
                    </a:lnTo>
                    <a:lnTo>
                      <a:pt x="176" y="132"/>
                    </a:lnTo>
                    <a:lnTo>
                      <a:pt x="184" y="136"/>
                    </a:lnTo>
                    <a:lnTo>
                      <a:pt x="185" y="137"/>
                    </a:lnTo>
                    <a:lnTo>
                      <a:pt x="187" y="141"/>
                    </a:lnTo>
                    <a:lnTo>
                      <a:pt x="188" y="144"/>
                    </a:lnTo>
                    <a:lnTo>
                      <a:pt x="188" y="147"/>
                    </a:lnTo>
                    <a:lnTo>
                      <a:pt x="188" y="152"/>
                    </a:lnTo>
                    <a:lnTo>
                      <a:pt x="187" y="154"/>
                    </a:lnTo>
                    <a:lnTo>
                      <a:pt x="185" y="159"/>
                    </a:lnTo>
                    <a:lnTo>
                      <a:pt x="184" y="161"/>
                    </a:lnTo>
                    <a:lnTo>
                      <a:pt x="182" y="162"/>
                    </a:lnTo>
                    <a:lnTo>
                      <a:pt x="179" y="163"/>
                    </a:lnTo>
                    <a:lnTo>
                      <a:pt x="178" y="165"/>
                    </a:lnTo>
                    <a:lnTo>
                      <a:pt x="177" y="166"/>
                    </a:lnTo>
                    <a:lnTo>
                      <a:pt x="176" y="166"/>
                    </a:lnTo>
                    <a:lnTo>
                      <a:pt x="173" y="165"/>
                    </a:lnTo>
                    <a:lnTo>
                      <a:pt x="169" y="164"/>
                    </a:lnTo>
                    <a:lnTo>
                      <a:pt x="167" y="162"/>
                    </a:lnTo>
                    <a:lnTo>
                      <a:pt x="165" y="159"/>
                    </a:lnTo>
                    <a:lnTo>
                      <a:pt x="163" y="155"/>
                    </a:lnTo>
                    <a:lnTo>
                      <a:pt x="162" y="152"/>
                    </a:lnTo>
                    <a:lnTo>
                      <a:pt x="161" y="148"/>
                    </a:lnTo>
                    <a:lnTo>
                      <a:pt x="160" y="144"/>
                    </a:lnTo>
                    <a:lnTo>
                      <a:pt x="160" y="141"/>
                    </a:lnTo>
                    <a:lnTo>
                      <a:pt x="161" y="137"/>
                    </a:lnTo>
                    <a:lnTo>
                      <a:pt x="161" y="133"/>
                    </a:lnTo>
                    <a:lnTo>
                      <a:pt x="160" y="130"/>
                    </a:lnTo>
                    <a:lnTo>
                      <a:pt x="149" y="116"/>
                    </a:lnTo>
                    <a:lnTo>
                      <a:pt x="139" y="106"/>
                    </a:lnTo>
                    <a:lnTo>
                      <a:pt x="134" y="98"/>
                    </a:lnTo>
                    <a:lnTo>
                      <a:pt x="132" y="99"/>
                    </a:lnTo>
                    <a:lnTo>
                      <a:pt x="126" y="125"/>
                    </a:lnTo>
                    <a:lnTo>
                      <a:pt x="121" y="146"/>
                    </a:lnTo>
                    <a:lnTo>
                      <a:pt x="127" y="175"/>
                    </a:lnTo>
                    <a:lnTo>
                      <a:pt x="132" y="197"/>
                    </a:lnTo>
                    <a:lnTo>
                      <a:pt x="139" y="231"/>
                    </a:lnTo>
                    <a:lnTo>
                      <a:pt x="145" y="256"/>
                    </a:lnTo>
                    <a:lnTo>
                      <a:pt x="148" y="259"/>
                    </a:lnTo>
                    <a:lnTo>
                      <a:pt x="151" y="259"/>
                    </a:lnTo>
                    <a:lnTo>
                      <a:pt x="157" y="260"/>
                    </a:lnTo>
                    <a:lnTo>
                      <a:pt x="162" y="261"/>
                    </a:lnTo>
                    <a:lnTo>
                      <a:pt x="167" y="263"/>
                    </a:lnTo>
                    <a:lnTo>
                      <a:pt x="171" y="265"/>
                    </a:lnTo>
                    <a:lnTo>
                      <a:pt x="174" y="269"/>
                    </a:lnTo>
                    <a:lnTo>
                      <a:pt x="177" y="272"/>
                    </a:lnTo>
                    <a:lnTo>
                      <a:pt x="178" y="276"/>
                    </a:lnTo>
                    <a:lnTo>
                      <a:pt x="179" y="279"/>
                    </a:lnTo>
                    <a:lnTo>
                      <a:pt x="117" y="279"/>
                    </a:lnTo>
                    <a:lnTo>
                      <a:pt x="102" y="231"/>
                    </a:lnTo>
                    <a:lnTo>
                      <a:pt x="95" y="206"/>
                    </a:lnTo>
                    <a:lnTo>
                      <a:pt x="87" y="231"/>
                    </a:lnTo>
                    <a:lnTo>
                      <a:pt x="71" y="279"/>
                    </a:lnTo>
                    <a:lnTo>
                      <a:pt x="9" y="279"/>
                    </a:lnTo>
                    <a:lnTo>
                      <a:pt x="10" y="274"/>
                    </a:lnTo>
                    <a:lnTo>
                      <a:pt x="11" y="271"/>
                    </a:lnTo>
                    <a:lnTo>
                      <a:pt x="13" y="269"/>
                    </a:lnTo>
                    <a:lnTo>
                      <a:pt x="17" y="265"/>
                    </a:lnTo>
                    <a:lnTo>
                      <a:pt x="22" y="263"/>
                    </a:lnTo>
                    <a:lnTo>
                      <a:pt x="28" y="261"/>
                    </a:lnTo>
                    <a:lnTo>
                      <a:pt x="33" y="259"/>
                    </a:lnTo>
                    <a:lnTo>
                      <a:pt x="40" y="258"/>
                    </a:lnTo>
                    <a:lnTo>
                      <a:pt x="44" y="254"/>
                    </a:lnTo>
                    <a:lnTo>
                      <a:pt x="50" y="231"/>
                    </a:lnTo>
                    <a:lnTo>
                      <a:pt x="57" y="197"/>
                    </a:lnTo>
                    <a:lnTo>
                      <a:pt x="61" y="175"/>
                    </a:lnTo>
                    <a:lnTo>
                      <a:pt x="67" y="146"/>
                    </a:lnTo>
                    <a:lnTo>
                      <a:pt x="63" y="125"/>
                    </a:lnTo>
                    <a:lnTo>
                      <a:pt x="55" y="99"/>
                    </a:lnTo>
                    <a:lnTo>
                      <a:pt x="54" y="98"/>
                    </a:lnTo>
                    <a:lnTo>
                      <a:pt x="51" y="102"/>
                    </a:lnTo>
                    <a:lnTo>
                      <a:pt x="44" y="111"/>
                    </a:lnTo>
                    <a:lnTo>
                      <a:pt x="37" y="119"/>
                    </a:lnTo>
                    <a:lnTo>
                      <a:pt x="28" y="130"/>
                    </a:lnTo>
                    <a:lnTo>
                      <a:pt x="27" y="134"/>
                    </a:lnTo>
                    <a:lnTo>
                      <a:pt x="28" y="137"/>
                    </a:lnTo>
                    <a:lnTo>
                      <a:pt x="28" y="141"/>
                    </a:lnTo>
                    <a:lnTo>
                      <a:pt x="28" y="146"/>
                    </a:lnTo>
                    <a:lnTo>
                      <a:pt x="27" y="152"/>
                    </a:lnTo>
                    <a:lnTo>
                      <a:pt x="24" y="157"/>
                    </a:lnTo>
                    <a:lnTo>
                      <a:pt x="23" y="160"/>
                    </a:lnTo>
                    <a:lnTo>
                      <a:pt x="21" y="162"/>
                    </a:lnTo>
                    <a:lnTo>
                      <a:pt x="18" y="163"/>
                    </a:lnTo>
                    <a:lnTo>
                      <a:pt x="16" y="165"/>
                    </a:lnTo>
                    <a:lnTo>
                      <a:pt x="13" y="165"/>
                    </a:lnTo>
                    <a:lnTo>
                      <a:pt x="11" y="166"/>
                    </a:lnTo>
                    <a:lnTo>
                      <a:pt x="10" y="165"/>
                    </a:lnTo>
                    <a:lnTo>
                      <a:pt x="9" y="163"/>
                    </a:lnTo>
                    <a:lnTo>
                      <a:pt x="5" y="162"/>
                    </a:lnTo>
                    <a:lnTo>
                      <a:pt x="4" y="161"/>
                    </a:lnTo>
                    <a:lnTo>
                      <a:pt x="2" y="157"/>
                    </a:lnTo>
                    <a:lnTo>
                      <a:pt x="1" y="155"/>
                    </a:lnTo>
                    <a:lnTo>
                      <a:pt x="1" y="152"/>
                    </a:lnTo>
                    <a:lnTo>
                      <a:pt x="0" y="147"/>
                    </a:lnTo>
                    <a:lnTo>
                      <a:pt x="0" y="143"/>
                    </a:lnTo>
                    <a:lnTo>
                      <a:pt x="1" y="139"/>
                    </a:lnTo>
                    <a:lnTo>
                      <a:pt x="4" y="136"/>
                    </a:lnTo>
                    <a:lnTo>
                      <a:pt x="9" y="134"/>
                    </a:lnTo>
                    <a:lnTo>
                      <a:pt x="12" y="132"/>
                    </a:lnTo>
                    <a:lnTo>
                      <a:pt x="20" y="123"/>
                    </a:lnTo>
                    <a:lnTo>
                      <a:pt x="28" y="109"/>
                    </a:lnTo>
                    <a:lnTo>
                      <a:pt x="32" y="102"/>
                    </a:lnTo>
                    <a:lnTo>
                      <a:pt x="35" y="90"/>
                    </a:lnTo>
                    <a:lnTo>
                      <a:pt x="39" y="80"/>
                    </a:lnTo>
                    <a:lnTo>
                      <a:pt x="45" y="66"/>
                    </a:lnTo>
                    <a:lnTo>
                      <a:pt x="50" y="60"/>
                    </a:lnTo>
                    <a:lnTo>
                      <a:pt x="61" y="56"/>
                    </a:lnTo>
                    <a:lnTo>
                      <a:pt x="74" y="53"/>
                    </a:lnTo>
                    <a:lnTo>
                      <a:pt x="79" y="48"/>
                    </a:lnTo>
                    <a:lnTo>
                      <a:pt x="82" y="43"/>
                    </a:lnTo>
                  </a:path>
                </a:pathLst>
              </a:custGeom>
              <a:solidFill>
                <a:srgbClr val="FF6000"/>
              </a:solidFill>
              <a:ln>
                <a:noFill/>
              </a:ln>
            </p:spPr>
            <p:txBody>
              <a:bodyPr/>
              <a:lstStyle/>
              <a:p>
                <a:endParaRPr lang="zh-CN" altLang="en-US" sz="1050"/>
              </a:p>
            </p:txBody>
          </p:sp>
          <p:cxnSp>
            <p:nvCxnSpPr>
              <p:cNvPr id="10294" name="Straight Connector 6"/>
              <p:cNvCxnSpPr>
                <a:cxnSpLocks noChangeShapeType="1"/>
              </p:cNvCxnSpPr>
              <p:nvPr/>
            </p:nvCxnSpPr>
            <p:spPr bwMode="auto">
              <a:xfrm rot="5400000">
                <a:off x="433" y="1488"/>
                <a:ext cx="1151" cy="1"/>
              </a:xfrm>
              <a:prstGeom prst="line">
                <a:avLst/>
              </a:prstGeom>
              <a:noFill/>
              <a:ln w="9525" algn="ctr">
                <a:solidFill>
                  <a:schemeClr val="tx1"/>
                </a:solidFill>
                <a:prstDash val="sysDash"/>
                <a:round/>
              </a:ln>
            </p:spPr>
          </p:cxnSp>
          <p:cxnSp>
            <p:nvCxnSpPr>
              <p:cNvPr id="10295" name="Straight Connector 11"/>
              <p:cNvCxnSpPr>
                <a:cxnSpLocks noChangeShapeType="1"/>
              </p:cNvCxnSpPr>
              <p:nvPr/>
            </p:nvCxnSpPr>
            <p:spPr bwMode="auto">
              <a:xfrm rot="5400000">
                <a:off x="1969" y="1536"/>
                <a:ext cx="1151" cy="1"/>
              </a:xfrm>
              <a:prstGeom prst="line">
                <a:avLst/>
              </a:prstGeom>
              <a:noFill/>
              <a:ln w="9525" algn="ctr">
                <a:solidFill>
                  <a:schemeClr val="tx1"/>
                </a:solidFill>
                <a:prstDash val="sysDash"/>
                <a:round/>
              </a:ln>
            </p:spPr>
          </p:cxnSp>
          <p:cxnSp>
            <p:nvCxnSpPr>
              <p:cNvPr id="10296" name="Straight Arrow Connector 18"/>
              <p:cNvCxnSpPr>
                <a:cxnSpLocks noChangeShapeType="1"/>
              </p:cNvCxnSpPr>
              <p:nvPr/>
            </p:nvCxnSpPr>
            <p:spPr bwMode="auto">
              <a:xfrm>
                <a:off x="1008" y="1488"/>
                <a:ext cx="1536" cy="1"/>
              </a:xfrm>
              <a:prstGeom prst="straightConnector1">
                <a:avLst/>
              </a:prstGeom>
              <a:noFill/>
              <a:ln w="25400" algn="ctr">
                <a:solidFill>
                  <a:srgbClr val="FF0000"/>
                </a:solidFill>
                <a:round/>
                <a:tailEnd type="arrow" w="med" len="med"/>
              </a:ln>
            </p:spPr>
          </p:cxnSp>
          <p:cxnSp>
            <p:nvCxnSpPr>
              <p:cNvPr id="10297" name="Straight Arrow Connector 20"/>
              <p:cNvCxnSpPr>
                <a:cxnSpLocks noChangeShapeType="1"/>
              </p:cNvCxnSpPr>
              <p:nvPr/>
            </p:nvCxnSpPr>
            <p:spPr bwMode="auto">
              <a:xfrm rot="10800000">
                <a:off x="1008" y="1824"/>
                <a:ext cx="1536" cy="1"/>
              </a:xfrm>
              <a:prstGeom prst="straightConnector1">
                <a:avLst/>
              </a:prstGeom>
              <a:noFill/>
              <a:ln w="25400" algn="ctr">
                <a:solidFill>
                  <a:srgbClr val="FF0000"/>
                </a:solidFill>
                <a:round/>
                <a:tailEnd type="arrow" w="med" len="med"/>
              </a:ln>
            </p:spPr>
          </p:cxnSp>
          <p:cxnSp>
            <p:nvCxnSpPr>
              <p:cNvPr id="10298" name="Straight Connector 31"/>
              <p:cNvCxnSpPr>
                <a:cxnSpLocks noChangeShapeType="1"/>
              </p:cNvCxnSpPr>
              <p:nvPr/>
            </p:nvCxnSpPr>
            <p:spPr bwMode="auto">
              <a:xfrm rot="5400000">
                <a:off x="1201" y="1151"/>
                <a:ext cx="384" cy="1"/>
              </a:xfrm>
              <a:prstGeom prst="line">
                <a:avLst/>
              </a:prstGeom>
              <a:noFill/>
              <a:ln w="9525" algn="ctr">
                <a:solidFill>
                  <a:schemeClr val="tx1"/>
                </a:solidFill>
                <a:prstDash val="sysDash"/>
                <a:round/>
              </a:ln>
            </p:spPr>
          </p:cxnSp>
          <p:cxnSp>
            <p:nvCxnSpPr>
              <p:cNvPr id="10299" name="Straight Connector 34"/>
              <p:cNvCxnSpPr>
                <a:cxnSpLocks noChangeShapeType="1"/>
              </p:cNvCxnSpPr>
              <p:nvPr/>
            </p:nvCxnSpPr>
            <p:spPr bwMode="auto">
              <a:xfrm rot="5400000">
                <a:off x="1585" y="1151"/>
                <a:ext cx="384" cy="1"/>
              </a:xfrm>
              <a:prstGeom prst="line">
                <a:avLst/>
              </a:prstGeom>
              <a:noFill/>
              <a:ln w="9525" algn="ctr">
                <a:solidFill>
                  <a:schemeClr val="tx1"/>
                </a:solidFill>
                <a:prstDash val="sysDash"/>
                <a:round/>
              </a:ln>
            </p:spPr>
          </p:cxnSp>
          <p:cxnSp>
            <p:nvCxnSpPr>
              <p:cNvPr id="10300" name="Straight Arrow Connector 37"/>
              <p:cNvCxnSpPr>
                <a:cxnSpLocks noChangeShapeType="1"/>
              </p:cNvCxnSpPr>
              <p:nvPr/>
            </p:nvCxnSpPr>
            <p:spPr bwMode="auto">
              <a:xfrm>
                <a:off x="1008" y="1248"/>
                <a:ext cx="384" cy="1"/>
              </a:xfrm>
              <a:prstGeom prst="straightConnector1">
                <a:avLst/>
              </a:prstGeom>
              <a:noFill/>
              <a:ln w="9525" algn="ctr">
                <a:solidFill>
                  <a:schemeClr val="tx1"/>
                </a:solidFill>
                <a:round/>
                <a:tailEnd type="arrow" w="med" len="med"/>
              </a:ln>
            </p:spPr>
          </p:cxnSp>
          <p:sp>
            <p:nvSpPr>
              <p:cNvPr id="10301" name="TextBox 38"/>
              <p:cNvSpPr txBox="1">
                <a:spLocks noChangeArrowheads="1"/>
              </p:cNvSpPr>
              <p:nvPr/>
            </p:nvSpPr>
            <p:spPr bwMode="auto">
              <a:xfrm>
                <a:off x="961" y="969"/>
                <a:ext cx="479" cy="368"/>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a:latin typeface="微软雅黑" panose="020B0503020204020204" pitchFamily="34" charset="-122"/>
                    <a:ea typeface="微软雅黑" panose="020B0503020204020204" pitchFamily="34" charset="-122"/>
                  </a:rPr>
                  <a:t>客户端时间</a:t>
                </a:r>
                <a:endParaRPr kumimoji="0" lang="zh-CN" altLang="en-US" sz="1050" b="1">
                  <a:latin typeface="微软雅黑" panose="020B0503020204020204" pitchFamily="34" charset="-122"/>
                  <a:ea typeface="微软雅黑" panose="020B0503020204020204" pitchFamily="34" charset="-122"/>
                </a:endParaRPr>
              </a:p>
            </p:txBody>
          </p:sp>
          <p:cxnSp>
            <p:nvCxnSpPr>
              <p:cNvPr id="10302" name="Straight Arrow Connector 37"/>
              <p:cNvCxnSpPr>
                <a:cxnSpLocks noChangeShapeType="1"/>
              </p:cNvCxnSpPr>
              <p:nvPr/>
            </p:nvCxnSpPr>
            <p:spPr bwMode="auto">
              <a:xfrm>
                <a:off x="1392" y="1248"/>
                <a:ext cx="384" cy="1"/>
              </a:xfrm>
              <a:prstGeom prst="straightConnector1">
                <a:avLst/>
              </a:prstGeom>
              <a:noFill/>
              <a:ln w="9525" algn="ctr">
                <a:solidFill>
                  <a:schemeClr val="tx1"/>
                </a:solidFill>
                <a:round/>
                <a:tailEnd type="arrow" w="med" len="med"/>
              </a:ln>
            </p:spPr>
          </p:cxnSp>
          <p:cxnSp>
            <p:nvCxnSpPr>
              <p:cNvPr id="10303" name="Straight Arrow Connector 37"/>
              <p:cNvCxnSpPr>
                <a:cxnSpLocks noChangeShapeType="1"/>
              </p:cNvCxnSpPr>
              <p:nvPr/>
            </p:nvCxnSpPr>
            <p:spPr bwMode="auto">
              <a:xfrm>
                <a:off x="1776" y="1248"/>
                <a:ext cx="768" cy="1"/>
              </a:xfrm>
              <a:prstGeom prst="straightConnector1">
                <a:avLst/>
              </a:prstGeom>
              <a:noFill/>
              <a:ln w="9525" algn="ctr">
                <a:solidFill>
                  <a:schemeClr val="tx1"/>
                </a:solidFill>
                <a:round/>
                <a:tailEnd type="arrow" w="med" len="med"/>
              </a:ln>
            </p:spPr>
          </p:cxnSp>
          <p:sp>
            <p:nvSpPr>
              <p:cNvPr id="10304" name="TextBox 38"/>
              <p:cNvSpPr txBox="1">
                <a:spLocks noChangeArrowheads="1"/>
              </p:cNvSpPr>
              <p:nvPr/>
            </p:nvSpPr>
            <p:spPr bwMode="auto">
              <a:xfrm>
                <a:off x="1392" y="960"/>
                <a:ext cx="480" cy="265"/>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en-US" altLang="zh-CN" sz="1050" b="1">
                    <a:latin typeface="微软雅黑" panose="020B0503020204020204" pitchFamily="34" charset="-122"/>
                    <a:ea typeface="微软雅黑" panose="020B0503020204020204" pitchFamily="34" charset="-122"/>
                  </a:rPr>
                  <a:t>DNS</a:t>
                </a:r>
                <a:r>
                  <a:rPr kumimoji="0" lang="zh-CN" altLang="en-US" sz="1050" b="1">
                    <a:latin typeface="微软雅黑" panose="020B0503020204020204" pitchFamily="34" charset="-122"/>
                    <a:ea typeface="微软雅黑" panose="020B0503020204020204" pitchFamily="34" charset="-122"/>
                  </a:rPr>
                  <a:t>时间</a:t>
                </a:r>
                <a:endParaRPr kumimoji="0" lang="en-US" altLang="en-US" sz="1050" b="1">
                  <a:latin typeface="微软雅黑" panose="020B0503020204020204" pitchFamily="34" charset="-122"/>
                  <a:ea typeface="微软雅黑" panose="020B0503020204020204" pitchFamily="34" charset="-122"/>
                </a:endParaRPr>
              </a:p>
            </p:txBody>
          </p:sp>
          <p:sp>
            <p:nvSpPr>
              <p:cNvPr id="10305" name="TextBox 38"/>
              <p:cNvSpPr txBox="1">
                <a:spLocks noChangeArrowheads="1"/>
              </p:cNvSpPr>
              <p:nvPr/>
            </p:nvSpPr>
            <p:spPr bwMode="auto">
              <a:xfrm>
                <a:off x="1886" y="982"/>
                <a:ext cx="636" cy="162"/>
              </a:xfrm>
              <a:prstGeom prst="rect">
                <a:avLst/>
              </a:prstGeom>
              <a:noFill/>
              <a:ln>
                <a:noFill/>
              </a:ln>
            </p:spPr>
            <p:txBody>
              <a:bodyPr wrap="square">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dirty="0">
                    <a:latin typeface="微软雅黑" panose="020B0503020204020204" pitchFamily="34" charset="-122"/>
                    <a:ea typeface="微软雅黑" panose="020B0503020204020204" pitchFamily="34" charset="-122"/>
                  </a:rPr>
                  <a:t>网络时间</a:t>
                </a:r>
                <a:endParaRPr kumimoji="0" lang="en-US" altLang="en-US" sz="1050" b="1" dirty="0">
                  <a:latin typeface="微软雅黑" panose="020B0503020204020204" pitchFamily="34" charset="-122"/>
                  <a:ea typeface="微软雅黑" panose="020B0503020204020204" pitchFamily="34" charset="-122"/>
                </a:endParaRPr>
              </a:p>
            </p:txBody>
          </p:sp>
          <p:sp>
            <p:nvSpPr>
              <p:cNvPr id="10306" name="TextBox 38"/>
              <p:cNvSpPr txBox="1">
                <a:spLocks noChangeArrowheads="1"/>
              </p:cNvSpPr>
              <p:nvPr/>
            </p:nvSpPr>
            <p:spPr bwMode="auto">
              <a:xfrm>
                <a:off x="1392" y="1871"/>
                <a:ext cx="721" cy="265"/>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a:latin typeface="微软雅黑" panose="020B0503020204020204" pitchFamily="34" charset="-122"/>
                    <a:ea typeface="微软雅黑" panose="020B0503020204020204" pitchFamily="34" charset="-122"/>
                  </a:rPr>
                  <a:t>应用处理返回时间</a:t>
                </a:r>
                <a:endParaRPr kumimoji="0" lang="en-US" altLang="en-US" sz="1050" b="1">
                  <a:latin typeface="微软雅黑" panose="020B0503020204020204" pitchFamily="34" charset="-122"/>
                  <a:ea typeface="微软雅黑" panose="020B0503020204020204" pitchFamily="34" charset="-122"/>
                </a:endParaRPr>
              </a:p>
            </p:txBody>
          </p:sp>
        </p:grpSp>
        <p:cxnSp>
          <p:nvCxnSpPr>
            <p:cNvPr id="10289" name="Straight Connector 12"/>
            <p:cNvCxnSpPr>
              <a:cxnSpLocks noChangeShapeType="1"/>
            </p:cNvCxnSpPr>
            <p:nvPr/>
          </p:nvCxnSpPr>
          <p:spPr bwMode="auto">
            <a:xfrm rot="5400000">
              <a:off x="2214" y="1311"/>
              <a:ext cx="1151" cy="1"/>
            </a:xfrm>
            <a:prstGeom prst="line">
              <a:avLst/>
            </a:prstGeom>
            <a:noFill/>
            <a:ln w="9525" algn="ctr">
              <a:solidFill>
                <a:schemeClr val="tx1"/>
              </a:solidFill>
              <a:prstDash val="sysDash"/>
              <a:round/>
            </a:ln>
          </p:spPr>
        </p:cxnSp>
        <p:pic>
          <p:nvPicPr>
            <p:cNvPr id="1029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1" y="1145"/>
              <a:ext cx="384" cy="576"/>
            </a:xfrm>
            <a:prstGeom prst="rect">
              <a:avLst/>
            </a:prstGeom>
            <a:noFill/>
            <a:ln>
              <a:noFill/>
            </a:ln>
          </p:spPr>
        </p:pic>
        <p:sp>
          <p:nvSpPr>
            <p:cNvPr id="10291" name="TextBox 38"/>
            <p:cNvSpPr txBox="1">
              <a:spLocks noChangeArrowheads="1"/>
            </p:cNvSpPr>
            <p:nvPr/>
          </p:nvSpPr>
          <p:spPr bwMode="auto">
            <a:xfrm>
              <a:off x="2290" y="782"/>
              <a:ext cx="480" cy="162"/>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a:latin typeface="微软雅黑" panose="020B0503020204020204" pitchFamily="34" charset="-122"/>
                  <a:ea typeface="微软雅黑" panose="020B0503020204020204" pitchFamily="34" charset="-122"/>
                </a:rPr>
                <a:t>服务时间</a:t>
              </a:r>
              <a:endParaRPr kumimoji="0" lang="en-US" altLang="en-US" sz="1050" b="1">
                <a:latin typeface="微软雅黑" panose="020B0503020204020204" pitchFamily="34" charset="-122"/>
                <a:ea typeface="微软雅黑" panose="020B0503020204020204" pitchFamily="34" charset="-122"/>
              </a:endParaRPr>
            </a:p>
          </p:txBody>
        </p:sp>
        <p:cxnSp>
          <p:nvCxnSpPr>
            <p:cNvPr id="10292" name="Straight Arrow Connector 37"/>
            <p:cNvCxnSpPr>
              <a:cxnSpLocks noChangeShapeType="1"/>
            </p:cNvCxnSpPr>
            <p:nvPr/>
          </p:nvCxnSpPr>
          <p:spPr bwMode="auto">
            <a:xfrm>
              <a:off x="2290" y="1054"/>
              <a:ext cx="544" cy="0"/>
            </a:xfrm>
            <a:prstGeom prst="straightConnector1">
              <a:avLst/>
            </a:prstGeom>
            <a:noFill/>
            <a:ln w="9525" algn="ctr">
              <a:solidFill>
                <a:schemeClr val="tx1"/>
              </a:solidFill>
              <a:round/>
              <a:tailEnd type="arrow" w="med" len="med"/>
            </a:ln>
          </p:spPr>
        </p:cxnSp>
      </p:grpSp>
      <p:pic>
        <p:nvPicPr>
          <p:cNvPr id="2" name="图片 1" descr="HP LR Monitor.png"/>
          <p:cNvPicPr>
            <a:picLocks noChangeAspect="1"/>
          </p:cNvPicPr>
          <p:nvPr/>
        </p:nvPicPr>
        <p:blipFill>
          <a:blip r:embed="rId3" cstate="print"/>
          <a:stretch>
            <a:fillRect/>
          </a:stretch>
        </p:blipFill>
        <p:spPr>
          <a:xfrm>
            <a:off x="4201184" y="2304654"/>
            <a:ext cx="4667280" cy="2361926"/>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592207" y="368305"/>
            <a:ext cx="5746295" cy="421482"/>
          </a:xfrm>
        </p:spPr>
        <p:txBody>
          <a:bodyPr>
            <a:normAutofit fontScale="90000"/>
          </a:bodyPr>
          <a:lstStyle/>
          <a:p>
            <a:pPr>
              <a:spcAft>
                <a:spcPts val="0"/>
              </a:spcAft>
            </a:pPr>
            <a:r>
              <a:rPr lang="zh-CN" altLang="en-US" dirty="0"/>
              <a:t>性能测试工具</a:t>
            </a:r>
            <a:endParaRPr lang="en-US" altLang="zh-CN" dirty="0"/>
          </a:p>
        </p:txBody>
      </p:sp>
      <p:sp>
        <p:nvSpPr>
          <p:cNvPr id="3" name="文本框 2"/>
          <p:cNvSpPr txBox="1"/>
          <p:nvPr/>
        </p:nvSpPr>
        <p:spPr>
          <a:xfrm>
            <a:off x="4230179" y="1221539"/>
            <a:ext cx="2681201" cy="2999740"/>
          </a:xfrm>
          <a:prstGeom prst="rect">
            <a:avLst/>
          </a:prstGeom>
          <a:noFill/>
        </p:spPr>
        <p:txBody>
          <a:bodyPr wrap="square">
            <a:spAutoFit/>
          </a:bodyPr>
          <a:lstStyle/>
          <a:p>
            <a:pPr marL="342900" indent="-342900" algn="just">
              <a:lnSpc>
                <a:spcPct val="150000"/>
              </a:lnSpc>
              <a:spcAft>
                <a:spcPts val="0"/>
              </a:spcAft>
              <a:buFont typeface="+mj-ea"/>
              <a:buAutoNum type="circleNumDbPlain"/>
            </a:pPr>
            <a:r>
              <a:rPr lang="en-GB" altLang="zh-CN" b="0" i="0" dirty="0">
                <a:solidFill>
                  <a:schemeClr val="tx1">
                    <a:lumMod val="75000"/>
                    <a:lumOff val="25000"/>
                  </a:schemeClr>
                </a:solidFill>
                <a:effectLst/>
                <a:latin typeface="system-ui"/>
              </a:rPr>
              <a:t>Google Lighthouse</a:t>
            </a:r>
            <a:endParaRPr lang="en-GB" altLang="zh-CN" b="0" i="0" dirty="0">
              <a:solidFill>
                <a:schemeClr val="tx1">
                  <a:lumMod val="75000"/>
                  <a:lumOff val="25000"/>
                </a:schemeClr>
              </a:solidFill>
              <a:effectLst/>
              <a:latin typeface="system-ui"/>
            </a:endParaRPr>
          </a:p>
          <a:p>
            <a:pPr marL="342900" indent="-342900" algn="just">
              <a:lnSpc>
                <a:spcPct val="150000"/>
              </a:lnSpc>
              <a:spcBef>
                <a:spcPts val="0"/>
              </a:spcBef>
              <a:spcAft>
                <a:spcPts val="0"/>
              </a:spcAft>
              <a:buFont typeface="+mj-ea"/>
              <a:buAutoNum type="circleNumDbPlain"/>
            </a:pPr>
            <a:r>
              <a:rPr lang="en-GB" altLang="zh-CN" b="0" i="0" dirty="0">
                <a:solidFill>
                  <a:schemeClr val="tx1">
                    <a:lumMod val="75000"/>
                    <a:lumOff val="25000"/>
                  </a:schemeClr>
                </a:solidFill>
                <a:effectLst/>
                <a:latin typeface="system-ui"/>
              </a:rPr>
              <a:t>PerfDog</a:t>
            </a:r>
            <a:endParaRPr lang="en-GB" altLang="zh-CN" b="0" i="0" dirty="0">
              <a:solidFill>
                <a:schemeClr val="tx1">
                  <a:lumMod val="75000"/>
                  <a:lumOff val="25000"/>
                </a:schemeClr>
              </a:solidFill>
              <a:effectLst/>
              <a:latin typeface="system-ui"/>
            </a:endParaRPr>
          </a:p>
          <a:p>
            <a:pPr marL="342900" indent="-342900" algn="just">
              <a:lnSpc>
                <a:spcPct val="150000"/>
              </a:lnSpc>
              <a:spcBef>
                <a:spcPts val="0"/>
              </a:spcBef>
              <a:spcAft>
                <a:spcPts val="0"/>
              </a:spcAft>
              <a:buFont typeface="+mj-ea"/>
              <a:buAutoNum type="circleNumDbPlain"/>
            </a:pPr>
            <a:r>
              <a:rPr lang="en-GB" altLang="zh-CN" b="0" i="0" dirty="0">
                <a:solidFill>
                  <a:schemeClr val="tx1">
                    <a:lumMod val="75000"/>
                    <a:lumOff val="25000"/>
                  </a:schemeClr>
                </a:solidFill>
                <a:effectLst/>
                <a:latin typeface="system-ui"/>
              </a:rPr>
              <a:t>Monkey</a:t>
            </a:r>
            <a:endParaRPr lang="en-GB" altLang="zh-CN" b="0" i="0" dirty="0">
              <a:solidFill>
                <a:schemeClr val="tx1">
                  <a:lumMod val="75000"/>
                  <a:lumOff val="25000"/>
                </a:schemeClr>
              </a:solidFill>
              <a:effectLst/>
              <a:latin typeface="system-ui"/>
            </a:endParaRPr>
          </a:p>
          <a:p>
            <a:pPr marL="342900" indent="-342900" algn="just">
              <a:lnSpc>
                <a:spcPct val="150000"/>
              </a:lnSpc>
              <a:spcBef>
                <a:spcPts val="0"/>
              </a:spcBef>
              <a:spcAft>
                <a:spcPts val="0"/>
              </a:spcAft>
              <a:buFont typeface="+mj-ea"/>
              <a:buAutoNum type="circleNumDbPlain"/>
            </a:pPr>
            <a:r>
              <a:rPr lang="en-GB" altLang="zh-CN" b="0" i="0" dirty="0" err="1">
                <a:solidFill>
                  <a:schemeClr val="tx1">
                    <a:lumMod val="75000"/>
                    <a:lumOff val="25000"/>
                  </a:schemeClr>
                </a:solidFill>
                <a:effectLst/>
                <a:latin typeface="system-ui"/>
              </a:rPr>
              <a:t>Monekyrunner</a:t>
            </a:r>
            <a:endParaRPr lang="en-GB" altLang="zh-CN" b="0" i="0" dirty="0">
              <a:solidFill>
                <a:schemeClr val="tx1">
                  <a:lumMod val="75000"/>
                  <a:lumOff val="25000"/>
                </a:schemeClr>
              </a:solidFill>
              <a:effectLst/>
              <a:latin typeface="system-ui"/>
            </a:endParaRPr>
          </a:p>
          <a:p>
            <a:pPr marL="342900" indent="-342900" algn="just">
              <a:lnSpc>
                <a:spcPct val="150000"/>
              </a:lnSpc>
              <a:spcBef>
                <a:spcPts val="0"/>
              </a:spcBef>
              <a:spcAft>
                <a:spcPts val="0"/>
              </a:spcAft>
              <a:buFont typeface="+mj-ea"/>
              <a:buAutoNum type="circleNumDbPlain"/>
            </a:pPr>
            <a:r>
              <a:rPr lang="en-GB" altLang="zh-CN" b="0" i="0" dirty="0" err="1">
                <a:solidFill>
                  <a:schemeClr val="tx1">
                    <a:lumMod val="75000"/>
                    <a:lumOff val="25000"/>
                  </a:schemeClr>
                </a:solidFill>
                <a:effectLst/>
                <a:latin typeface="system-ui"/>
              </a:rPr>
              <a:t>mobileperf</a:t>
            </a:r>
            <a:endParaRPr lang="en-GB" altLang="zh-CN" b="0" i="0" dirty="0">
              <a:solidFill>
                <a:schemeClr val="tx1">
                  <a:lumMod val="75000"/>
                  <a:lumOff val="25000"/>
                </a:schemeClr>
              </a:solidFill>
              <a:effectLst/>
              <a:latin typeface="system-ui"/>
            </a:endParaRPr>
          </a:p>
          <a:p>
            <a:pPr marL="342900" indent="-342900" algn="just">
              <a:lnSpc>
                <a:spcPct val="150000"/>
              </a:lnSpc>
              <a:spcBef>
                <a:spcPts val="0"/>
              </a:spcBef>
              <a:spcAft>
                <a:spcPts val="0"/>
              </a:spcAft>
              <a:buFont typeface="+mj-ea"/>
              <a:buAutoNum type="circleNumDbPlain"/>
            </a:pPr>
            <a:r>
              <a:rPr lang="en-GB" altLang="zh-CN" b="0" i="0" dirty="0" err="1">
                <a:solidFill>
                  <a:schemeClr val="tx1">
                    <a:lumMod val="75000"/>
                    <a:lumOff val="25000"/>
                  </a:schemeClr>
                </a:solidFill>
                <a:effectLst/>
                <a:latin typeface="system-ui"/>
              </a:rPr>
              <a:t>Pyroscope</a:t>
            </a:r>
            <a:endParaRPr lang="en-GB" altLang="zh-CN" b="0" i="0" dirty="0">
              <a:solidFill>
                <a:schemeClr val="tx1">
                  <a:lumMod val="75000"/>
                  <a:lumOff val="25000"/>
                </a:schemeClr>
              </a:solidFill>
              <a:effectLst/>
              <a:latin typeface="system-ui"/>
            </a:endParaRPr>
          </a:p>
          <a:p>
            <a:pPr marL="342900" indent="-342900" algn="just">
              <a:lnSpc>
                <a:spcPct val="150000"/>
              </a:lnSpc>
              <a:spcBef>
                <a:spcPts val="0"/>
              </a:spcBef>
              <a:buFont typeface="+mj-ea"/>
              <a:buAutoNum type="circleNumDbPlain"/>
            </a:pPr>
            <a:r>
              <a:rPr lang="en-GB" altLang="zh-CN" b="0" i="0" dirty="0" err="1">
                <a:solidFill>
                  <a:schemeClr val="tx1">
                    <a:lumMod val="75000"/>
                    <a:lumOff val="25000"/>
                  </a:schemeClr>
                </a:solidFill>
                <a:effectLst/>
                <a:latin typeface="system-ui"/>
              </a:rPr>
              <a:t>MemoryLeakDetector</a:t>
            </a:r>
            <a:endParaRPr lang="en-GB" altLang="zh-CN" b="0" i="0" dirty="0">
              <a:solidFill>
                <a:schemeClr val="tx1">
                  <a:lumMod val="75000"/>
                  <a:lumOff val="25000"/>
                </a:schemeClr>
              </a:solidFill>
              <a:effectLst/>
              <a:latin typeface="system-ui"/>
            </a:endParaRPr>
          </a:p>
        </p:txBody>
      </p:sp>
      <p:sp>
        <p:nvSpPr>
          <p:cNvPr id="4" name="文本框 3"/>
          <p:cNvSpPr txBox="1"/>
          <p:nvPr/>
        </p:nvSpPr>
        <p:spPr>
          <a:xfrm>
            <a:off x="4084264" y="821429"/>
            <a:ext cx="2468880" cy="398780"/>
          </a:xfrm>
          <a:prstGeom prst="rect">
            <a:avLst/>
          </a:prstGeom>
          <a:noFill/>
        </p:spPr>
        <p:txBody>
          <a:bodyPr wrap="none" rtlCol="0">
            <a:spAutoFit/>
          </a:bodyPr>
          <a:lstStyle/>
          <a:p>
            <a:pPr>
              <a:spcAft>
                <a:spcPts val="0"/>
              </a:spcAft>
            </a:pPr>
            <a:r>
              <a:rPr kumimoji="1" lang="zh-CN" altLang="en-US" sz="2000" dirty="0">
                <a:solidFill>
                  <a:srgbClr val="C00000"/>
                </a:solidFill>
                <a:latin typeface="微软雅黑" panose="020B0503020204020204" pitchFamily="34" charset="-122"/>
                <a:ea typeface="微软雅黑" panose="020B0503020204020204" pitchFamily="34" charset="-122"/>
              </a:rPr>
              <a:t>客户端性能测试工具</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93552" y="821429"/>
            <a:ext cx="2722880" cy="398780"/>
          </a:xfrm>
          <a:prstGeom prst="rect">
            <a:avLst/>
          </a:prstGeom>
          <a:noFill/>
        </p:spPr>
        <p:txBody>
          <a:bodyPr wrap="none" rtlCol="0">
            <a:spAutoFit/>
          </a:bodyPr>
          <a:lstStyle/>
          <a:p>
            <a:pPr>
              <a:spcAft>
                <a:spcPts val="0"/>
              </a:spcAft>
            </a:pPr>
            <a:r>
              <a:rPr kumimoji="1" lang="zh-CN" altLang="en-US" sz="2000" dirty="0">
                <a:solidFill>
                  <a:srgbClr val="C00000"/>
                </a:solidFill>
                <a:latin typeface="微软雅黑" panose="020B0503020204020204" pitchFamily="34" charset="-122"/>
                <a:ea typeface="微软雅黑" panose="020B0503020204020204" pitchFamily="34" charset="-122"/>
              </a:rPr>
              <a:t>服务器端性能测试工具</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22962" y="1189272"/>
            <a:ext cx="2490281" cy="3830955"/>
          </a:xfrm>
          <a:prstGeom prst="rect">
            <a:avLst/>
          </a:prstGeom>
          <a:noFill/>
        </p:spPr>
        <p:txBody>
          <a:bodyPr wrap="square">
            <a:spAutoFit/>
          </a:bodyPr>
          <a:lstStyle/>
          <a:p>
            <a:pPr marL="342900" indent="-342900">
              <a:lnSpc>
                <a:spcPct val="150000"/>
              </a:lnSpc>
              <a:spcAft>
                <a:spcPts val="0"/>
              </a:spcAft>
              <a:buFont typeface="+mj-ea"/>
              <a:buAutoNum type="circleNumDbPlain"/>
            </a:pPr>
            <a:r>
              <a:rPr lang="zh-CN" altLang="en-US" dirty="0"/>
              <a:t>JMeter</a:t>
            </a:r>
            <a:endParaRPr lang="zh-CN" altLang="en-US" dirty="0"/>
          </a:p>
          <a:p>
            <a:pPr marL="342900" indent="-342900">
              <a:lnSpc>
                <a:spcPct val="150000"/>
              </a:lnSpc>
              <a:spcBef>
                <a:spcPts val="0"/>
              </a:spcBef>
              <a:spcAft>
                <a:spcPts val="0"/>
              </a:spcAft>
              <a:buFont typeface="+mj-ea"/>
              <a:buAutoNum type="circleNumDbPlain"/>
            </a:pPr>
            <a:r>
              <a:rPr lang="zh-CN" altLang="en-US" dirty="0"/>
              <a:t>LoadRunner</a:t>
            </a:r>
            <a:endParaRPr lang="zh-CN" altLang="en-US" dirty="0"/>
          </a:p>
          <a:p>
            <a:pPr marL="342900" indent="-342900">
              <a:lnSpc>
                <a:spcPct val="150000"/>
              </a:lnSpc>
              <a:spcBef>
                <a:spcPts val="0"/>
              </a:spcBef>
              <a:spcAft>
                <a:spcPts val="0"/>
              </a:spcAft>
              <a:buFont typeface="+mj-ea"/>
              <a:buAutoNum type="circleNumDbPlain"/>
            </a:pPr>
            <a:r>
              <a:rPr lang="zh-CN" altLang="en-US" dirty="0"/>
              <a:t>Webload</a:t>
            </a:r>
            <a:endParaRPr lang="zh-CN" altLang="en-US" dirty="0"/>
          </a:p>
          <a:p>
            <a:pPr marL="342900" indent="-342900">
              <a:lnSpc>
                <a:spcPct val="150000"/>
              </a:lnSpc>
              <a:spcBef>
                <a:spcPts val="0"/>
              </a:spcBef>
              <a:spcAft>
                <a:spcPts val="0"/>
              </a:spcAft>
              <a:buFont typeface="+mj-ea"/>
              <a:buAutoNum type="circleNumDbPlain"/>
            </a:pPr>
            <a:r>
              <a:rPr lang="zh-CN" altLang="en-US" dirty="0"/>
              <a:t>Gatling</a:t>
            </a:r>
            <a:endParaRPr lang="zh-CN" altLang="en-US" dirty="0"/>
          </a:p>
          <a:p>
            <a:pPr marL="342900" indent="-342900">
              <a:lnSpc>
                <a:spcPct val="150000"/>
              </a:lnSpc>
              <a:spcBef>
                <a:spcPts val="0"/>
              </a:spcBef>
              <a:spcAft>
                <a:spcPts val="0"/>
              </a:spcAft>
              <a:buFont typeface="+mj-ea"/>
              <a:buAutoNum type="circleNumDbPlain"/>
            </a:pPr>
            <a:r>
              <a:rPr lang="zh-CN" altLang="en-US" dirty="0"/>
              <a:t>k6</a:t>
            </a:r>
            <a:endParaRPr lang="zh-CN" altLang="en-US" dirty="0"/>
          </a:p>
          <a:p>
            <a:pPr marL="342900" indent="-342900">
              <a:lnSpc>
                <a:spcPct val="150000"/>
              </a:lnSpc>
              <a:spcBef>
                <a:spcPts val="0"/>
              </a:spcBef>
              <a:spcAft>
                <a:spcPts val="0"/>
              </a:spcAft>
              <a:buFont typeface="+mj-ea"/>
              <a:buAutoNum type="circleNumDbPlain"/>
            </a:pPr>
            <a:r>
              <a:rPr lang="zh-CN" altLang="en-US" dirty="0"/>
              <a:t>Vegata</a:t>
            </a:r>
            <a:endParaRPr lang="zh-CN" altLang="en-US" dirty="0"/>
          </a:p>
          <a:p>
            <a:pPr marL="342900" indent="-342900">
              <a:lnSpc>
                <a:spcPct val="150000"/>
              </a:lnSpc>
              <a:spcBef>
                <a:spcPts val="0"/>
              </a:spcBef>
              <a:spcAft>
                <a:spcPts val="0"/>
              </a:spcAft>
              <a:buFont typeface="+mj-ea"/>
              <a:buAutoNum type="circleNumDbPlain"/>
            </a:pPr>
            <a:r>
              <a:rPr lang="zh-CN" altLang="en-US" dirty="0"/>
              <a:t>Locust</a:t>
            </a:r>
            <a:endParaRPr lang="zh-CN" altLang="en-US" dirty="0"/>
          </a:p>
          <a:p>
            <a:pPr marL="342900" indent="-342900">
              <a:lnSpc>
                <a:spcPct val="150000"/>
              </a:lnSpc>
              <a:spcBef>
                <a:spcPts val="0"/>
              </a:spcBef>
              <a:spcAft>
                <a:spcPts val="0"/>
              </a:spcAft>
              <a:buFont typeface="+mj-ea"/>
              <a:buAutoNum type="circleNumDbPlain"/>
            </a:pPr>
            <a:r>
              <a:rPr lang="zh-CN" altLang="en-US" dirty="0"/>
              <a:t>Skywalking</a:t>
            </a:r>
            <a:endParaRPr lang="en-US" altLang="zh-CN" dirty="0"/>
          </a:p>
          <a:p>
            <a:pPr marL="342900" indent="-342900">
              <a:lnSpc>
                <a:spcPct val="150000"/>
              </a:lnSpc>
              <a:spcBef>
                <a:spcPts val="0"/>
              </a:spcBef>
              <a:buFont typeface="+mj-ea"/>
              <a:buAutoNum type="circleNumDbPlain"/>
            </a:pPr>
            <a:r>
              <a:rPr lang="en-US" altLang="zh-CN" dirty="0"/>
              <a:t>……</a:t>
            </a:r>
            <a:endParaRPr lang="zh-CN" altLang="en-US" dirty="0"/>
          </a:p>
        </p:txBody>
      </p:sp>
      <p:grpSp>
        <p:nvGrpSpPr>
          <p:cNvPr id="5" name="组合 4"/>
          <p:cNvGrpSpPr/>
          <p:nvPr/>
        </p:nvGrpSpPr>
        <p:grpSpPr>
          <a:xfrm>
            <a:off x="7274692" y="2054390"/>
            <a:ext cx="1292158" cy="1805417"/>
            <a:chOff x="7274692" y="2054390"/>
            <a:chExt cx="1292158" cy="1805417"/>
          </a:xfrm>
        </p:grpSpPr>
        <p:sp>
          <p:nvSpPr>
            <p:cNvPr id="11" name="文本框 10"/>
            <p:cNvSpPr txBox="1"/>
            <p:nvPr/>
          </p:nvSpPr>
          <p:spPr>
            <a:xfrm>
              <a:off x="7402771" y="3336587"/>
              <a:ext cx="1094484" cy="523220"/>
            </a:xfrm>
            <a:prstGeom prst="rect">
              <a:avLst/>
            </a:prstGeom>
            <a:noFill/>
          </p:spPr>
          <p:txBody>
            <a:bodyPr wrap="square" rtlCol="0">
              <a:spAutoFit/>
            </a:bodyPr>
            <a:lstStyle/>
            <a:p>
              <a:pPr algn="ctr"/>
              <a:r>
                <a:rPr kumimoji="1" lang="zh-CN" altLang="en-US" sz="1400" dirty="0">
                  <a:solidFill>
                    <a:srgbClr val="C00000"/>
                  </a:solidFill>
                  <a:latin typeface="微软雅黑" panose="020B0503020204020204" pitchFamily="34" charset="-122"/>
                  <a:ea typeface="微软雅黑" panose="020B0503020204020204" pitchFamily="34" charset="-122"/>
                </a:rPr>
                <a:t>详见我之前写的文章</a:t>
              </a:r>
              <a:endParaRPr kumimoji="1"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7274692" y="2054390"/>
              <a:ext cx="1292158" cy="1292158"/>
            </a:xfrm>
            <a:prstGeom prst="rect">
              <a:avLst/>
            </a:prstGeom>
          </p:spPr>
        </p:pic>
        <p:pic>
          <p:nvPicPr>
            <p:cNvPr id="2" name="图片 1"/>
            <p:cNvPicPr>
              <a:picLocks noChangeAspect="1"/>
            </p:cNvPicPr>
            <p:nvPr/>
          </p:nvPicPr>
          <p:blipFill>
            <a:blip r:embed="rId2"/>
            <a:stretch>
              <a:fillRect/>
            </a:stretch>
          </p:blipFill>
          <p:spPr>
            <a:xfrm>
              <a:off x="7723032" y="2495433"/>
              <a:ext cx="395477" cy="400111"/>
            </a:xfrm>
            <a:prstGeom prst="rect">
              <a:avLst/>
            </a:prstGeom>
          </p:spPr>
        </p:pic>
      </p:gr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客户端</a:t>
            </a:r>
            <a:r>
              <a:rPr kumimoji="1" lang="en-US" altLang="zh-CN" dirty="0"/>
              <a:t>PerfDog</a:t>
            </a:r>
            <a:endParaRPr kumimoji="1" lang="zh-CN" altLang="en-US" dirty="0"/>
          </a:p>
        </p:txBody>
      </p:sp>
      <p:pic>
        <p:nvPicPr>
          <p:cNvPr id="4" name="图片 3" descr="点击查看原图"/>
          <p:cNvPicPr>
            <a:picLocks noChangeAspect="1"/>
          </p:cNvPicPr>
          <p:nvPr/>
        </p:nvPicPr>
        <p:blipFill>
          <a:blip r:embed="rId1"/>
          <a:stretch>
            <a:fillRect/>
          </a:stretch>
        </p:blipFill>
        <p:spPr>
          <a:xfrm>
            <a:off x="1307011" y="771386"/>
            <a:ext cx="6382791" cy="3800614"/>
          </a:xfrm>
          <a:prstGeom prst="rect">
            <a:avLst/>
          </a:prstGeom>
          <a:noFill/>
          <a:ln w="9525">
            <a:noFill/>
          </a:ln>
        </p:spPr>
      </p:pic>
      <p:sp>
        <p:nvSpPr>
          <p:cNvPr id="5" name="文本框 4"/>
          <p:cNvSpPr txBox="1"/>
          <p:nvPr/>
        </p:nvSpPr>
        <p:spPr>
          <a:xfrm>
            <a:off x="1585609" y="4666551"/>
            <a:ext cx="5313680" cy="306705"/>
          </a:xfrm>
          <a:prstGeom prst="rect">
            <a:avLst/>
          </a:prstGeom>
          <a:noFill/>
        </p:spPr>
        <p:txBody>
          <a:bodyPr wrap="none" rtlCol="0">
            <a:spAutoFit/>
          </a:bodyPr>
          <a:lstStyle/>
          <a:p>
            <a:pPr>
              <a:spcAft>
                <a:spcPts val="0"/>
              </a:spcAft>
            </a:pPr>
            <a:r>
              <a:rPr kumimoji="1" lang="zh-CN" altLang="en-US" sz="1400" dirty="0">
                <a:solidFill>
                  <a:srgbClr val="00B0F0"/>
                </a:solidFill>
                <a:latin typeface="微软雅黑" panose="020B0503020204020204" pitchFamily="34" charset="-122"/>
                <a:ea typeface="微软雅黑" panose="020B0503020204020204" pitchFamily="34" charset="-122"/>
              </a:rPr>
              <a:t>详见：教材</a:t>
            </a:r>
            <a:r>
              <a:rPr kumimoji="1" lang="en-US" altLang="zh-CN" sz="1400" dirty="0">
                <a:solidFill>
                  <a:srgbClr val="00B0F0"/>
                </a:solidFill>
                <a:latin typeface="微软雅黑" panose="020B0503020204020204" pitchFamily="34" charset="-122"/>
                <a:ea typeface="微软雅黑" panose="020B0503020204020204" pitchFamily="34" charset="-122"/>
              </a:rPr>
              <a:t>P201-203</a:t>
            </a:r>
            <a:r>
              <a:rPr kumimoji="1" lang="zh-CN" altLang="en-US" sz="1400" dirty="0">
                <a:solidFill>
                  <a:srgbClr val="00B0F0"/>
                </a:solidFill>
                <a:latin typeface="微软雅黑" panose="020B0503020204020204" pitchFamily="34" charset="-122"/>
                <a:ea typeface="微软雅黑" panose="020B0503020204020204" pitchFamily="34" charset="-122"/>
              </a:rPr>
              <a:t>，和官方网站 </a:t>
            </a:r>
            <a:r>
              <a:rPr kumimoji="1" lang="en-GB" altLang="zh-CN" sz="1400" dirty="0">
                <a:solidFill>
                  <a:srgbClr val="00B0F0"/>
                </a:solidFill>
                <a:latin typeface="微软雅黑" panose="020B0503020204020204" pitchFamily="34" charset="-122"/>
                <a:ea typeface="微软雅黑" panose="020B0503020204020204" pitchFamily="34" charset="-122"/>
              </a:rPr>
              <a:t>https://</a:t>
            </a:r>
            <a:r>
              <a:rPr kumimoji="1" lang="en-GB" altLang="zh-CN" sz="1400" dirty="0" err="1">
                <a:solidFill>
                  <a:srgbClr val="00B0F0"/>
                </a:solidFill>
                <a:latin typeface="微软雅黑" panose="020B0503020204020204" pitchFamily="34" charset="-122"/>
                <a:ea typeface="微软雅黑" panose="020B0503020204020204" pitchFamily="34" charset="-122"/>
              </a:rPr>
              <a:t>perfdog.wetest.net</a:t>
            </a:r>
            <a:r>
              <a:rPr kumimoji="1" lang="en-GB" altLang="zh-CN" sz="1400" dirty="0">
                <a:solidFill>
                  <a:srgbClr val="00B0F0"/>
                </a:solidFill>
                <a:latin typeface="微软雅黑" panose="020B0503020204020204" pitchFamily="34" charset="-122"/>
                <a:ea typeface="微软雅黑" panose="020B0503020204020204" pitchFamily="34" charset="-122"/>
              </a:rPr>
              <a:t>/</a:t>
            </a:r>
            <a:endParaRPr kumimoji="1" lang="zh-CN" altLang="en-US" sz="1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592207" y="368305"/>
            <a:ext cx="5746295" cy="421482"/>
          </a:xfrm>
        </p:spPr>
        <p:txBody>
          <a:bodyPr>
            <a:normAutofit fontScale="90000"/>
          </a:bodyPr>
          <a:lstStyle/>
          <a:p>
            <a:pPr>
              <a:spcAft>
                <a:spcPts val="0"/>
              </a:spcAft>
            </a:pPr>
            <a:r>
              <a:rPr lang="zh-CN" altLang="en-US" dirty="0"/>
              <a:t>性能测试工具 </a:t>
            </a:r>
            <a:r>
              <a:rPr lang="en-US" altLang="zh-CN" dirty="0"/>
              <a:t>JMeter</a:t>
            </a:r>
            <a:endParaRPr lang="en-US" altLang="zh-CN" dirty="0"/>
          </a:p>
        </p:txBody>
      </p:sp>
      <p:sp>
        <p:nvSpPr>
          <p:cNvPr id="6" name="文本框 5"/>
          <p:cNvSpPr txBox="1"/>
          <p:nvPr/>
        </p:nvSpPr>
        <p:spPr>
          <a:xfrm>
            <a:off x="3561504" y="4658121"/>
            <a:ext cx="3666147" cy="337185"/>
          </a:xfrm>
          <a:prstGeom prst="rect">
            <a:avLst/>
          </a:prstGeom>
          <a:noFill/>
        </p:spPr>
        <p:txBody>
          <a:bodyPr wrap="square">
            <a:spAutoFit/>
          </a:bodyPr>
          <a:lstStyle/>
          <a:p>
            <a:pPr algn="r">
              <a:spcAft>
                <a:spcPts val="0"/>
              </a:spcAft>
            </a:pPr>
            <a:r>
              <a:rPr lang="zh-CN" altLang="en-US" sz="1600" dirty="0">
                <a:hlinkClick r:id="rId1"/>
              </a:rPr>
              <a:t>https://jmeter.apache.org/index.html</a:t>
            </a:r>
            <a:r>
              <a:rPr lang="en-US" altLang="zh-CN" sz="1600" dirty="0"/>
              <a:t> </a:t>
            </a:r>
            <a:endParaRPr lang="zh-CN" altLang="en-US" sz="1600" dirty="0"/>
          </a:p>
        </p:txBody>
      </p:sp>
      <p:pic>
        <p:nvPicPr>
          <p:cNvPr id="4" name="图片 3"/>
          <p:cNvPicPr>
            <a:picLocks noChangeAspect="1"/>
          </p:cNvPicPr>
          <p:nvPr/>
        </p:nvPicPr>
        <p:blipFill>
          <a:blip r:embed="rId2"/>
          <a:stretch>
            <a:fillRect/>
          </a:stretch>
        </p:blipFill>
        <p:spPr>
          <a:xfrm>
            <a:off x="392253" y="819889"/>
            <a:ext cx="6338502" cy="3503722"/>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6798834" y="1290554"/>
            <a:ext cx="2200787" cy="2030095"/>
          </a:xfrm>
          <a:prstGeom prst="rect">
            <a:avLst/>
          </a:prstGeom>
          <a:noFill/>
        </p:spPr>
        <p:txBody>
          <a:bodyPr wrap="square" rtlCol="0">
            <a:spAutoFit/>
          </a:bodyPr>
          <a:lstStyle/>
          <a:p>
            <a:pPr marL="285750" indent="-285750">
              <a:spcAft>
                <a:spcPts val="0"/>
              </a:spcAft>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rPr>
              <a:t>测试计划</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spcBef>
                <a:spcPts val="0"/>
              </a:spcBef>
              <a:spcAft>
                <a:spcPts val="0"/>
              </a:spcAft>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线程组</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spcBef>
                <a:spcPts val="0"/>
              </a:spcBef>
              <a:spcAft>
                <a:spcPts val="0"/>
              </a:spcAft>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取样器</a:t>
            </a:r>
            <a:r>
              <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请求</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spcBef>
                <a:spcPts val="0"/>
              </a:spcBef>
              <a:spcAft>
                <a:spcPts val="0"/>
              </a:spcAft>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逻辑控制器</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spcBef>
                <a:spcPts val="0"/>
              </a:spcBef>
              <a:spcAft>
                <a:spcPts val="0"/>
              </a:spcAft>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断言</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spcBef>
                <a:spcPts val="0"/>
              </a:spcBef>
              <a:spcAft>
                <a:spcPts val="0"/>
              </a:spcAft>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前置</a:t>
            </a:r>
            <a:r>
              <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后置处理器</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spcBef>
                <a:spcPts val="0"/>
              </a:spcBef>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监听器</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09469" y="1627704"/>
            <a:ext cx="6418182" cy="33883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450619" y="337580"/>
            <a:ext cx="5746295" cy="421482"/>
          </a:xfrm>
        </p:spPr>
        <p:txBody>
          <a:bodyPr>
            <a:normAutofit fontScale="90000"/>
          </a:bodyPr>
          <a:lstStyle/>
          <a:p>
            <a:pPr>
              <a:spcAft>
                <a:spcPts val="0"/>
              </a:spcAft>
            </a:pPr>
            <a:r>
              <a:rPr lang="en-US" altLang="zh-CN" dirty="0"/>
              <a:t>JMeter</a:t>
            </a:r>
            <a:r>
              <a:rPr lang="zh-CN" altLang="en-US" dirty="0"/>
              <a:t>构成</a:t>
            </a:r>
            <a:endParaRPr lang="en-US" altLang="zh-CN" dirty="0"/>
          </a:p>
        </p:txBody>
      </p:sp>
      <p:sp>
        <p:nvSpPr>
          <p:cNvPr id="27" name="圆角矩形 26"/>
          <p:cNvSpPr/>
          <p:nvPr/>
        </p:nvSpPr>
        <p:spPr>
          <a:xfrm>
            <a:off x="3882203" y="784722"/>
            <a:ext cx="1166530" cy="324036"/>
          </a:xfrm>
          <a:prstGeom prst="roundRect">
            <a:avLst>
              <a:gd name="adj" fmla="val 36938"/>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en-US" altLang="zh-CN" sz="1620" dirty="0" err="1">
                <a:solidFill>
                  <a:schemeClr val="accent1">
                    <a:lumMod val="25000"/>
                  </a:schemeClr>
                </a:solidFill>
                <a:latin typeface="微软雅黑" panose="020B0503020204020204" pitchFamily="34" charset="-122"/>
                <a:ea typeface="微软雅黑" panose="020B0503020204020204" pitchFamily="34" charset="-122"/>
                <a:sym typeface="+mn-ea"/>
              </a:rPr>
              <a:t>JMeter</a:t>
            </a:r>
            <a:endParaRPr kumimoji="1" lang="zh-CN" altLang="en-US" sz="1620" dirty="0">
              <a:solidFill>
                <a:schemeClr val="accent1">
                  <a:lumMod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1873180" y="1627216"/>
            <a:ext cx="907301"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工作台</a:t>
            </a:r>
            <a:endPar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圆角矩形 29"/>
          <p:cNvSpPr/>
          <p:nvPr/>
        </p:nvSpPr>
        <p:spPr>
          <a:xfrm>
            <a:off x="3882203" y="1562409"/>
            <a:ext cx="1036915"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测试计划</a:t>
            </a:r>
            <a:endPar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1" name="圆角矩形 30"/>
          <p:cNvSpPr/>
          <p:nvPr/>
        </p:nvSpPr>
        <p:spPr>
          <a:xfrm>
            <a:off x="4011817" y="2275288"/>
            <a:ext cx="1231337" cy="4456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sym typeface="+mn-ea"/>
              </a:rPr>
              <a:t>线程组</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algn="ctr">
              <a:spcBef>
                <a:spcPts val="0"/>
              </a:spcBef>
            </a:pPr>
            <a:r>
              <a:rPr kumimoji="1" lang="en-US" altLang="zh-CN" sz="144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sym typeface="+mn-ea"/>
              </a:rPr>
              <a:t>Thread</a:t>
            </a:r>
            <a:r>
              <a:rPr kumimoji="1" lang="zh-CN" altLang="en-US" sz="144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sym typeface="+mn-ea"/>
              </a:rPr>
              <a:t> </a:t>
            </a:r>
            <a:r>
              <a:rPr kumimoji="1" lang="en-US" altLang="zh-CN" sz="144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sym typeface="+mn-ea"/>
              </a:rPr>
              <a:t>Group</a:t>
            </a:r>
            <a:endParaRPr kumimoji="1" lang="zh-CN" altLang="en-US" sz="144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37" name="圆角矩形 36"/>
          <p:cNvSpPr/>
          <p:nvPr/>
        </p:nvSpPr>
        <p:spPr>
          <a:xfrm>
            <a:off x="5502383" y="2275288"/>
            <a:ext cx="1166530" cy="5184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0"/>
              </a:spcAft>
            </a:pPr>
            <a:r>
              <a:rPr lang="en-US" altLang="zh-CN" sz="1440" dirty="0">
                <a:solidFill>
                  <a:schemeClr val="tx1"/>
                </a:solidFill>
                <a:latin typeface="微软雅黑" panose="020B0503020204020204" pitchFamily="34" charset="-122"/>
                <a:ea typeface="微软雅黑" panose="020B0503020204020204" pitchFamily="34" charset="-122"/>
                <a:cs typeface="Arial Narrow" panose="020B0606020202030204"/>
                <a:sym typeface="+mn-ea"/>
              </a:rPr>
              <a:t>Test Fragment</a:t>
            </a:r>
            <a:endParaRPr lang="zh-CN" altLang="en-US" sz="1440" dirty="0">
              <a:solidFill>
                <a:schemeClr val="tx1"/>
              </a:solidFill>
              <a:latin typeface="微软雅黑" panose="020B0503020204020204" pitchFamily="34" charset="-122"/>
              <a:ea typeface="微软雅黑" panose="020B0503020204020204" pitchFamily="34" charset="-122"/>
              <a:cs typeface="Arial Narrow" panose="020B0606020202030204"/>
            </a:endParaRPr>
          </a:p>
        </p:txBody>
      </p:sp>
      <p:sp>
        <p:nvSpPr>
          <p:cNvPr id="38" name="圆角矩形 37"/>
          <p:cNvSpPr/>
          <p:nvPr/>
        </p:nvSpPr>
        <p:spPr>
          <a:xfrm>
            <a:off x="5437576" y="1562409"/>
            <a:ext cx="1555373"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远程运行控制器</a:t>
            </a:r>
            <a:endPar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9" name="圆角矩形 38"/>
          <p:cNvSpPr/>
          <p:nvPr/>
        </p:nvSpPr>
        <p:spPr>
          <a:xfrm>
            <a:off x="7576213" y="1562409"/>
            <a:ext cx="712879"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其它</a:t>
            </a:r>
            <a:endPar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3" name="圆角矩形 42"/>
          <p:cNvSpPr/>
          <p:nvPr/>
        </p:nvSpPr>
        <p:spPr>
          <a:xfrm>
            <a:off x="609399" y="2145673"/>
            <a:ext cx="810130" cy="972108"/>
          </a:xfrm>
          <a:prstGeom prst="roundRect">
            <a:avLst/>
          </a:prstGeom>
          <a:solidFill>
            <a:srgbClr val="FFBC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sym typeface="+mn-ea"/>
              </a:rPr>
              <a:t>HTTP Proxy</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endParaRPr>
          </a:p>
          <a:p>
            <a:pPr algn="ctr">
              <a:spcBef>
                <a:spcPts val="0"/>
              </a:spcBef>
              <a:spcAft>
                <a:spcPts val="0"/>
              </a:spcAft>
            </a:pP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sym typeface="+mn-ea"/>
              </a:rPr>
              <a:t>脚本</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endParaRPr>
          </a:p>
          <a:p>
            <a:pPr algn="ctr">
              <a:spcBef>
                <a:spcPts val="0"/>
              </a:spcBef>
            </a:pP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sym typeface="+mn-ea"/>
              </a:rPr>
              <a:t>录制</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endParaRPr>
          </a:p>
        </p:txBody>
      </p:sp>
      <p:grpSp>
        <p:nvGrpSpPr>
          <p:cNvPr id="111" name="组 110"/>
          <p:cNvGrpSpPr/>
          <p:nvPr/>
        </p:nvGrpSpPr>
        <p:grpSpPr>
          <a:xfrm>
            <a:off x="252918" y="3506625"/>
            <a:ext cx="2464753" cy="648072"/>
            <a:chOff x="395535" y="4153644"/>
            <a:chExt cx="2053890" cy="720080"/>
          </a:xfrm>
        </p:grpSpPr>
        <p:sp>
          <p:nvSpPr>
            <p:cNvPr id="18" name="圆角矩形 17"/>
            <p:cNvSpPr/>
            <p:nvPr/>
          </p:nvSpPr>
          <p:spPr>
            <a:xfrm>
              <a:off x="395535" y="4153644"/>
              <a:ext cx="2053890" cy="720080"/>
            </a:xfrm>
            <a:prstGeom prst="roundRect">
              <a:avLst/>
            </a:prstGeom>
            <a:noFill/>
            <a:ln w="19050" cmpd="sng">
              <a:solidFill>
                <a:srgbClr val="E3C9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
          <p:nvSpPr>
            <p:cNvPr id="44" name="圆角矩形 43"/>
            <p:cNvSpPr/>
            <p:nvPr/>
          </p:nvSpPr>
          <p:spPr>
            <a:xfrm>
              <a:off x="467544" y="4225652"/>
              <a:ext cx="978330" cy="576064"/>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逻辑控制器</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algn="ctr"/>
              <a:r>
                <a:rPr kumimoji="1" lang="en-US" altLang="zh-CN" sz="12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Logic</a:t>
              </a:r>
              <a:r>
                <a:rPr kumimoji="1" lang="zh-CN" altLang="en-US" sz="12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 </a:t>
              </a:r>
              <a:r>
                <a:rPr kumimoji="1" lang="en-US" altLang="zh-CN" sz="12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Controllers</a:t>
              </a:r>
              <a:endParaRPr kumimoji="1" lang="zh-CN" altLang="en-US" sz="12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50" name="圆角矩形 49"/>
            <p:cNvSpPr/>
            <p:nvPr/>
          </p:nvSpPr>
          <p:spPr>
            <a:xfrm>
              <a:off x="1515601" y="4235580"/>
              <a:ext cx="864096" cy="576064"/>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采样器</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algn="ctr"/>
              <a:r>
                <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rPr>
                <a:t>Sampler</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endParaRPr>
            </a:p>
          </p:txBody>
        </p:sp>
      </p:grpSp>
      <p:grpSp>
        <p:nvGrpSpPr>
          <p:cNvPr id="110" name="组 109"/>
          <p:cNvGrpSpPr/>
          <p:nvPr/>
        </p:nvGrpSpPr>
        <p:grpSpPr>
          <a:xfrm>
            <a:off x="2922445" y="3919454"/>
            <a:ext cx="5134679" cy="648072"/>
            <a:chOff x="2699792" y="4513684"/>
            <a:chExt cx="4968552" cy="720080"/>
          </a:xfrm>
        </p:grpSpPr>
        <p:sp>
          <p:nvSpPr>
            <p:cNvPr id="46" name="圆角矩形 45"/>
            <p:cNvSpPr/>
            <p:nvPr/>
          </p:nvSpPr>
          <p:spPr>
            <a:xfrm>
              <a:off x="2771800" y="4585692"/>
              <a:ext cx="720080"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配置元件</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7" name="圆角矩形 46"/>
            <p:cNvSpPr/>
            <p:nvPr/>
          </p:nvSpPr>
          <p:spPr>
            <a:xfrm>
              <a:off x="3635896" y="4585692"/>
              <a:ext cx="648072"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定时器</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8" name="圆角矩形 47"/>
            <p:cNvSpPr/>
            <p:nvPr/>
          </p:nvSpPr>
          <p:spPr>
            <a:xfrm>
              <a:off x="4427984" y="4585692"/>
              <a:ext cx="864096"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前置处理器</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9" name="圆角矩形 48"/>
            <p:cNvSpPr/>
            <p:nvPr/>
          </p:nvSpPr>
          <p:spPr>
            <a:xfrm>
              <a:off x="5364088" y="4585692"/>
              <a:ext cx="864096"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后置处理器</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1" name="圆角矩形 50"/>
            <p:cNvSpPr/>
            <p:nvPr/>
          </p:nvSpPr>
          <p:spPr>
            <a:xfrm>
              <a:off x="6300192" y="4585692"/>
              <a:ext cx="504056"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断言</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2" name="圆角矩形 51"/>
            <p:cNvSpPr/>
            <p:nvPr/>
          </p:nvSpPr>
          <p:spPr>
            <a:xfrm>
              <a:off x="6876256" y="4585692"/>
              <a:ext cx="648072"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监听器</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3" name="圆角矩形 52"/>
            <p:cNvSpPr/>
            <p:nvPr/>
          </p:nvSpPr>
          <p:spPr>
            <a:xfrm>
              <a:off x="2699792" y="4513684"/>
              <a:ext cx="4968552" cy="720080"/>
            </a:xfrm>
            <a:prstGeom prst="roundRect">
              <a:avLst/>
            </a:prstGeom>
            <a:noFill/>
            <a:ln w="19050" cmpd="sng">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cxnSp>
        <p:nvCxnSpPr>
          <p:cNvPr id="21" name="直线箭头连接符 20"/>
          <p:cNvCxnSpPr>
            <a:stCxn id="27" idx="2"/>
            <a:endCxn id="28" idx="0"/>
          </p:cNvCxnSpPr>
          <p:nvPr/>
        </p:nvCxnSpPr>
        <p:spPr bwMode="auto">
          <a:xfrm flipH="1">
            <a:off x="2326830" y="1108758"/>
            <a:ext cx="2138638" cy="518458"/>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55" name="直线箭头连接符 54"/>
          <p:cNvCxnSpPr>
            <a:stCxn id="27" idx="2"/>
            <a:endCxn id="30" idx="0"/>
          </p:cNvCxnSpPr>
          <p:nvPr/>
        </p:nvCxnSpPr>
        <p:spPr bwMode="auto">
          <a:xfrm flipH="1">
            <a:off x="4400661" y="1108758"/>
            <a:ext cx="64807" cy="453650"/>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58" name="直线箭头连接符 57"/>
          <p:cNvCxnSpPr>
            <a:stCxn id="27" idx="2"/>
            <a:endCxn id="38" idx="0"/>
          </p:cNvCxnSpPr>
          <p:nvPr/>
        </p:nvCxnSpPr>
        <p:spPr bwMode="auto">
          <a:xfrm>
            <a:off x="4465468" y="1108758"/>
            <a:ext cx="1749794" cy="453650"/>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64" name="直线箭头连接符 63"/>
          <p:cNvCxnSpPr>
            <a:endCxn id="39" idx="0"/>
          </p:cNvCxnSpPr>
          <p:nvPr/>
        </p:nvCxnSpPr>
        <p:spPr bwMode="auto">
          <a:xfrm>
            <a:off x="4465468" y="1108758"/>
            <a:ext cx="3467185" cy="453650"/>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66" name="直线箭头连接符 65"/>
          <p:cNvCxnSpPr>
            <a:stCxn id="28" idx="2"/>
            <a:endCxn id="43" idx="3"/>
          </p:cNvCxnSpPr>
          <p:nvPr/>
        </p:nvCxnSpPr>
        <p:spPr bwMode="auto">
          <a:xfrm flipH="1">
            <a:off x="1419529" y="2016059"/>
            <a:ext cx="907302" cy="615668"/>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69" name="直线箭头连接符 68"/>
          <p:cNvCxnSpPr>
            <a:stCxn id="28" idx="2"/>
            <a:endCxn id="18" idx="0"/>
          </p:cNvCxnSpPr>
          <p:nvPr/>
        </p:nvCxnSpPr>
        <p:spPr bwMode="auto">
          <a:xfrm flipH="1">
            <a:off x="1485295" y="2016059"/>
            <a:ext cx="841536" cy="1490566"/>
          </a:xfrm>
          <a:prstGeom prst="straightConnector1">
            <a:avLst/>
          </a:prstGeom>
          <a:solidFill>
            <a:schemeClr val="accent1"/>
          </a:solidFill>
          <a:ln w="19050" cap="flat" cmpd="sng" algn="ctr">
            <a:solidFill>
              <a:srgbClr val="E3C96C"/>
            </a:solidFill>
            <a:prstDash val="sysDash"/>
            <a:round/>
            <a:headEnd type="none" w="med" len="med"/>
            <a:tailEnd type="none"/>
          </a:ln>
          <a:effectLst/>
        </p:spPr>
      </p:cxnSp>
      <p:cxnSp>
        <p:nvCxnSpPr>
          <p:cNvPr id="70" name="直线箭头连接符 69"/>
          <p:cNvCxnSpPr>
            <a:stCxn id="28" idx="2"/>
            <a:endCxn id="53" idx="1"/>
          </p:cNvCxnSpPr>
          <p:nvPr/>
        </p:nvCxnSpPr>
        <p:spPr bwMode="auto">
          <a:xfrm>
            <a:off x="2326831" y="2016059"/>
            <a:ext cx="595614" cy="2227431"/>
          </a:xfrm>
          <a:prstGeom prst="straightConnector1">
            <a:avLst/>
          </a:prstGeom>
          <a:solidFill>
            <a:schemeClr val="accent1"/>
          </a:solidFill>
          <a:ln w="19050" cap="flat" cmpd="sng" algn="ctr">
            <a:solidFill>
              <a:srgbClr val="7F7F7F"/>
            </a:solidFill>
            <a:prstDash val="sysDash"/>
            <a:round/>
            <a:headEnd type="none" w="med" len="med"/>
            <a:tailEnd type="none"/>
          </a:ln>
          <a:effectLst/>
        </p:spPr>
      </p:cxnSp>
      <p:cxnSp>
        <p:nvCxnSpPr>
          <p:cNvPr id="75" name="直线箭头连接符 74"/>
          <p:cNvCxnSpPr>
            <a:stCxn id="30" idx="2"/>
            <a:endCxn id="37" idx="0"/>
          </p:cNvCxnSpPr>
          <p:nvPr/>
        </p:nvCxnSpPr>
        <p:spPr bwMode="auto">
          <a:xfrm>
            <a:off x="4400661" y="1951252"/>
            <a:ext cx="1684987" cy="324036"/>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76" name="直线箭头连接符 75"/>
          <p:cNvCxnSpPr>
            <a:stCxn id="30" idx="2"/>
            <a:endCxn id="31" idx="0"/>
          </p:cNvCxnSpPr>
          <p:nvPr/>
        </p:nvCxnSpPr>
        <p:spPr bwMode="auto">
          <a:xfrm>
            <a:off x="4400661" y="1951252"/>
            <a:ext cx="226825" cy="324036"/>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85" name="直线箭头连接符 84"/>
          <p:cNvCxnSpPr>
            <a:stCxn id="31" idx="2"/>
            <a:endCxn id="109" idx="0"/>
          </p:cNvCxnSpPr>
          <p:nvPr/>
        </p:nvCxnSpPr>
        <p:spPr bwMode="auto">
          <a:xfrm>
            <a:off x="4627486" y="2720944"/>
            <a:ext cx="212017" cy="194423"/>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86" name="直线箭头连接符 85"/>
          <p:cNvCxnSpPr>
            <a:stCxn id="109" idx="2"/>
            <a:endCxn id="53" idx="0"/>
          </p:cNvCxnSpPr>
          <p:nvPr/>
        </p:nvCxnSpPr>
        <p:spPr bwMode="auto">
          <a:xfrm>
            <a:off x="4839503" y="3433825"/>
            <a:ext cx="650282" cy="485629"/>
          </a:xfrm>
          <a:prstGeom prst="straightConnector1">
            <a:avLst/>
          </a:prstGeom>
          <a:solidFill>
            <a:schemeClr val="accent1"/>
          </a:solidFill>
          <a:ln w="19050" cap="flat" cmpd="sng" algn="ctr">
            <a:solidFill>
              <a:schemeClr val="tx1">
                <a:lumMod val="50000"/>
                <a:lumOff val="50000"/>
              </a:schemeClr>
            </a:solidFill>
            <a:prstDash val="sysDash"/>
            <a:round/>
            <a:headEnd type="none" w="med" len="med"/>
            <a:tailEnd type="none"/>
          </a:ln>
          <a:effectLst/>
        </p:spPr>
      </p:cxnSp>
      <p:cxnSp>
        <p:nvCxnSpPr>
          <p:cNvPr id="95" name="直线箭头连接符 94"/>
          <p:cNvCxnSpPr>
            <a:stCxn id="109" idx="2"/>
            <a:endCxn id="18" idx="3"/>
          </p:cNvCxnSpPr>
          <p:nvPr/>
        </p:nvCxnSpPr>
        <p:spPr bwMode="auto">
          <a:xfrm flipH="1">
            <a:off x="2717671" y="3433825"/>
            <a:ext cx="2121832" cy="396836"/>
          </a:xfrm>
          <a:prstGeom prst="straightConnector1">
            <a:avLst/>
          </a:prstGeom>
          <a:solidFill>
            <a:schemeClr val="accent1"/>
          </a:solidFill>
          <a:ln w="19050" cap="flat" cmpd="sng" algn="ctr">
            <a:solidFill>
              <a:srgbClr val="E3C96C"/>
            </a:solidFill>
            <a:prstDash val="sysDash"/>
            <a:round/>
            <a:headEnd type="none" w="med" len="med"/>
            <a:tailEnd type="none"/>
          </a:ln>
          <a:effectLst/>
        </p:spPr>
      </p:cxnSp>
      <p:grpSp>
        <p:nvGrpSpPr>
          <p:cNvPr id="113" name="组 112"/>
          <p:cNvGrpSpPr/>
          <p:nvPr/>
        </p:nvGrpSpPr>
        <p:grpSpPr>
          <a:xfrm>
            <a:off x="3478552" y="2915367"/>
            <a:ext cx="2721902" cy="518458"/>
            <a:chOff x="3347864" y="3433564"/>
            <a:chExt cx="3024336" cy="576064"/>
          </a:xfrm>
        </p:grpSpPr>
        <p:sp>
          <p:nvSpPr>
            <p:cNvPr id="32" name="圆角矩形 31"/>
            <p:cNvSpPr/>
            <p:nvPr/>
          </p:nvSpPr>
          <p:spPr>
            <a:xfrm>
              <a:off x="3491880" y="3505572"/>
              <a:ext cx="648072"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setup</a:t>
              </a:r>
              <a:endParaRPr kumimoji="1" lang="zh-CN" altLang="en-US" sz="14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33" name="圆角矩形 32"/>
            <p:cNvSpPr/>
            <p:nvPr/>
          </p:nvSpPr>
          <p:spPr>
            <a:xfrm>
              <a:off x="5292080" y="3505572"/>
              <a:ext cx="936104"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teardown</a:t>
              </a:r>
              <a:endParaRPr kumimoji="1" lang="zh-CN" altLang="en-US" sz="14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36" name="圆角矩形 35"/>
            <p:cNvSpPr/>
            <p:nvPr/>
          </p:nvSpPr>
          <p:spPr>
            <a:xfrm>
              <a:off x="4283968" y="3505572"/>
              <a:ext cx="864096"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线程</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9" name="圆角矩形 108"/>
            <p:cNvSpPr/>
            <p:nvPr/>
          </p:nvSpPr>
          <p:spPr>
            <a:xfrm>
              <a:off x="3347864" y="3433564"/>
              <a:ext cx="3024336" cy="576064"/>
            </a:xfrm>
            <a:prstGeom prst="roundRect">
              <a:avLst/>
            </a:prstGeom>
            <a:noFill/>
            <a:ln w="12700" cmpd="sng">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grpSp>
        <p:nvGrpSpPr>
          <p:cNvPr id="114" name="组 113"/>
          <p:cNvGrpSpPr/>
          <p:nvPr/>
        </p:nvGrpSpPr>
        <p:grpSpPr>
          <a:xfrm>
            <a:off x="3356589" y="1756830"/>
            <a:ext cx="518458" cy="2126822"/>
            <a:chOff x="3194787" y="2150548"/>
            <a:chExt cx="576064" cy="2363136"/>
          </a:xfrm>
        </p:grpSpPr>
        <p:cxnSp>
          <p:nvCxnSpPr>
            <p:cNvPr id="122" name="直线箭头连接符 121"/>
            <p:cNvCxnSpPr/>
            <p:nvPr/>
          </p:nvCxnSpPr>
          <p:spPr bwMode="auto">
            <a:xfrm>
              <a:off x="3194787" y="2150548"/>
              <a:ext cx="576064" cy="0"/>
            </a:xfrm>
            <a:prstGeom prst="straightConnector1">
              <a:avLst/>
            </a:prstGeom>
            <a:solidFill>
              <a:schemeClr val="accent1"/>
            </a:solidFill>
            <a:ln w="19050" cap="flat" cmpd="sng" algn="ctr">
              <a:solidFill>
                <a:schemeClr val="tx1">
                  <a:lumMod val="50000"/>
                  <a:lumOff val="50000"/>
                </a:schemeClr>
              </a:solidFill>
              <a:prstDash val="sysDash"/>
              <a:round/>
              <a:headEnd type="none" w="med" len="med"/>
              <a:tailEnd type="none"/>
            </a:ln>
            <a:effectLst/>
          </p:spPr>
        </p:cxnSp>
        <p:cxnSp>
          <p:nvCxnSpPr>
            <p:cNvPr id="133" name="直线箭头连接符 132"/>
            <p:cNvCxnSpPr/>
            <p:nvPr/>
          </p:nvCxnSpPr>
          <p:spPr bwMode="auto">
            <a:xfrm>
              <a:off x="3203848" y="2150548"/>
              <a:ext cx="0" cy="2363136"/>
            </a:xfrm>
            <a:prstGeom prst="straightConnector1">
              <a:avLst/>
            </a:prstGeom>
            <a:solidFill>
              <a:schemeClr val="accent1"/>
            </a:solidFill>
            <a:ln w="19050" cap="flat" cmpd="sng" algn="ctr">
              <a:solidFill>
                <a:schemeClr val="tx1">
                  <a:lumMod val="50000"/>
                  <a:lumOff val="50000"/>
                </a:schemeClr>
              </a:solidFill>
              <a:prstDash val="sysDash"/>
              <a:round/>
              <a:headEnd type="none" w="med" len="med"/>
              <a:tailEnd type="none"/>
            </a:ln>
            <a:effectLst/>
          </p:spPr>
        </p:cxnSp>
      </p:grpSp>
      <p:grpSp>
        <p:nvGrpSpPr>
          <p:cNvPr id="112" name="组 111"/>
          <p:cNvGrpSpPr/>
          <p:nvPr/>
        </p:nvGrpSpPr>
        <p:grpSpPr>
          <a:xfrm>
            <a:off x="7061341" y="2340095"/>
            <a:ext cx="1742621" cy="1166530"/>
            <a:chOff x="7452320" y="2857500"/>
            <a:chExt cx="1512168" cy="1296144"/>
          </a:xfrm>
        </p:grpSpPr>
        <p:sp>
          <p:nvSpPr>
            <p:cNvPr id="40" name="圆角矩形 39"/>
            <p:cNvSpPr/>
            <p:nvPr/>
          </p:nvSpPr>
          <p:spPr>
            <a:xfrm>
              <a:off x="7524328" y="3505572"/>
              <a:ext cx="648072"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40" dirty="0">
                  <a:solidFill>
                    <a:schemeClr val="tx1"/>
                  </a:solidFill>
                  <a:latin typeface="微软雅黑" panose="020B0503020204020204" pitchFamily="34" charset="-122"/>
                  <a:ea typeface="微软雅黑" panose="020B0503020204020204" pitchFamily="34" charset="-122"/>
                  <a:cs typeface="Arial Narrow" panose="020B0606020202030204"/>
                </a:rPr>
                <a:t>Log View</a:t>
              </a:r>
              <a:endParaRPr lang="zh-CN" altLang="en-US" sz="1440" dirty="0">
                <a:solidFill>
                  <a:schemeClr val="tx1"/>
                </a:solidFill>
                <a:latin typeface="微软雅黑" panose="020B0503020204020204" pitchFamily="34" charset="-122"/>
                <a:ea typeface="微软雅黑" panose="020B0503020204020204" pitchFamily="34" charset="-122"/>
                <a:cs typeface="Arial Narrow" panose="020B0606020202030204"/>
              </a:endParaRPr>
            </a:p>
          </p:txBody>
        </p:sp>
        <p:sp>
          <p:nvSpPr>
            <p:cNvPr id="41" name="圆角矩形 40"/>
            <p:cNvSpPr/>
            <p:nvPr/>
          </p:nvSpPr>
          <p:spPr>
            <a:xfrm>
              <a:off x="7812360" y="2929508"/>
              <a:ext cx="1008112" cy="432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40" dirty="0">
                  <a:solidFill>
                    <a:schemeClr val="tx1"/>
                  </a:solidFill>
                  <a:latin typeface="微软雅黑" panose="020B0503020204020204" pitchFamily="34" charset="-122"/>
                  <a:ea typeface="微软雅黑" panose="020B0503020204020204" pitchFamily="34" charset="-122"/>
                  <a:cs typeface="Arial Narrow" panose="020B0606020202030204"/>
                </a:rPr>
                <a:t>Templates</a:t>
              </a:r>
              <a:endParaRPr lang="zh-CN" altLang="en-US" sz="1440" dirty="0">
                <a:solidFill>
                  <a:schemeClr val="tx1"/>
                </a:solidFill>
                <a:latin typeface="微软雅黑" panose="020B0503020204020204" pitchFamily="34" charset="-122"/>
                <a:ea typeface="微软雅黑" panose="020B0503020204020204" pitchFamily="34" charset="-122"/>
                <a:cs typeface="Arial Narrow" panose="020B0606020202030204"/>
              </a:endParaRPr>
            </a:p>
          </p:txBody>
        </p:sp>
        <p:sp>
          <p:nvSpPr>
            <p:cNvPr id="42" name="圆角矩形 41"/>
            <p:cNvSpPr/>
            <p:nvPr/>
          </p:nvSpPr>
          <p:spPr>
            <a:xfrm>
              <a:off x="8244408" y="3505572"/>
              <a:ext cx="648072"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60" dirty="0">
                  <a:solidFill>
                    <a:schemeClr val="tx1"/>
                  </a:solidFill>
                  <a:latin typeface="微软雅黑" panose="020B0503020204020204" pitchFamily="34" charset="-122"/>
                  <a:ea typeface="微软雅黑" panose="020B0503020204020204" pitchFamily="34" charset="-122"/>
                  <a:cs typeface="宋体" panose="02010600030101010101" pitchFamily="2" charset="-122"/>
                </a:rPr>
                <a:t>函数助手</a:t>
              </a:r>
              <a:endParaRPr lang="zh-CN" altLang="en-US" sz="1260" dirty="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42" name="圆角矩形 141"/>
            <p:cNvSpPr/>
            <p:nvPr/>
          </p:nvSpPr>
          <p:spPr>
            <a:xfrm>
              <a:off x="7452320" y="2857500"/>
              <a:ext cx="1512168" cy="1296144"/>
            </a:xfrm>
            <a:prstGeom prst="roundRect">
              <a:avLst/>
            </a:prstGeom>
            <a:noFill/>
            <a:ln w="12700" cmpd="sng">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cxnSp>
        <p:nvCxnSpPr>
          <p:cNvPr id="143" name="直线箭头连接符 142"/>
          <p:cNvCxnSpPr>
            <a:stCxn id="39" idx="2"/>
            <a:endCxn id="142" idx="0"/>
          </p:cNvCxnSpPr>
          <p:nvPr/>
        </p:nvCxnSpPr>
        <p:spPr bwMode="auto">
          <a:xfrm flipH="1">
            <a:off x="7932652" y="1951252"/>
            <a:ext cx="1" cy="388843"/>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p:tgtEl>
                                          <p:spTgt spid="30"/>
                                        </p:tgtEl>
                                        <p:attrNameLst>
                                          <p:attrName>ppt_y</p:attrName>
                                        </p:attrNameLst>
                                      </p:cBhvr>
                                      <p:tavLst>
                                        <p:tav tm="0">
                                          <p:val>
                                            <p:strVal val="#ppt_y+#ppt_h*1.125000"/>
                                          </p:val>
                                        </p:tav>
                                        <p:tav tm="100000">
                                          <p:val>
                                            <p:strVal val="#ppt_y"/>
                                          </p:val>
                                        </p:tav>
                                      </p:tavLst>
                                    </p:anim>
                                    <p:animEffect transition="in" filter="wipe(up)">
                                      <p:cBhvr>
                                        <p:cTn id="12" dur="500"/>
                                        <p:tgtEl>
                                          <p:spTgt spid="3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p:tgtEl>
                                          <p:spTgt spid="38"/>
                                        </p:tgtEl>
                                        <p:attrNameLst>
                                          <p:attrName>ppt_y</p:attrName>
                                        </p:attrNameLst>
                                      </p:cBhvr>
                                      <p:tavLst>
                                        <p:tav tm="0">
                                          <p:val>
                                            <p:strVal val="#ppt_y+#ppt_h*1.125000"/>
                                          </p:val>
                                        </p:tav>
                                        <p:tav tm="100000">
                                          <p:val>
                                            <p:strVal val="#ppt_y"/>
                                          </p:val>
                                        </p:tav>
                                      </p:tavLst>
                                    </p:anim>
                                    <p:animEffect transition="in" filter="wipe(up)">
                                      <p:cBhvr>
                                        <p:cTn id="16" dur="500"/>
                                        <p:tgtEl>
                                          <p:spTgt spid="3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ppt_y</p:attrName>
                                        </p:attrNameLst>
                                      </p:cBhvr>
                                      <p:tavLst>
                                        <p:tav tm="0">
                                          <p:val>
                                            <p:strVal val="#ppt_y+#ppt_h*1.125000"/>
                                          </p:val>
                                        </p:tav>
                                        <p:tav tm="100000">
                                          <p:val>
                                            <p:strVal val="#ppt_y"/>
                                          </p:val>
                                        </p:tav>
                                      </p:tavLst>
                                    </p:anim>
                                    <p:animEffect transition="in" filter="wipe(up)">
                                      <p:cBhvr>
                                        <p:cTn id="20" dur="500"/>
                                        <p:tgtEl>
                                          <p:spTgt spid="39"/>
                                        </p:tgtEl>
                                      </p:cBhvr>
                                    </p:animEffect>
                                  </p:childTnLst>
                                </p:cTn>
                              </p:par>
                              <p:par>
                                <p:cTn id="21" presetID="1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par>
                                <p:cTn id="25" presetID="12" presetClass="entr" presetSubtype="4"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p:tgtEl>
                                          <p:spTgt spid="55"/>
                                        </p:tgtEl>
                                        <p:attrNameLst>
                                          <p:attrName>ppt_y</p:attrName>
                                        </p:attrNameLst>
                                      </p:cBhvr>
                                      <p:tavLst>
                                        <p:tav tm="0">
                                          <p:val>
                                            <p:strVal val="#ppt_y+#ppt_h*1.125000"/>
                                          </p:val>
                                        </p:tav>
                                        <p:tav tm="100000">
                                          <p:val>
                                            <p:strVal val="#ppt_y"/>
                                          </p:val>
                                        </p:tav>
                                      </p:tavLst>
                                    </p:anim>
                                    <p:animEffect transition="in" filter="wipe(up)">
                                      <p:cBhvr>
                                        <p:cTn id="28" dur="500"/>
                                        <p:tgtEl>
                                          <p:spTgt spid="55"/>
                                        </p:tgtEl>
                                      </p:cBhvr>
                                    </p:animEffect>
                                  </p:childTnLst>
                                </p:cTn>
                              </p:par>
                              <p:par>
                                <p:cTn id="29" presetID="1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p:tgtEl>
                                          <p:spTgt spid="58"/>
                                        </p:tgtEl>
                                        <p:attrNameLst>
                                          <p:attrName>ppt_y</p:attrName>
                                        </p:attrNameLst>
                                      </p:cBhvr>
                                      <p:tavLst>
                                        <p:tav tm="0">
                                          <p:val>
                                            <p:strVal val="#ppt_y+#ppt_h*1.125000"/>
                                          </p:val>
                                        </p:tav>
                                        <p:tav tm="100000">
                                          <p:val>
                                            <p:strVal val="#ppt_y"/>
                                          </p:val>
                                        </p:tav>
                                      </p:tavLst>
                                    </p:anim>
                                    <p:animEffect transition="in" filter="wipe(up)">
                                      <p:cBhvr>
                                        <p:cTn id="32" dur="500"/>
                                        <p:tgtEl>
                                          <p:spTgt spid="58"/>
                                        </p:tgtEl>
                                      </p:cBhvr>
                                    </p:animEffect>
                                  </p:childTnLst>
                                </p:cTn>
                              </p:par>
                              <p:par>
                                <p:cTn id="33" presetID="12" presetClass="entr" presetSubtype="4"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p:tgtEl>
                                          <p:spTgt spid="64"/>
                                        </p:tgtEl>
                                        <p:attrNameLst>
                                          <p:attrName>ppt_y</p:attrName>
                                        </p:attrNameLst>
                                      </p:cBhvr>
                                      <p:tavLst>
                                        <p:tav tm="0">
                                          <p:val>
                                            <p:strVal val="#ppt_y+#ppt_h*1.125000"/>
                                          </p:val>
                                        </p:tav>
                                        <p:tav tm="100000">
                                          <p:val>
                                            <p:strVal val="#ppt_y"/>
                                          </p:val>
                                        </p:tav>
                                      </p:tavLst>
                                    </p:anim>
                                    <p:animEffect transition="in" filter="wipe(up)">
                                      <p:cBhvr>
                                        <p:cTn id="36" dur="5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p:tgtEl>
                                          <p:spTgt spid="43"/>
                                        </p:tgtEl>
                                        <p:attrNameLst>
                                          <p:attrName>ppt_y</p:attrName>
                                        </p:attrNameLst>
                                      </p:cBhvr>
                                      <p:tavLst>
                                        <p:tav tm="0">
                                          <p:val>
                                            <p:strVal val="#ppt_y+#ppt_h*1.125000"/>
                                          </p:val>
                                        </p:tav>
                                        <p:tav tm="100000">
                                          <p:val>
                                            <p:strVal val="#ppt_y"/>
                                          </p:val>
                                        </p:tav>
                                      </p:tavLst>
                                    </p:anim>
                                    <p:animEffect transition="in" filter="wipe(up)">
                                      <p:cBhvr>
                                        <p:cTn id="42" dur="500"/>
                                        <p:tgtEl>
                                          <p:spTgt spid="43"/>
                                        </p:tgtEl>
                                      </p:cBhvr>
                                    </p:animEffect>
                                  </p:childTnLst>
                                </p:cTn>
                              </p:par>
                              <p:par>
                                <p:cTn id="43" presetID="12" presetClass="entr" presetSubtype="4"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additive="base">
                                        <p:cTn id="45" dur="500"/>
                                        <p:tgtEl>
                                          <p:spTgt spid="66"/>
                                        </p:tgtEl>
                                        <p:attrNameLst>
                                          <p:attrName>ppt_y</p:attrName>
                                        </p:attrNameLst>
                                      </p:cBhvr>
                                      <p:tavLst>
                                        <p:tav tm="0">
                                          <p:val>
                                            <p:strVal val="#ppt_y+#ppt_h*1.125000"/>
                                          </p:val>
                                        </p:tav>
                                        <p:tav tm="100000">
                                          <p:val>
                                            <p:strVal val="#ppt_y"/>
                                          </p:val>
                                        </p:tav>
                                      </p:tavLst>
                                    </p:anim>
                                    <p:animEffect transition="in" filter="wipe(up)">
                                      <p:cBhvr>
                                        <p:cTn id="46" dur="500"/>
                                        <p:tgtEl>
                                          <p:spTgt spid="66"/>
                                        </p:tgtEl>
                                      </p:cBhvr>
                                    </p:animEffect>
                                  </p:childTnLst>
                                </p:cTn>
                              </p:par>
                              <p:par>
                                <p:cTn id="47" presetID="12" presetClass="entr" presetSubtype="4"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anim calcmode="lin" valueType="num">
                                      <p:cBhvr additive="base">
                                        <p:cTn id="49" dur="500"/>
                                        <p:tgtEl>
                                          <p:spTgt spid="69"/>
                                        </p:tgtEl>
                                        <p:attrNameLst>
                                          <p:attrName>ppt_y</p:attrName>
                                        </p:attrNameLst>
                                      </p:cBhvr>
                                      <p:tavLst>
                                        <p:tav tm="0">
                                          <p:val>
                                            <p:strVal val="#ppt_y+#ppt_h*1.125000"/>
                                          </p:val>
                                        </p:tav>
                                        <p:tav tm="100000">
                                          <p:val>
                                            <p:strVal val="#ppt_y"/>
                                          </p:val>
                                        </p:tav>
                                      </p:tavLst>
                                    </p:anim>
                                    <p:animEffect transition="in" filter="wipe(up)">
                                      <p:cBhvr>
                                        <p:cTn id="50" dur="500"/>
                                        <p:tgtEl>
                                          <p:spTgt spid="69"/>
                                        </p:tgtEl>
                                      </p:cBhvr>
                                    </p:animEffect>
                                  </p:childTnLst>
                                </p:cTn>
                              </p:par>
                              <p:par>
                                <p:cTn id="51" presetID="12" presetClass="entr" presetSubtype="4"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p:tgtEl>
                                          <p:spTgt spid="70"/>
                                        </p:tgtEl>
                                        <p:attrNameLst>
                                          <p:attrName>ppt_y</p:attrName>
                                        </p:attrNameLst>
                                      </p:cBhvr>
                                      <p:tavLst>
                                        <p:tav tm="0">
                                          <p:val>
                                            <p:strVal val="#ppt_y+#ppt_h*1.125000"/>
                                          </p:val>
                                        </p:tav>
                                        <p:tav tm="100000">
                                          <p:val>
                                            <p:strVal val="#ppt_y"/>
                                          </p:val>
                                        </p:tav>
                                      </p:tavLst>
                                    </p:anim>
                                    <p:animEffect transition="in" filter="wipe(up)">
                                      <p:cBhvr>
                                        <p:cTn id="54" dur="500"/>
                                        <p:tgtEl>
                                          <p:spTgt spid="70"/>
                                        </p:tgtEl>
                                      </p:cBhvr>
                                    </p:animEffect>
                                  </p:childTnLst>
                                </p:cTn>
                              </p:par>
                            </p:childTnLst>
                          </p:cTn>
                        </p:par>
                        <p:par>
                          <p:cTn id="55" fill="hold">
                            <p:stCondLst>
                              <p:cond delay="500"/>
                            </p:stCondLst>
                            <p:childTnLst>
                              <p:par>
                                <p:cTn id="56" presetID="12" presetClass="entr" presetSubtype="4" fill="hold" nodeType="afterEffect">
                                  <p:stCondLst>
                                    <p:cond delay="0"/>
                                  </p:stCondLst>
                                  <p:childTnLst>
                                    <p:set>
                                      <p:cBhvr>
                                        <p:cTn id="57" dur="1" fill="hold">
                                          <p:stCondLst>
                                            <p:cond delay="0"/>
                                          </p:stCondLst>
                                        </p:cTn>
                                        <p:tgtEl>
                                          <p:spTgt spid="111"/>
                                        </p:tgtEl>
                                        <p:attrNameLst>
                                          <p:attrName>style.visibility</p:attrName>
                                        </p:attrNameLst>
                                      </p:cBhvr>
                                      <p:to>
                                        <p:strVal val="visible"/>
                                      </p:to>
                                    </p:set>
                                    <p:anim calcmode="lin" valueType="num">
                                      <p:cBhvr additive="base">
                                        <p:cTn id="58" dur="500"/>
                                        <p:tgtEl>
                                          <p:spTgt spid="111"/>
                                        </p:tgtEl>
                                        <p:attrNameLst>
                                          <p:attrName>ppt_y</p:attrName>
                                        </p:attrNameLst>
                                      </p:cBhvr>
                                      <p:tavLst>
                                        <p:tav tm="0">
                                          <p:val>
                                            <p:strVal val="#ppt_y+#ppt_h*1.125000"/>
                                          </p:val>
                                        </p:tav>
                                        <p:tav tm="100000">
                                          <p:val>
                                            <p:strVal val="#ppt_y"/>
                                          </p:val>
                                        </p:tav>
                                      </p:tavLst>
                                    </p:anim>
                                    <p:animEffect transition="in" filter="wipe(up)">
                                      <p:cBhvr>
                                        <p:cTn id="59" dur="500"/>
                                        <p:tgtEl>
                                          <p:spTgt spid="111"/>
                                        </p:tgtEl>
                                      </p:cBhvr>
                                    </p:animEffect>
                                  </p:childTnLst>
                                </p:cTn>
                              </p:par>
                            </p:childTnLst>
                          </p:cTn>
                        </p:par>
                        <p:par>
                          <p:cTn id="60" fill="hold">
                            <p:stCondLst>
                              <p:cond delay="1000"/>
                            </p:stCondLst>
                            <p:childTnLst>
                              <p:par>
                                <p:cTn id="61" presetID="12" presetClass="entr" presetSubtype="4" fill="hold" nodeType="afterEffect">
                                  <p:stCondLst>
                                    <p:cond delay="0"/>
                                  </p:stCondLst>
                                  <p:childTnLst>
                                    <p:set>
                                      <p:cBhvr>
                                        <p:cTn id="62" dur="1" fill="hold">
                                          <p:stCondLst>
                                            <p:cond delay="0"/>
                                          </p:stCondLst>
                                        </p:cTn>
                                        <p:tgtEl>
                                          <p:spTgt spid="110"/>
                                        </p:tgtEl>
                                        <p:attrNameLst>
                                          <p:attrName>style.visibility</p:attrName>
                                        </p:attrNameLst>
                                      </p:cBhvr>
                                      <p:to>
                                        <p:strVal val="visible"/>
                                      </p:to>
                                    </p:set>
                                    <p:anim calcmode="lin" valueType="num">
                                      <p:cBhvr additive="base">
                                        <p:cTn id="63" dur="500"/>
                                        <p:tgtEl>
                                          <p:spTgt spid="110"/>
                                        </p:tgtEl>
                                        <p:attrNameLst>
                                          <p:attrName>ppt_y</p:attrName>
                                        </p:attrNameLst>
                                      </p:cBhvr>
                                      <p:tavLst>
                                        <p:tav tm="0">
                                          <p:val>
                                            <p:strVal val="#ppt_y+#ppt_h*1.125000"/>
                                          </p:val>
                                        </p:tav>
                                        <p:tav tm="100000">
                                          <p:val>
                                            <p:strVal val="#ppt_y"/>
                                          </p:val>
                                        </p:tav>
                                      </p:tavLst>
                                    </p:anim>
                                    <p:animEffect transition="in" filter="wipe(up)">
                                      <p:cBhvr>
                                        <p:cTn id="64" dur="500"/>
                                        <p:tgtEl>
                                          <p:spTgt spid="110"/>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nodeType="click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additive="base">
                                        <p:cTn id="69" dur="500"/>
                                        <p:tgtEl>
                                          <p:spTgt spid="114"/>
                                        </p:tgtEl>
                                        <p:attrNameLst>
                                          <p:attrName>ppt_y</p:attrName>
                                        </p:attrNameLst>
                                      </p:cBhvr>
                                      <p:tavLst>
                                        <p:tav tm="0">
                                          <p:val>
                                            <p:strVal val="#ppt_y+#ppt_h*1.125000"/>
                                          </p:val>
                                        </p:tav>
                                        <p:tav tm="100000">
                                          <p:val>
                                            <p:strVal val="#ppt_y"/>
                                          </p:val>
                                        </p:tav>
                                      </p:tavLst>
                                    </p:anim>
                                    <p:animEffect transition="in" filter="wipe(up)">
                                      <p:cBhvr>
                                        <p:cTn id="70" dur="500"/>
                                        <p:tgtEl>
                                          <p:spTgt spid="114"/>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p:tgtEl>
                                          <p:spTgt spid="31"/>
                                        </p:tgtEl>
                                        <p:attrNameLst>
                                          <p:attrName>ppt_y</p:attrName>
                                        </p:attrNameLst>
                                      </p:cBhvr>
                                      <p:tavLst>
                                        <p:tav tm="0">
                                          <p:val>
                                            <p:strVal val="#ppt_y+#ppt_h*1.125000"/>
                                          </p:val>
                                        </p:tav>
                                        <p:tav tm="100000">
                                          <p:val>
                                            <p:strVal val="#ppt_y"/>
                                          </p:val>
                                        </p:tav>
                                      </p:tavLst>
                                    </p:anim>
                                    <p:animEffect transition="in" filter="wipe(up)">
                                      <p:cBhvr>
                                        <p:cTn id="74" dur="500"/>
                                        <p:tgtEl>
                                          <p:spTgt spid="31"/>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p:tgtEl>
                                          <p:spTgt spid="37"/>
                                        </p:tgtEl>
                                        <p:attrNameLst>
                                          <p:attrName>ppt_y</p:attrName>
                                        </p:attrNameLst>
                                      </p:cBhvr>
                                      <p:tavLst>
                                        <p:tav tm="0">
                                          <p:val>
                                            <p:strVal val="#ppt_y+#ppt_h*1.125000"/>
                                          </p:val>
                                        </p:tav>
                                        <p:tav tm="100000">
                                          <p:val>
                                            <p:strVal val="#ppt_y"/>
                                          </p:val>
                                        </p:tav>
                                      </p:tavLst>
                                    </p:anim>
                                    <p:animEffect transition="in" filter="wipe(up)">
                                      <p:cBhvr>
                                        <p:cTn id="78" dur="500"/>
                                        <p:tgtEl>
                                          <p:spTgt spid="37"/>
                                        </p:tgtEl>
                                      </p:cBhvr>
                                    </p:animEffect>
                                  </p:childTnLst>
                                </p:cTn>
                              </p:par>
                              <p:par>
                                <p:cTn id="79" presetID="12" presetClass="entr" presetSubtype="4"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 calcmode="lin" valueType="num">
                                      <p:cBhvr additive="base">
                                        <p:cTn id="81" dur="500"/>
                                        <p:tgtEl>
                                          <p:spTgt spid="75"/>
                                        </p:tgtEl>
                                        <p:attrNameLst>
                                          <p:attrName>ppt_y</p:attrName>
                                        </p:attrNameLst>
                                      </p:cBhvr>
                                      <p:tavLst>
                                        <p:tav tm="0">
                                          <p:val>
                                            <p:strVal val="#ppt_y+#ppt_h*1.125000"/>
                                          </p:val>
                                        </p:tav>
                                        <p:tav tm="100000">
                                          <p:val>
                                            <p:strVal val="#ppt_y"/>
                                          </p:val>
                                        </p:tav>
                                      </p:tavLst>
                                    </p:anim>
                                    <p:animEffect transition="in" filter="wipe(up)">
                                      <p:cBhvr>
                                        <p:cTn id="82" dur="500"/>
                                        <p:tgtEl>
                                          <p:spTgt spid="75"/>
                                        </p:tgtEl>
                                      </p:cBhvr>
                                    </p:animEffect>
                                  </p:childTnLst>
                                </p:cTn>
                              </p:par>
                            </p:childTnLst>
                          </p:cTn>
                        </p:par>
                        <p:par>
                          <p:cTn id="83" fill="hold">
                            <p:stCondLst>
                              <p:cond delay="500"/>
                            </p:stCondLst>
                            <p:childTnLst>
                              <p:par>
                                <p:cTn id="84" presetID="12" presetClass="entr" presetSubtype="4" fill="hold" nodeType="afterEffect">
                                  <p:stCondLst>
                                    <p:cond delay="0"/>
                                  </p:stCondLst>
                                  <p:childTnLst>
                                    <p:set>
                                      <p:cBhvr>
                                        <p:cTn id="85" dur="1" fill="hold">
                                          <p:stCondLst>
                                            <p:cond delay="0"/>
                                          </p:stCondLst>
                                        </p:cTn>
                                        <p:tgtEl>
                                          <p:spTgt spid="113"/>
                                        </p:tgtEl>
                                        <p:attrNameLst>
                                          <p:attrName>style.visibility</p:attrName>
                                        </p:attrNameLst>
                                      </p:cBhvr>
                                      <p:to>
                                        <p:strVal val="visible"/>
                                      </p:to>
                                    </p:set>
                                    <p:anim calcmode="lin" valueType="num">
                                      <p:cBhvr additive="base">
                                        <p:cTn id="86" dur="500"/>
                                        <p:tgtEl>
                                          <p:spTgt spid="113"/>
                                        </p:tgtEl>
                                        <p:attrNameLst>
                                          <p:attrName>ppt_y</p:attrName>
                                        </p:attrNameLst>
                                      </p:cBhvr>
                                      <p:tavLst>
                                        <p:tav tm="0">
                                          <p:val>
                                            <p:strVal val="#ppt_y+#ppt_h*1.125000"/>
                                          </p:val>
                                        </p:tav>
                                        <p:tav tm="100000">
                                          <p:val>
                                            <p:strVal val="#ppt_y"/>
                                          </p:val>
                                        </p:tav>
                                      </p:tavLst>
                                    </p:anim>
                                    <p:animEffect transition="in" filter="wipe(up)">
                                      <p:cBhvr>
                                        <p:cTn id="87" dur="500"/>
                                        <p:tgtEl>
                                          <p:spTgt spid="113"/>
                                        </p:tgtEl>
                                      </p:cBhvr>
                                    </p:animEffect>
                                  </p:childTnLst>
                                </p:cTn>
                              </p:par>
                              <p:par>
                                <p:cTn id="88" presetID="12" presetClass="entr" presetSubtype="4" fill="hold" nodeType="withEffect">
                                  <p:stCondLst>
                                    <p:cond delay="0"/>
                                  </p:stCondLst>
                                  <p:childTnLst>
                                    <p:set>
                                      <p:cBhvr>
                                        <p:cTn id="89" dur="1" fill="hold">
                                          <p:stCondLst>
                                            <p:cond delay="0"/>
                                          </p:stCondLst>
                                        </p:cTn>
                                        <p:tgtEl>
                                          <p:spTgt spid="76"/>
                                        </p:tgtEl>
                                        <p:attrNameLst>
                                          <p:attrName>style.visibility</p:attrName>
                                        </p:attrNameLst>
                                      </p:cBhvr>
                                      <p:to>
                                        <p:strVal val="visible"/>
                                      </p:to>
                                    </p:set>
                                    <p:anim calcmode="lin" valueType="num">
                                      <p:cBhvr additive="base">
                                        <p:cTn id="90" dur="500"/>
                                        <p:tgtEl>
                                          <p:spTgt spid="76"/>
                                        </p:tgtEl>
                                        <p:attrNameLst>
                                          <p:attrName>ppt_y</p:attrName>
                                        </p:attrNameLst>
                                      </p:cBhvr>
                                      <p:tavLst>
                                        <p:tav tm="0">
                                          <p:val>
                                            <p:strVal val="#ppt_y+#ppt_h*1.125000"/>
                                          </p:val>
                                        </p:tav>
                                        <p:tav tm="100000">
                                          <p:val>
                                            <p:strVal val="#ppt_y"/>
                                          </p:val>
                                        </p:tav>
                                      </p:tavLst>
                                    </p:anim>
                                    <p:animEffect transition="in" filter="wipe(up)">
                                      <p:cBhvr>
                                        <p:cTn id="91" dur="500"/>
                                        <p:tgtEl>
                                          <p:spTgt spid="76"/>
                                        </p:tgtEl>
                                      </p:cBhvr>
                                    </p:animEffect>
                                  </p:childTnLst>
                                </p:cTn>
                              </p:par>
                              <p:par>
                                <p:cTn id="92" presetID="12" presetClass="entr" presetSubtype="4" fill="hold" nodeType="withEffect">
                                  <p:stCondLst>
                                    <p:cond delay="0"/>
                                  </p:stCondLst>
                                  <p:childTnLst>
                                    <p:set>
                                      <p:cBhvr>
                                        <p:cTn id="93" dur="1" fill="hold">
                                          <p:stCondLst>
                                            <p:cond delay="0"/>
                                          </p:stCondLst>
                                        </p:cTn>
                                        <p:tgtEl>
                                          <p:spTgt spid="85"/>
                                        </p:tgtEl>
                                        <p:attrNameLst>
                                          <p:attrName>style.visibility</p:attrName>
                                        </p:attrNameLst>
                                      </p:cBhvr>
                                      <p:to>
                                        <p:strVal val="visible"/>
                                      </p:to>
                                    </p:set>
                                    <p:anim calcmode="lin" valueType="num">
                                      <p:cBhvr additive="base">
                                        <p:cTn id="94" dur="500"/>
                                        <p:tgtEl>
                                          <p:spTgt spid="85"/>
                                        </p:tgtEl>
                                        <p:attrNameLst>
                                          <p:attrName>ppt_y</p:attrName>
                                        </p:attrNameLst>
                                      </p:cBhvr>
                                      <p:tavLst>
                                        <p:tav tm="0">
                                          <p:val>
                                            <p:strVal val="#ppt_y+#ppt_h*1.125000"/>
                                          </p:val>
                                        </p:tav>
                                        <p:tav tm="100000">
                                          <p:val>
                                            <p:strVal val="#ppt_y"/>
                                          </p:val>
                                        </p:tav>
                                      </p:tavLst>
                                    </p:anim>
                                    <p:animEffect transition="in" filter="wipe(up)">
                                      <p:cBhvr>
                                        <p:cTn id="95" dur="500"/>
                                        <p:tgtEl>
                                          <p:spTgt spid="85"/>
                                        </p:tgtEl>
                                      </p:cBhvr>
                                    </p:animEffect>
                                  </p:childTnLst>
                                </p:cTn>
                              </p:par>
                              <p:par>
                                <p:cTn id="96" presetID="12" presetClass="entr" presetSubtype="4" fill="hold" nodeType="with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additive="base">
                                        <p:cTn id="98" dur="500"/>
                                        <p:tgtEl>
                                          <p:spTgt spid="86"/>
                                        </p:tgtEl>
                                        <p:attrNameLst>
                                          <p:attrName>ppt_y</p:attrName>
                                        </p:attrNameLst>
                                      </p:cBhvr>
                                      <p:tavLst>
                                        <p:tav tm="0">
                                          <p:val>
                                            <p:strVal val="#ppt_y+#ppt_h*1.125000"/>
                                          </p:val>
                                        </p:tav>
                                        <p:tav tm="100000">
                                          <p:val>
                                            <p:strVal val="#ppt_y"/>
                                          </p:val>
                                        </p:tav>
                                      </p:tavLst>
                                    </p:anim>
                                    <p:animEffect transition="in" filter="wipe(up)">
                                      <p:cBhvr>
                                        <p:cTn id="99" dur="500"/>
                                        <p:tgtEl>
                                          <p:spTgt spid="86"/>
                                        </p:tgtEl>
                                      </p:cBhvr>
                                    </p:animEffect>
                                  </p:childTnLst>
                                </p:cTn>
                              </p:par>
                              <p:par>
                                <p:cTn id="100" presetID="12" presetClass="entr" presetSubtype="4" fill="hold" nodeType="withEffect">
                                  <p:stCondLst>
                                    <p:cond delay="0"/>
                                  </p:stCondLst>
                                  <p:childTnLst>
                                    <p:set>
                                      <p:cBhvr>
                                        <p:cTn id="101" dur="1" fill="hold">
                                          <p:stCondLst>
                                            <p:cond delay="0"/>
                                          </p:stCondLst>
                                        </p:cTn>
                                        <p:tgtEl>
                                          <p:spTgt spid="95"/>
                                        </p:tgtEl>
                                        <p:attrNameLst>
                                          <p:attrName>style.visibility</p:attrName>
                                        </p:attrNameLst>
                                      </p:cBhvr>
                                      <p:to>
                                        <p:strVal val="visible"/>
                                      </p:to>
                                    </p:set>
                                    <p:anim calcmode="lin" valueType="num">
                                      <p:cBhvr additive="base">
                                        <p:cTn id="102" dur="500"/>
                                        <p:tgtEl>
                                          <p:spTgt spid="95"/>
                                        </p:tgtEl>
                                        <p:attrNameLst>
                                          <p:attrName>ppt_y</p:attrName>
                                        </p:attrNameLst>
                                      </p:cBhvr>
                                      <p:tavLst>
                                        <p:tav tm="0">
                                          <p:val>
                                            <p:strVal val="#ppt_y+#ppt_h*1.125000"/>
                                          </p:val>
                                        </p:tav>
                                        <p:tav tm="100000">
                                          <p:val>
                                            <p:strVal val="#ppt_y"/>
                                          </p:val>
                                        </p:tav>
                                      </p:tavLst>
                                    </p:anim>
                                    <p:animEffect transition="in" filter="wipe(up)">
                                      <p:cBhvr>
                                        <p:cTn id="103" dur="500"/>
                                        <p:tgtEl>
                                          <p:spTgt spid="95"/>
                                        </p:tgtEl>
                                      </p:cBhvr>
                                    </p:animEffect>
                                  </p:childTnLst>
                                </p:cTn>
                              </p:par>
                            </p:childTnLst>
                          </p:cTn>
                        </p:par>
                      </p:childTnLst>
                    </p:cTn>
                  </p:par>
                  <p:par>
                    <p:cTn id="104" fill="hold">
                      <p:stCondLst>
                        <p:cond delay="indefinite"/>
                      </p:stCondLst>
                      <p:childTnLst>
                        <p:par>
                          <p:cTn id="105" fill="hold">
                            <p:stCondLst>
                              <p:cond delay="0"/>
                            </p:stCondLst>
                            <p:childTnLst>
                              <p:par>
                                <p:cTn id="106" presetID="12" presetClass="entr" presetSubtype="4" fill="hold" nodeType="clickEffect">
                                  <p:stCondLst>
                                    <p:cond delay="0"/>
                                  </p:stCondLst>
                                  <p:childTnLst>
                                    <p:set>
                                      <p:cBhvr>
                                        <p:cTn id="107" dur="1" fill="hold">
                                          <p:stCondLst>
                                            <p:cond delay="0"/>
                                          </p:stCondLst>
                                        </p:cTn>
                                        <p:tgtEl>
                                          <p:spTgt spid="112"/>
                                        </p:tgtEl>
                                        <p:attrNameLst>
                                          <p:attrName>style.visibility</p:attrName>
                                        </p:attrNameLst>
                                      </p:cBhvr>
                                      <p:to>
                                        <p:strVal val="visible"/>
                                      </p:to>
                                    </p:set>
                                    <p:anim calcmode="lin" valueType="num">
                                      <p:cBhvr additive="base">
                                        <p:cTn id="108" dur="500"/>
                                        <p:tgtEl>
                                          <p:spTgt spid="112"/>
                                        </p:tgtEl>
                                        <p:attrNameLst>
                                          <p:attrName>ppt_y</p:attrName>
                                        </p:attrNameLst>
                                      </p:cBhvr>
                                      <p:tavLst>
                                        <p:tav tm="0">
                                          <p:val>
                                            <p:strVal val="#ppt_y+#ppt_h*1.125000"/>
                                          </p:val>
                                        </p:tav>
                                        <p:tav tm="100000">
                                          <p:val>
                                            <p:strVal val="#ppt_y"/>
                                          </p:val>
                                        </p:tav>
                                      </p:tavLst>
                                    </p:anim>
                                    <p:animEffect transition="in" filter="wipe(up)">
                                      <p:cBhvr>
                                        <p:cTn id="109" dur="500"/>
                                        <p:tgtEl>
                                          <p:spTgt spid="112"/>
                                        </p:tgtEl>
                                      </p:cBhvr>
                                    </p:animEffect>
                                  </p:childTnLst>
                                </p:cTn>
                              </p:par>
                              <p:par>
                                <p:cTn id="110" presetID="12" presetClass="entr" presetSubtype="4" fill="hold" nodeType="withEffect">
                                  <p:stCondLst>
                                    <p:cond delay="0"/>
                                  </p:stCondLst>
                                  <p:childTnLst>
                                    <p:set>
                                      <p:cBhvr>
                                        <p:cTn id="111" dur="1" fill="hold">
                                          <p:stCondLst>
                                            <p:cond delay="0"/>
                                          </p:stCondLst>
                                        </p:cTn>
                                        <p:tgtEl>
                                          <p:spTgt spid="143"/>
                                        </p:tgtEl>
                                        <p:attrNameLst>
                                          <p:attrName>style.visibility</p:attrName>
                                        </p:attrNameLst>
                                      </p:cBhvr>
                                      <p:to>
                                        <p:strVal val="visible"/>
                                      </p:to>
                                    </p:set>
                                    <p:anim calcmode="lin" valueType="num">
                                      <p:cBhvr additive="base">
                                        <p:cTn id="112" dur="500"/>
                                        <p:tgtEl>
                                          <p:spTgt spid="143"/>
                                        </p:tgtEl>
                                        <p:attrNameLst>
                                          <p:attrName>ppt_y</p:attrName>
                                        </p:attrNameLst>
                                      </p:cBhvr>
                                      <p:tavLst>
                                        <p:tav tm="0">
                                          <p:val>
                                            <p:strVal val="#ppt_y+#ppt_h*1.125000"/>
                                          </p:val>
                                        </p:tav>
                                        <p:tav tm="100000">
                                          <p:val>
                                            <p:strVal val="#ppt_y"/>
                                          </p:val>
                                        </p:tav>
                                      </p:tavLst>
                                    </p:anim>
                                    <p:animEffect transition="in" filter="wipe(up)">
                                      <p:cBhvr>
                                        <p:cTn id="113"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P spid="37" grpId="0" animBg="1"/>
      <p:bldP spid="38" grpId="0" animBg="1"/>
      <p:bldP spid="39"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158700" y="931063"/>
            <a:ext cx="3881379" cy="3559800"/>
          </a:xfrm>
          <a:prstGeom prst="rect">
            <a:avLst/>
          </a:prstGeom>
        </p:spPr>
      </p:pic>
      <p:sp>
        <p:nvSpPr>
          <p:cNvPr id="2182146" name="Rectangle 2"/>
          <p:cNvSpPr>
            <a:spLocks noGrp="1" noChangeArrowheads="1"/>
          </p:cNvSpPr>
          <p:nvPr>
            <p:ph type="title"/>
          </p:nvPr>
        </p:nvSpPr>
        <p:spPr>
          <a:xfrm>
            <a:off x="601934" y="343115"/>
            <a:ext cx="5746295" cy="421482"/>
          </a:xfrm>
        </p:spPr>
        <p:txBody>
          <a:bodyPr>
            <a:normAutofit fontScale="90000"/>
          </a:bodyPr>
          <a:lstStyle/>
          <a:p>
            <a:pPr>
              <a:spcAft>
                <a:spcPts val="0"/>
              </a:spcAft>
            </a:pPr>
            <a:r>
              <a:rPr lang="en-US" altLang="zh-CN" dirty="0"/>
              <a:t>JMeter </a:t>
            </a:r>
            <a:r>
              <a:rPr lang="zh-CN" altLang="en-US" dirty="0"/>
              <a:t>支持的协议</a:t>
            </a:r>
            <a:endParaRPr lang="en-US" altLang="zh-CN" dirty="0"/>
          </a:p>
        </p:txBody>
      </p:sp>
      <p:sp>
        <p:nvSpPr>
          <p:cNvPr id="3" name="矩形 2"/>
          <p:cNvSpPr/>
          <p:nvPr/>
        </p:nvSpPr>
        <p:spPr>
          <a:xfrm>
            <a:off x="1091328" y="764597"/>
            <a:ext cx="3216156" cy="3435985"/>
          </a:xfrm>
          <a:prstGeom prst="rect">
            <a:avLst/>
          </a:prstGeom>
        </p:spPr>
        <p:txBody>
          <a:bodyPr wrap="square">
            <a:spAutoFit/>
          </a:bodyPr>
          <a:lstStyle/>
          <a:p>
            <a:pPr marL="478790" lvl="1" indent="-478790">
              <a:lnSpc>
                <a:spcPct val="120000"/>
              </a:lnSpc>
              <a:spcBef>
                <a:spcPct val="10000"/>
              </a:spcBef>
              <a:spcAft>
                <a:spcPts val="1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Web - HTTP, HTTPS</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ts val="10"/>
              </a:spcBef>
              <a:spcAft>
                <a:spcPts val="1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SOAP / REST Webservices</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ts val="10"/>
              </a:spcBef>
              <a:spcAft>
                <a:spcPts val="1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FTP</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ts val="10"/>
              </a:spcBef>
              <a:spcAft>
                <a:spcPts val="1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Database via JDBC</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ts val="10"/>
              </a:spcBef>
              <a:spcAft>
                <a:spcPts val="1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LDAP</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ts val="10"/>
              </a:spcBef>
              <a:spcAft>
                <a:spcPts val="1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JMS</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ts val="10"/>
              </a:spcBef>
              <a:spcAft>
                <a:spcPts val="1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Mail - SMTP</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ts val="10"/>
              </a:spcBef>
              <a:spcAft>
                <a:spcPts val="1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JSR223</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ts val="10"/>
              </a:spcBef>
              <a:spcAft>
                <a:spcPts val="1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TCP</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ts val="1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Java Objects</a:t>
            </a:r>
            <a:r>
              <a:rPr lang="zh-CN" altLang="en-US" dirty="0">
                <a:ea typeface="宋体" panose="02010600030101010101" pitchFamily="2" charset="-122"/>
                <a:cs typeface="宋体" panose="02010600030101010101" pitchFamily="2" charset="-122"/>
              </a:rPr>
              <a:t>等</a:t>
            </a:r>
            <a:endParaRPr lang="en-US" altLang="zh-CN" dirty="0">
              <a:ea typeface="宋体" panose="02010600030101010101" pitchFamily="2" charset="-122"/>
              <a:cs typeface="宋体" panose="02010600030101010101" pitchFamily="2" charset="-122"/>
            </a:endParaRP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支持</a:t>
            </a:r>
            <a:r>
              <a:rPr kumimoji="1" lang="en-US" altLang="zh-CN" dirty="0"/>
              <a:t>cli</a:t>
            </a:r>
            <a:r>
              <a:rPr kumimoji="1" lang="zh-CN" altLang="en-US" dirty="0"/>
              <a:t>（命令行） 模式</a:t>
            </a:r>
            <a:endParaRPr kumimoji="1" lang="zh-CN" altLang="en-US" dirty="0"/>
          </a:p>
        </p:txBody>
      </p:sp>
      <p:sp>
        <p:nvSpPr>
          <p:cNvPr id="3" name="内容占位符 2"/>
          <p:cNvSpPr>
            <a:spLocks noGrp="1"/>
          </p:cNvSpPr>
          <p:nvPr>
            <p:ph idx="1"/>
          </p:nvPr>
        </p:nvSpPr>
        <p:spPr>
          <a:xfrm>
            <a:off x="628650" y="806530"/>
            <a:ext cx="7299736" cy="3954928"/>
          </a:xfrm>
        </p:spPr>
        <p:txBody>
          <a:bodyPr>
            <a:noAutofit/>
          </a:bodyPr>
          <a:lstStyle/>
          <a:p>
            <a:pPr>
              <a:lnSpc>
                <a:spcPct val="120000"/>
              </a:lnSpc>
              <a:spcBef>
                <a:spcPts val="600"/>
              </a:spcBef>
              <a:spcAft>
                <a:spcPts val="0"/>
              </a:spcAft>
            </a:pPr>
            <a:r>
              <a:rPr kumimoji="1" lang="en-GB" altLang="zh-CN" sz="1200" dirty="0"/>
              <a:t>-n	</a:t>
            </a:r>
            <a:r>
              <a:rPr kumimoji="1" lang="zh-CN" altLang="en-US" sz="1200" dirty="0"/>
              <a:t>非</a:t>
            </a:r>
            <a:r>
              <a:rPr kumimoji="1" lang="en-GB" altLang="zh-CN" sz="1200" dirty="0"/>
              <a:t>GUI</a:t>
            </a:r>
            <a:r>
              <a:rPr kumimoji="1" lang="zh-CN" altLang="en-US" sz="1200" dirty="0"/>
              <a:t>方式运行</a:t>
            </a:r>
            <a:endParaRPr kumimoji="1" lang="zh-CN" altLang="en-US" sz="1200" dirty="0"/>
          </a:p>
          <a:p>
            <a:pPr>
              <a:lnSpc>
                <a:spcPct val="120000"/>
              </a:lnSpc>
              <a:spcBef>
                <a:spcPts val="600"/>
              </a:spcBef>
              <a:spcAft>
                <a:spcPts val="0"/>
              </a:spcAft>
            </a:pPr>
            <a:r>
              <a:rPr kumimoji="1" lang="en-US" altLang="zh-CN" sz="1200" dirty="0"/>
              <a:t>-</a:t>
            </a:r>
            <a:r>
              <a:rPr kumimoji="1" lang="en-GB" altLang="zh-CN" sz="1200" dirty="0"/>
              <a:t>t	</a:t>
            </a:r>
            <a:r>
              <a:rPr kumimoji="1" lang="zh-CN" altLang="en-US" sz="1200" dirty="0"/>
              <a:t>指定运行的测试脚本的地址与名称，可以是相对路径，相对路径的根是命令窗口 的当前路径</a:t>
            </a:r>
            <a:endParaRPr kumimoji="1" lang="zh-CN" altLang="en-US" sz="1200" dirty="0"/>
          </a:p>
          <a:p>
            <a:pPr>
              <a:lnSpc>
                <a:spcPct val="120000"/>
              </a:lnSpc>
              <a:spcBef>
                <a:spcPts val="600"/>
              </a:spcBef>
              <a:spcAft>
                <a:spcPts val="0"/>
              </a:spcAft>
            </a:pPr>
            <a:r>
              <a:rPr kumimoji="1" lang="en-US" altLang="zh-CN" sz="1200" dirty="0"/>
              <a:t>-</a:t>
            </a:r>
            <a:r>
              <a:rPr kumimoji="1" lang="en-GB" altLang="zh-CN" sz="1200" dirty="0"/>
              <a:t>p	</a:t>
            </a:r>
            <a:r>
              <a:rPr kumimoji="1" lang="zh-CN" altLang="en-US" sz="1200" dirty="0"/>
              <a:t>指定读取</a:t>
            </a:r>
            <a:r>
              <a:rPr kumimoji="1" lang="en-GB" altLang="zh-CN" sz="1200" dirty="0"/>
              <a:t>JMeter</a:t>
            </a:r>
            <a:r>
              <a:rPr kumimoji="1" lang="zh-CN" altLang="en-US" sz="1200" dirty="0"/>
              <a:t>属性文件</a:t>
            </a:r>
            <a:endParaRPr kumimoji="1" lang="zh-CN" altLang="en-US" sz="1200" dirty="0"/>
          </a:p>
          <a:p>
            <a:pPr>
              <a:lnSpc>
                <a:spcPct val="120000"/>
              </a:lnSpc>
              <a:spcBef>
                <a:spcPts val="600"/>
              </a:spcBef>
              <a:spcAft>
                <a:spcPts val="0"/>
              </a:spcAft>
            </a:pPr>
            <a:r>
              <a:rPr kumimoji="1" lang="en-US" altLang="zh-CN" sz="1200" dirty="0"/>
              <a:t>-</a:t>
            </a:r>
            <a:r>
              <a:rPr kumimoji="1" lang="en-GB" altLang="zh-CN" sz="1200" dirty="0"/>
              <a:t>l	</a:t>
            </a:r>
            <a:r>
              <a:rPr kumimoji="1" lang="zh-CN" altLang="en-US" sz="1200" dirty="0"/>
              <a:t>记录测试结果到文件</a:t>
            </a:r>
            <a:endParaRPr kumimoji="1" lang="zh-CN" altLang="en-US" sz="1200" dirty="0"/>
          </a:p>
          <a:p>
            <a:pPr>
              <a:lnSpc>
                <a:spcPct val="120000"/>
              </a:lnSpc>
              <a:spcBef>
                <a:spcPts val="600"/>
              </a:spcBef>
              <a:spcAft>
                <a:spcPts val="0"/>
              </a:spcAft>
            </a:pPr>
            <a:r>
              <a:rPr kumimoji="1" lang="en-US" altLang="zh-CN" sz="1200" dirty="0"/>
              <a:t>-</a:t>
            </a:r>
            <a:r>
              <a:rPr kumimoji="1" lang="en-GB" altLang="zh-CN" sz="1200" dirty="0"/>
              <a:t>s	</a:t>
            </a:r>
            <a:r>
              <a:rPr kumimoji="1" lang="zh-CN" altLang="en-US" sz="1200" dirty="0"/>
              <a:t>以服务器方式运行（远程方式，启动</a:t>
            </a:r>
            <a:r>
              <a:rPr kumimoji="1" lang="en-GB" altLang="zh-CN" sz="1200" dirty="0"/>
              <a:t>agent</a:t>
            </a:r>
            <a:r>
              <a:rPr kumimoji="1" lang="zh-CN" altLang="en-GB" sz="1200" dirty="0"/>
              <a:t>）</a:t>
            </a:r>
            <a:r>
              <a:rPr kumimoji="1" lang="zh-CN" altLang="en-US" sz="1200" dirty="0"/>
              <a:t>；</a:t>
            </a:r>
            <a:r>
              <a:rPr kumimoji="1" lang="en-US" altLang="zh-CN" sz="1200" dirty="0"/>
              <a:t>-</a:t>
            </a:r>
            <a:r>
              <a:rPr kumimoji="1" lang="en-GB" altLang="zh-CN" sz="1200" dirty="0"/>
              <a:t>X	</a:t>
            </a:r>
            <a:r>
              <a:rPr kumimoji="1" lang="zh-CN" altLang="en-US" sz="1200" dirty="0"/>
              <a:t>停止远程运行</a:t>
            </a:r>
            <a:endParaRPr kumimoji="1" lang="zh-CN" altLang="en-GB" sz="1200" dirty="0"/>
          </a:p>
          <a:p>
            <a:pPr>
              <a:lnSpc>
                <a:spcPct val="120000"/>
              </a:lnSpc>
              <a:spcBef>
                <a:spcPts val="600"/>
              </a:spcBef>
              <a:spcAft>
                <a:spcPts val="0"/>
              </a:spcAft>
            </a:pPr>
            <a:r>
              <a:rPr kumimoji="1" lang="en-GB" altLang="zh-CN" sz="1200" dirty="0"/>
              <a:t>-H</a:t>
            </a:r>
            <a:r>
              <a:rPr kumimoji="1" lang="zh-CN" altLang="en-US" sz="1200" dirty="0"/>
              <a:t> </a:t>
            </a:r>
            <a:r>
              <a:rPr kumimoji="1" lang="en-GB" altLang="zh-CN" sz="1200" dirty="0"/>
              <a:t>	</a:t>
            </a:r>
            <a:r>
              <a:rPr kumimoji="1" lang="zh-CN" altLang="en-US" sz="1200" dirty="0"/>
              <a:t>设置代理，一般填写代理</a:t>
            </a:r>
            <a:r>
              <a:rPr kumimoji="1" lang="en-GB" altLang="zh-CN" sz="1200" dirty="0" err="1"/>
              <a:t>ip</a:t>
            </a:r>
            <a:r>
              <a:rPr kumimoji="1" lang="zh-CN" altLang="en-US" sz="1200" dirty="0"/>
              <a:t>；  </a:t>
            </a:r>
            <a:r>
              <a:rPr kumimoji="1" lang="en-GB" altLang="zh-CN" sz="1200" dirty="0"/>
              <a:t>-p</a:t>
            </a:r>
            <a:r>
              <a:rPr kumimoji="1" lang="zh-CN" altLang="en-US" sz="1200" dirty="0"/>
              <a:t>：设置代理端口</a:t>
            </a:r>
            <a:endParaRPr kumimoji="1" lang="en-GB" altLang="zh-CN" sz="1200" dirty="0"/>
          </a:p>
          <a:p>
            <a:pPr>
              <a:lnSpc>
                <a:spcPct val="120000"/>
              </a:lnSpc>
              <a:spcBef>
                <a:spcPts val="600"/>
              </a:spcBef>
              <a:spcAft>
                <a:spcPts val="0"/>
              </a:spcAft>
            </a:pPr>
            <a:r>
              <a:rPr kumimoji="1" lang="en-US" altLang="zh-CN" sz="1200" dirty="0"/>
              <a:t>-</a:t>
            </a:r>
            <a:r>
              <a:rPr kumimoji="1" lang="en-GB" altLang="zh-CN" sz="1200" dirty="0"/>
              <a:t>u	</a:t>
            </a:r>
            <a:r>
              <a:rPr kumimoji="1" lang="zh-CN" altLang="en-US" sz="1200" dirty="0"/>
              <a:t>代理账号；     </a:t>
            </a:r>
            <a:r>
              <a:rPr kumimoji="1" lang="en-US" altLang="zh-CN" sz="1200" dirty="0"/>
              <a:t>-</a:t>
            </a:r>
            <a:r>
              <a:rPr kumimoji="1" lang="en-GB" altLang="zh-CN" sz="1200" dirty="0"/>
              <a:t>a</a:t>
            </a:r>
            <a:r>
              <a:rPr kumimoji="1" lang="zh-CN" altLang="en-US" sz="1200" dirty="0"/>
              <a:t>：代理口令</a:t>
            </a:r>
            <a:endParaRPr kumimoji="1" lang="zh-CN" altLang="en-US" sz="1200" dirty="0"/>
          </a:p>
          <a:p>
            <a:pPr>
              <a:lnSpc>
                <a:spcPct val="120000"/>
              </a:lnSpc>
              <a:spcBef>
                <a:spcPts val="600"/>
              </a:spcBef>
              <a:spcAft>
                <a:spcPts val="0"/>
              </a:spcAft>
            </a:pPr>
            <a:r>
              <a:rPr kumimoji="1" lang="en-US" altLang="zh-CN" sz="1200" dirty="0"/>
              <a:t>-</a:t>
            </a:r>
            <a:r>
              <a:rPr kumimoji="1" lang="en-GB" altLang="zh-CN" sz="1200" dirty="0"/>
              <a:t>j	</a:t>
            </a:r>
            <a:r>
              <a:rPr kumimoji="1" lang="zh-CN" altLang="en-US" sz="1200" dirty="0"/>
              <a:t>定义</a:t>
            </a:r>
            <a:r>
              <a:rPr kumimoji="1" lang="en-GB" altLang="zh-CN" sz="1200" dirty="0"/>
              <a:t>JMeter</a:t>
            </a:r>
            <a:r>
              <a:rPr kumimoji="1" lang="zh-CN" altLang="en-US" sz="1200" dirty="0"/>
              <a:t>属性，等同于在</a:t>
            </a:r>
            <a:r>
              <a:rPr kumimoji="1" lang="en-GB" altLang="zh-CN" sz="1200" dirty="0" err="1"/>
              <a:t>jmeter.properties</a:t>
            </a:r>
            <a:r>
              <a:rPr kumimoji="1" lang="zh-CN" altLang="en-US" sz="1200" dirty="0"/>
              <a:t>中进行设置</a:t>
            </a:r>
            <a:endParaRPr kumimoji="1" lang="zh-CN" altLang="en-US" sz="1200" dirty="0"/>
          </a:p>
          <a:p>
            <a:pPr>
              <a:lnSpc>
                <a:spcPct val="120000"/>
              </a:lnSpc>
              <a:spcBef>
                <a:spcPts val="600"/>
              </a:spcBef>
              <a:spcAft>
                <a:spcPts val="0"/>
              </a:spcAft>
            </a:pPr>
            <a:r>
              <a:rPr kumimoji="1" lang="en-US" altLang="zh-CN" sz="1200" dirty="0"/>
              <a:t>-</a:t>
            </a:r>
            <a:r>
              <a:rPr kumimoji="1" lang="en-GB" altLang="zh-CN" sz="1200" dirty="0"/>
              <a:t>D	</a:t>
            </a:r>
            <a:r>
              <a:rPr kumimoji="1" lang="zh-CN" altLang="en-US" sz="1200" dirty="0"/>
              <a:t>定义系统属性，等同于在</a:t>
            </a:r>
            <a:r>
              <a:rPr kumimoji="1" lang="en-GB" altLang="zh-CN" sz="1200" dirty="0" err="1"/>
              <a:t>system.properties</a:t>
            </a:r>
            <a:r>
              <a:rPr kumimoji="1" lang="zh-CN" altLang="en-US" sz="1200" dirty="0"/>
              <a:t>中进行设置</a:t>
            </a:r>
            <a:endParaRPr kumimoji="1" lang="zh-CN" altLang="en-US" sz="1200" dirty="0"/>
          </a:p>
          <a:p>
            <a:pPr>
              <a:lnSpc>
                <a:spcPct val="120000"/>
              </a:lnSpc>
              <a:spcBef>
                <a:spcPts val="600"/>
              </a:spcBef>
              <a:spcAft>
                <a:spcPts val="0"/>
              </a:spcAft>
            </a:pPr>
            <a:r>
              <a:rPr kumimoji="1" lang="en-US" altLang="zh-CN" sz="1200" dirty="0"/>
              <a:t>-</a:t>
            </a:r>
            <a:r>
              <a:rPr kumimoji="1" lang="en-GB" altLang="zh-CN" sz="1200" dirty="0"/>
              <a:t>S	</a:t>
            </a:r>
            <a:r>
              <a:rPr kumimoji="1" lang="zh-CN" altLang="en-US" sz="1200" dirty="0"/>
              <a:t>加载系统属性文件，可以通过此参数指定加载一个系统属性文件，此文件可以用户自己定义</a:t>
            </a:r>
            <a:endParaRPr kumimoji="1" lang="zh-CN" altLang="en-US" sz="1200" dirty="0"/>
          </a:p>
          <a:p>
            <a:pPr>
              <a:lnSpc>
                <a:spcPct val="120000"/>
              </a:lnSpc>
              <a:spcBef>
                <a:spcPts val="600"/>
              </a:spcBef>
              <a:spcAft>
                <a:spcPts val="0"/>
              </a:spcAft>
            </a:pPr>
            <a:r>
              <a:rPr kumimoji="1" lang="en-US" altLang="zh-CN" sz="1200" dirty="0"/>
              <a:t>-</a:t>
            </a:r>
            <a:r>
              <a:rPr kumimoji="1" lang="en-GB" altLang="zh-CN" sz="1200" dirty="0"/>
              <a:t>L	</a:t>
            </a:r>
            <a:r>
              <a:rPr kumimoji="1" lang="zh-CN" altLang="en-US" sz="1200" dirty="0"/>
              <a:t>定义</a:t>
            </a:r>
            <a:r>
              <a:rPr kumimoji="1" lang="en-GB" altLang="zh-CN" sz="1200" dirty="0"/>
              <a:t>JMeter</a:t>
            </a:r>
            <a:r>
              <a:rPr kumimoji="1" lang="zh-CN" altLang="en-US" sz="1200" dirty="0"/>
              <a:t>日志级别，比如</a:t>
            </a:r>
            <a:r>
              <a:rPr kumimoji="1" lang="en-GB" altLang="zh-CN" sz="1200" dirty="0"/>
              <a:t>DEBUG,INFO,ERROR</a:t>
            </a:r>
            <a:r>
              <a:rPr kumimoji="1" lang="zh-CN" altLang="en-US" sz="1200" dirty="0"/>
              <a:t>等</a:t>
            </a:r>
            <a:endParaRPr kumimoji="1" lang="zh-CN" altLang="en-US" sz="1200" dirty="0"/>
          </a:p>
          <a:p>
            <a:pPr>
              <a:lnSpc>
                <a:spcPct val="120000"/>
              </a:lnSpc>
              <a:spcBef>
                <a:spcPts val="600"/>
              </a:spcBef>
              <a:spcAft>
                <a:spcPts val="0"/>
              </a:spcAft>
            </a:pPr>
            <a:r>
              <a:rPr kumimoji="1" lang="en-US" altLang="zh-CN" sz="1200" dirty="0"/>
              <a:t>-</a:t>
            </a:r>
            <a:r>
              <a:rPr kumimoji="1" lang="en-GB" altLang="zh-CN" sz="1200" dirty="0"/>
              <a:t>r	</a:t>
            </a:r>
            <a:r>
              <a:rPr kumimoji="1" lang="zh-CN" altLang="en-US" sz="1200" dirty="0"/>
              <a:t>开启远程负载机（非</a:t>
            </a:r>
            <a:r>
              <a:rPr kumimoji="1" lang="en-GB" altLang="zh-CN" sz="1200" dirty="0"/>
              <a:t>GUI</a:t>
            </a:r>
            <a:r>
              <a:rPr kumimoji="1" lang="zh-CN" altLang="en-US" sz="1200" dirty="0"/>
              <a:t>方式），远程机列表在</a:t>
            </a:r>
            <a:r>
              <a:rPr kumimoji="1" lang="en-GB" altLang="zh-CN" sz="1200" dirty="0" err="1"/>
              <a:t>jmeter.properties</a:t>
            </a:r>
            <a:r>
              <a:rPr kumimoji="1" lang="zh-CN" altLang="en-US" sz="1200" dirty="0"/>
              <a:t>中指定</a:t>
            </a:r>
            <a:endParaRPr kumimoji="1" lang="zh-CN" altLang="en-US" sz="1200" dirty="0"/>
          </a:p>
          <a:p>
            <a:pPr>
              <a:lnSpc>
                <a:spcPct val="120000"/>
              </a:lnSpc>
              <a:spcBef>
                <a:spcPts val="600"/>
              </a:spcBef>
            </a:pPr>
            <a:r>
              <a:rPr kumimoji="1" lang="en-US" altLang="zh-CN" sz="1200" dirty="0"/>
              <a:t>-</a:t>
            </a:r>
            <a:r>
              <a:rPr kumimoji="1" lang="en-GB" altLang="zh-CN" sz="1200" dirty="0"/>
              <a:t>d	</a:t>
            </a:r>
            <a:r>
              <a:rPr kumimoji="1" lang="zh-CN" altLang="en-US" sz="1200" dirty="0"/>
              <a:t>指定</a:t>
            </a:r>
            <a:r>
              <a:rPr kumimoji="1" lang="en-GB" altLang="zh-CN" sz="1200" dirty="0"/>
              <a:t>JMeter home </a:t>
            </a:r>
            <a:r>
              <a:rPr kumimoji="1" lang="zh-CN" altLang="en-US" sz="1200" dirty="0"/>
              <a:t>目录</a:t>
            </a:r>
            <a:endParaRPr kumimoji="1" lang="zh-CN" altLang="en-US" sz="1200" dirty="0"/>
          </a:p>
        </p:txBody>
      </p:sp>
      <p:sp>
        <p:nvSpPr>
          <p:cNvPr id="5" name="文本框 4"/>
          <p:cNvSpPr txBox="1"/>
          <p:nvPr/>
        </p:nvSpPr>
        <p:spPr>
          <a:xfrm>
            <a:off x="722694" y="4675396"/>
            <a:ext cx="6026973" cy="368300"/>
          </a:xfrm>
          <a:prstGeom prst="rect">
            <a:avLst/>
          </a:prstGeom>
          <a:solidFill>
            <a:schemeClr val="accent4">
              <a:lumMod val="20000"/>
              <a:lumOff val="80000"/>
            </a:schemeClr>
          </a:solidFill>
        </p:spPr>
        <p:txBody>
          <a:bodyPr wrap="square">
            <a:spAutoFit/>
          </a:bodyPr>
          <a:lstStyle/>
          <a:p>
            <a:pPr>
              <a:spcAft>
                <a:spcPts val="0"/>
              </a:spcAft>
            </a:pPr>
            <a:r>
              <a:rPr lang="en-GB" altLang="zh-CN" dirty="0" err="1"/>
              <a:t>jmeter</a:t>
            </a:r>
            <a:r>
              <a:rPr lang="en-GB" altLang="zh-CN" dirty="0"/>
              <a:t> -n -t </a:t>
            </a:r>
            <a:r>
              <a:rPr lang="en-GB" altLang="zh-CN" dirty="0" err="1"/>
              <a:t>my_test.jmx</a:t>
            </a:r>
            <a:r>
              <a:rPr lang="en-GB" altLang="zh-CN" dirty="0"/>
              <a:t> -l </a:t>
            </a:r>
            <a:r>
              <a:rPr lang="en-GB" altLang="zh-CN" dirty="0" err="1"/>
              <a:t>log.jtl</a:t>
            </a:r>
            <a:r>
              <a:rPr lang="en-GB" altLang="zh-CN" dirty="0"/>
              <a:t> -H </a:t>
            </a:r>
            <a:r>
              <a:rPr lang="en-GB" altLang="zh-CN" dirty="0" err="1"/>
              <a:t>my.proxy.server</a:t>
            </a:r>
            <a:r>
              <a:rPr lang="en-GB" altLang="zh-CN" dirty="0"/>
              <a:t> -P 8000</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01165" y="371840"/>
            <a:ext cx="5681488" cy="421482"/>
          </a:xfrm>
        </p:spPr>
        <p:txBody>
          <a:bodyPr>
            <a:normAutofit fontScale="90000"/>
          </a:bodyPr>
          <a:lstStyle/>
          <a:p>
            <a:pPr>
              <a:spcAft>
                <a:spcPts val="0"/>
              </a:spcAft>
            </a:pPr>
            <a:r>
              <a:rPr lang="en-US" altLang="zh-CN" dirty="0"/>
              <a:t>JMeter</a:t>
            </a:r>
            <a:r>
              <a:rPr lang="zh-CN" altLang="en-US" dirty="0"/>
              <a:t> 录制功能</a:t>
            </a:r>
            <a:endParaRPr lang="zh-CN" altLang="en-US" dirty="0"/>
          </a:p>
        </p:txBody>
      </p:sp>
      <p:pic>
        <p:nvPicPr>
          <p:cNvPr id="7" name="图片 6"/>
          <p:cNvPicPr>
            <a:picLocks noChangeAspect="1"/>
          </p:cNvPicPr>
          <p:nvPr/>
        </p:nvPicPr>
        <p:blipFill>
          <a:blip r:embed="rId1"/>
          <a:stretch>
            <a:fillRect/>
          </a:stretch>
        </p:blipFill>
        <p:spPr>
          <a:xfrm>
            <a:off x="2441986" y="933172"/>
            <a:ext cx="6702014" cy="3678288"/>
          </a:xfrm>
          <a:prstGeom prst="rect">
            <a:avLst/>
          </a:prstGeom>
        </p:spPr>
      </p:pic>
      <p:sp>
        <p:nvSpPr>
          <p:cNvPr id="8" name="文本框 7"/>
          <p:cNvSpPr txBox="1"/>
          <p:nvPr/>
        </p:nvSpPr>
        <p:spPr>
          <a:xfrm>
            <a:off x="101354" y="1404263"/>
            <a:ext cx="2469723" cy="2584450"/>
          </a:xfrm>
          <a:prstGeom prst="rect">
            <a:avLst/>
          </a:prstGeom>
          <a:noFill/>
        </p:spPr>
        <p:txBody>
          <a:bodyPr wrap="square" rtlCol="0">
            <a:spAutoFit/>
          </a:bodyPr>
          <a:lstStyle/>
          <a:p>
            <a:pPr marL="342900" indent="-342900">
              <a:lnSpc>
                <a:spcPct val="150000"/>
              </a:lnSpc>
              <a:spcAft>
                <a:spcPts val="0"/>
              </a:spcAft>
              <a:buFont typeface="+mj-ea"/>
              <a:buAutoNum type="circleNumDbPlain"/>
            </a:pPr>
            <a:r>
              <a:rPr kumimoji="1" lang="zh-CN" altLang="en-US" dirty="0">
                <a:latin typeface="微软雅黑" panose="020B0503020204020204" pitchFamily="34" charset="-122"/>
                <a:ea typeface="微软雅黑" panose="020B0503020204020204" pitchFamily="34" charset="-122"/>
              </a:rPr>
              <a:t>逻辑控制单元：</a:t>
            </a:r>
            <a:r>
              <a:rPr kumimoji="1" lang="zh-CN" altLang="en-US" b="1" dirty="0">
                <a:latin typeface="微软雅黑" panose="020B0503020204020204" pitchFamily="34" charset="-122"/>
                <a:ea typeface="微软雅黑" panose="020B0503020204020204" pitchFamily="34" charset="-122"/>
              </a:rPr>
              <a:t>录制控制器</a:t>
            </a:r>
            <a:endParaRPr kumimoji="1" lang="en-US" altLang="zh-CN" b="1" dirty="0">
              <a:latin typeface="微软雅黑" panose="020B0503020204020204" pitchFamily="34" charset="-122"/>
              <a:ea typeface="微软雅黑" panose="020B0503020204020204" pitchFamily="34" charset="-122"/>
            </a:endParaRPr>
          </a:p>
          <a:p>
            <a:pPr marL="342900" indent="-342900">
              <a:lnSpc>
                <a:spcPct val="150000"/>
              </a:lnSpc>
              <a:spcBef>
                <a:spcPts val="0"/>
              </a:spcBef>
              <a:spcAft>
                <a:spcPts val="0"/>
              </a:spcAft>
              <a:buFont typeface="+mj-ea"/>
              <a:buAutoNum type="circleNumDbPlain"/>
            </a:pPr>
            <a:r>
              <a:rPr kumimoji="1" lang="zh-CN" altLang="en-US" dirty="0">
                <a:latin typeface="微软雅黑" panose="020B0503020204020204" pitchFamily="34" charset="-122"/>
                <a:ea typeface="微软雅黑" panose="020B0503020204020204" pitchFamily="34" charset="-122"/>
              </a:rPr>
              <a:t>非测试元件：</a:t>
            </a:r>
            <a:r>
              <a:rPr kumimoji="1" lang="en-US" altLang="zh-CN" b="1" dirty="0">
                <a:latin typeface="微软雅黑" panose="020B0503020204020204" pitchFamily="34" charset="-122"/>
                <a:ea typeface="微软雅黑" panose="020B0503020204020204" pitchFamily="34" charset="-122"/>
              </a:rPr>
              <a:t>HTTP</a:t>
            </a:r>
            <a:r>
              <a:rPr kumimoji="1" lang="zh-CN" altLang="en-US" b="1" dirty="0">
                <a:latin typeface="微软雅黑" panose="020B0503020204020204" pitchFamily="34" charset="-122"/>
                <a:ea typeface="微软雅黑" panose="020B0503020204020204" pitchFamily="34" charset="-122"/>
              </a:rPr>
              <a:t>代理服务器</a:t>
            </a:r>
            <a:endParaRPr kumimoji="1" lang="en-US" altLang="zh-CN" b="1" dirty="0">
              <a:latin typeface="微软雅黑" panose="020B0503020204020204" pitchFamily="34" charset="-122"/>
              <a:ea typeface="微软雅黑" panose="020B0503020204020204" pitchFamily="34" charset="-122"/>
            </a:endParaRPr>
          </a:p>
          <a:p>
            <a:pPr marL="342900" indent="-342900">
              <a:lnSpc>
                <a:spcPct val="150000"/>
              </a:lnSpc>
              <a:spcBef>
                <a:spcPts val="0"/>
              </a:spcBef>
              <a:buFont typeface="+mj-ea"/>
              <a:buAutoNum type="circleNumDbPlain"/>
            </a:pPr>
            <a:r>
              <a:rPr kumimoji="1" lang="zh-CN" altLang="en-US" dirty="0">
                <a:latin typeface="微软雅黑" panose="020B0503020204020204" pitchFamily="34" charset="-122"/>
                <a:ea typeface="微软雅黑" panose="020B0503020204020204" pitchFamily="34" charset="-122"/>
              </a:rPr>
              <a:t>在浏览器或网络中设置</a:t>
            </a:r>
            <a:r>
              <a:rPr kumimoji="1" lang="en-US" altLang="zh-CN" b="1" dirty="0">
                <a:latin typeface="微软雅黑" panose="020B0503020204020204" pitchFamily="34" charset="-122"/>
                <a:ea typeface="微软雅黑" panose="020B0503020204020204" pitchFamily="34" charset="-122"/>
              </a:rPr>
              <a:t>HTTPS</a:t>
            </a:r>
            <a:r>
              <a:rPr kumimoji="1" lang="zh-CN" altLang="en-US" b="1" dirty="0">
                <a:latin typeface="微软雅黑" panose="020B0503020204020204" pitchFamily="34" charset="-122"/>
                <a:ea typeface="微软雅黑" panose="020B0503020204020204" pitchFamily="34" charset="-122"/>
              </a:rPr>
              <a:t>代理</a:t>
            </a:r>
            <a:endParaRPr kumimoji="1"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pPr>
              <a:spcAft>
                <a:spcPts val="0"/>
              </a:spcAft>
            </a:pPr>
            <a:r>
              <a:rPr lang="zh-CN" altLang="en-US" sz="4800" b="1" dirty="0">
                <a:solidFill>
                  <a:schemeClr val="accent2">
                    <a:lumMod val="75000"/>
                  </a:schemeClr>
                </a:solidFill>
              </a:rPr>
              <a:t> </a:t>
            </a:r>
            <a:r>
              <a:rPr lang="en-US" altLang="zh-CN" sz="4800" b="1" dirty="0">
                <a:solidFill>
                  <a:schemeClr val="accent2">
                    <a:lumMod val="75000"/>
                  </a:schemeClr>
                </a:solidFill>
              </a:rPr>
              <a:t>7.1</a:t>
            </a:r>
            <a:r>
              <a:rPr lang="zh-CN" altLang="en-US" sz="4800" b="1" dirty="0">
                <a:solidFill>
                  <a:schemeClr val="accent2">
                    <a:lumMod val="75000"/>
                  </a:schemeClr>
                </a:solidFill>
              </a:rPr>
              <a:t> 性能测试</a:t>
            </a:r>
            <a:endParaRPr lang="zh-CN" altLang="en-US" sz="4800" b="1" dirty="0">
              <a:solidFill>
                <a:schemeClr val="accent2">
                  <a:lumMod val="75000"/>
                </a:schemeClr>
              </a:solidFill>
            </a:endParaRPr>
          </a:p>
        </p:txBody>
      </p:sp>
      <p:sp>
        <p:nvSpPr>
          <p:cNvPr id="5" name="文本框 4"/>
          <p:cNvSpPr txBox="1"/>
          <p:nvPr/>
        </p:nvSpPr>
        <p:spPr>
          <a:xfrm>
            <a:off x="430449" y="4343559"/>
            <a:ext cx="5435330" cy="645160"/>
          </a:xfrm>
          <a:prstGeom prst="rect">
            <a:avLst/>
          </a:prstGeom>
          <a:noFill/>
        </p:spPr>
        <p:txBody>
          <a:bodyPr wrap="square">
            <a:spAutoFit/>
          </a:bodyPr>
          <a:lstStyle/>
          <a:p>
            <a:pPr>
              <a:spcAft>
                <a:spcPts val="0"/>
              </a:spcAft>
            </a:pPr>
            <a:r>
              <a:rPr kumimoji="1" lang="zh-CN" altLang="en-US" sz="1800" dirty="0">
                <a:solidFill>
                  <a:srgbClr val="00B0F0"/>
                </a:solidFill>
                <a:latin typeface="微软雅黑" panose="020B0503020204020204" pitchFamily="34" charset="-122"/>
                <a:ea typeface="微软雅黑" panose="020B0503020204020204" pitchFamily="34" charset="-122"/>
              </a:rPr>
              <a:t>本节内容进行了优化，压力测试、容量测试和工具等具体内容可以参考教材，但核心内容都已涵盖</a:t>
            </a:r>
            <a:endParaRPr lang="zh-CN" altLang="en-US" dirty="0"/>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532322" y="360549"/>
            <a:ext cx="5746295" cy="421482"/>
          </a:xfrm>
        </p:spPr>
        <p:txBody>
          <a:bodyPr>
            <a:noAutofit/>
          </a:bodyPr>
          <a:lstStyle/>
          <a:p>
            <a:pPr>
              <a:spcAft>
                <a:spcPts val="0"/>
              </a:spcAft>
            </a:pPr>
            <a:r>
              <a:rPr lang="en-US" altLang="zh-CN" dirty="0"/>
              <a:t>JMeter</a:t>
            </a:r>
            <a:r>
              <a:rPr lang="zh-CN" altLang="en-US" dirty="0"/>
              <a:t>支持分布式环境</a:t>
            </a:r>
            <a:endParaRPr lang="en-US" altLang="zh-CN" dirty="0"/>
          </a:p>
        </p:txBody>
      </p:sp>
      <p:sp>
        <p:nvSpPr>
          <p:cNvPr id="5" name="圆角矩形 4"/>
          <p:cNvSpPr/>
          <p:nvPr/>
        </p:nvSpPr>
        <p:spPr>
          <a:xfrm>
            <a:off x="2303748" y="1145992"/>
            <a:ext cx="1620180" cy="583265"/>
          </a:xfrm>
          <a:prstGeom prst="roundRect">
            <a:avLst>
              <a:gd name="adj" fmla="val 36938"/>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en-US" altLang="zh-CN" sz="1620" dirty="0" err="1">
                <a:solidFill>
                  <a:schemeClr val="accent1">
                    <a:lumMod val="25000"/>
                  </a:schemeClr>
                </a:solidFill>
                <a:sym typeface="+mn-ea"/>
              </a:rPr>
              <a:t>JMeter</a:t>
            </a:r>
            <a:r>
              <a:rPr kumimoji="1" lang="en-US" altLang="zh-CN" sz="1620" dirty="0">
                <a:solidFill>
                  <a:schemeClr val="accent1">
                    <a:lumMod val="25000"/>
                  </a:schemeClr>
                </a:solidFill>
                <a:sym typeface="+mn-ea"/>
              </a:rPr>
              <a:t> GUI </a:t>
            </a:r>
            <a:r>
              <a:rPr kumimoji="1" lang="zh-CN" altLang="zh-CN" sz="1620" dirty="0">
                <a:solidFill>
                  <a:schemeClr val="accent1">
                    <a:lumMod val="25000"/>
                  </a:schemeClr>
                </a:solidFill>
                <a:sym typeface="+mn-ea"/>
              </a:rPr>
              <a:t>1</a:t>
            </a:r>
            <a:r>
              <a:rPr kumimoji="1" lang="en-US" altLang="zh-CN" sz="1620" dirty="0">
                <a:solidFill>
                  <a:schemeClr val="accent1">
                    <a:lumMod val="25000"/>
                  </a:schemeClr>
                </a:solidFill>
                <a:sym typeface="+mn-ea"/>
              </a:rPr>
              <a:t>92.168.0.1</a:t>
            </a:r>
            <a:endParaRPr kumimoji="1" lang="zh-CN" altLang="en-US" sz="1620" dirty="0">
              <a:solidFill>
                <a:schemeClr val="accent1">
                  <a:lumMod val="25000"/>
                </a:schemeClr>
              </a:solidFill>
            </a:endParaRPr>
          </a:p>
        </p:txBody>
      </p:sp>
      <p:sp>
        <p:nvSpPr>
          <p:cNvPr id="7" name="圆角矩形 6"/>
          <p:cNvSpPr/>
          <p:nvPr/>
        </p:nvSpPr>
        <p:spPr>
          <a:xfrm>
            <a:off x="618761" y="2312521"/>
            <a:ext cx="1425758" cy="58326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en-US" altLang="zh-CN" sz="1440" dirty="0" err="1">
                <a:solidFill>
                  <a:schemeClr val="accent1">
                    <a:lumMod val="25000"/>
                  </a:schemeClr>
                </a:solidFill>
                <a:sym typeface="+mn-ea"/>
              </a:rPr>
              <a:t>JMeter</a:t>
            </a:r>
            <a:r>
              <a:rPr kumimoji="1" lang="en-US" altLang="zh-CN" sz="1440" dirty="0">
                <a:solidFill>
                  <a:schemeClr val="accent1">
                    <a:lumMod val="25000"/>
                  </a:schemeClr>
                </a:solidFill>
                <a:sym typeface="+mn-ea"/>
              </a:rPr>
              <a:t> server </a:t>
            </a:r>
            <a:r>
              <a:rPr kumimoji="1" lang="zh-CN" altLang="zh-CN" sz="1440" dirty="0">
                <a:solidFill>
                  <a:schemeClr val="accent1">
                    <a:lumMod val="25000"/>
                  </a:schemeClr>
                </a:solidFill>
                <a:sym typeface="+mn-ea"/>
              </a:rPr>
              <a:t>1</a:t>
            </a:r>
            <a:r>
              <a:rPr kumimoji="1" lang="en-US" altLang="zh-CN" sz="1440" dirty="0">
                <a:solidFill>
                  <a:schemeClr val="accent1">
                    <a:lumMod val="25000"/>
                  </a:schemeClr>
                </a:solidFill>
                <a:sym typeface="+mn-ea"/>
              </a:rPr>
              <a:t>92.168.0.10</a:t>
            </a:r>
            <a:endParaRPr kumimoji="1" lang="zh-CN" altLang="en-US" sz="1440" dirty="0">
              <a:solidFill>
                <a:schemeClr val="accent1">
                  <a:lumMod val="25000"/>
                </a:schemeClr>
              </a:solidFill>
            </a:endParaRPr>
          </a:p>
        </p:txBody>
      </p:sp>
      <p:sp>
        <p:nvSpPr>
          <p:cNvPr id="8" name="圆角矩形 7"/>
          <p:cNvSpPr/>
          <p:nvPr/>
        </p:nvSpPr>
        <p:spPr>
          <a:xfrm>
            <a:off x="2498170" y="2312521"/>
            <a:ext cx="1360951" cy="58326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en-US" altLang="zh-CN" sz="1440" dirty="0" err="1">
                <a:solidFill>
                  <a:schemeClr val="accent1">
                    <a:lumMod val="25000"/>
                  </a:schemeClr>
                </a:solidFill>
                <a:sym typeface="+mn-ea"/>
              </a:rPr>
              <a:t>JMeter</a:t>
            </a:r>
            <a:r>
              <a:rPr kumimoji="1" lang="en-US" altLang="zh-CN" sz="1440" dirty="0">
                <a:solidFill>
                  <a:schemeClr val="accent1">
                    <a:lumMod val="25000"/>
                  </a:schemeClr>
                </a:solidFill>
                <a:sym typeface="+mn-ea"/>
              </a:rPr>
              <a:t> server </a:t>
            </a:r>
            <a:r>
              <a:rPr kumimoji="1" lang="zh-CN" altLang="zh-CN" sz="1440" dirty="0">
                <a:solidFill>
                  <a:schemeClr val="accent1">
                    <a:lumMod val="25000"/>
                  </a:schemeClr>
                </a:solidFill>
                <a:sym typeface="+mn-ea"/>
              </a:rPr>
              <a:t>1</a:t>
            </a:r>
            <a:r>
              <a:rPr kumimoji="1" lang="en-US" altLang="zh-CN" sz="1440" dirty="0">
                <a:solidFill>
                  <a:schemeClr val="accent1">
                    <a:lumMod val="25000"/>
                  </a:schemeClr>
                </a:solidFill>
                <a:sym typeface="+mn-ea"/>
              </a:rPr>
              <a:t>92.168.0.11</a:t>
            </a:r>
            <a:endParaRPr kumimoji="1" lang="zh-CN" altLang="en-US" sz="1440" dirty="0">
              <a:solidFill>
                <a:schemeClr val="accent1">
                  <a:lumMod val="25000"/>
                </a:schemeClr>
              </a:solidFill>
            </a:endParaRPr>
          </a:p>
        </p:txBody>
      </p:sp>
      <p:sp>
        <p:nvSpPr>
          <p:cNvPr id="9" name="圆角矩形 8"/>
          <p:cNvSpPr/>
          <p:nvPr/>
        </p:nvSpPr>
        <p:spPr>
          <a:xfrm>
            <a:off x="4507193" y="2312521"/>
            <a:ext cx="1425758" cy="58326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en-US" altLang="zh-CN" sz="1440" dirty="0" err="1">
                <a:solidFill>
                  <a:schemeClr val="accent1">
                    <a:lumMod val="25000"/>
                  </a:schemeClr>
                </a:solidFill>
                <a:sym typeface="+mn-ea"/>
              </a:rPr>
              <a:t>JMeter</a:t>
            </a:r>
            <a:r>
              <a:rPr kumimoji="1" lang="en-US" altLang="zh-CN" sz="1440" dirty="0">
                <a:solidFill>
                  <a:schemeClr val="accent1">
                    <a:lumMod val="25000"/>
                  </a:schemeClr>
                </a:solidFill>
                <a:sym typeface="+mn-ea"/>
              </a:rPr>
              <a:t> server </a:t>
            </a:r>
            <a:r>
              <a:rPr kumimoji="1" lang="zh-CN" altLang="zh-CN" sz="1440" dirty="0">
                <a:solidFill>
                  <a:schemeClr val="accent1">
                    <a:lumMod val="25000"/>
                  </a:schemeClr>
                </a:solidFill>
                <a:sym typeface="+mn-ea"/>
              </a:rPr>
              <a:t>1</a:t>
            </a:r>
            <a:r>
              <a:rPr kumimoji="1" lang="en-US" altLang="zh-CN" sz="1440" dirty="0">
                <a:solidFill>
                  <a:schemeClr val="accent1">
                    <a:lumMod val="25000"/>
                  </a:schemeClr>
                </a:solidFill>
                <a:sym typeface="+mn-ea"/>
              </a:rPr>
              <a:t>92.168.0.19</a:t>
            </a:r>
            <a:endParaRPr kumimoji="1" lang="zh-CN" altLang="en-US" sz="1440" dirty="0">
              <a:solidFill>
                <a:schemeClr val="accent1">
                  <a:lumMod val="25000"/>
                </a:schemeClr>
              </a:solidFill>
            </a:endParaRPr>
          </a:p>
        </p:txBody>
      </p:sp>
      <p:pic>
        <p:nvPicPr>
          <p:cNvPr id="11" name="Picture 4" descr="http://www.lxfwq.com.cn/uploads/allimg/080821/1139520.jpg"/>
          <p:cNvPicPr>
            <a:picLocks noChangeAspect="1" noChangeArrowheads="1"/>
          </p:cNvPicPr>
          <p:nvPr/>
        </p:nvPicPr>
        <p:blipFill>
          <a:blip r:embed="rId1" cstate="print"/>
          <a:srcRect/>
          <a:stretch>
            <a:fillRect/>
          </a:stretch>
        </p:blipFill>
        <p:spPr bwMode="auto">
          <a:xfrm>
            <a:off x="2822205" y="3738280"/>
            <a:ext cx="1166530" cy="1142366"/>
          </a:xfrm>
          <a:prstGeom prst="rect">
            <a:avLst/>
          </a:prstGeom>
          <a:noFill/>
          <a:ln w="9525">
            <a:noFill/>
            <a:miter lim="800000"/>
            <a:headEnd/>
            <a:tailEnd/>
          </a:ln>
        </p:spPr>
      </p:pic>
      <p:sp>
        <p:nvSpPr>
          <p:cNvPr id="6" name="文本框 5"/>
          <p:cNvSpPr txBox="1"/>
          <p:nvPr/>
        </p:nvSpPr>
        <p:spPr>
          <a:xfrm>
            <a:off x="4053543" y="4062316"/>
            <a:ext cx="1211580" cy="588645"/>
          </a:xfrm>
          <a:prstGeom prst="rect">
            <a:avLst/>
          </a:prstGeom>
          <a:noFill/>
        </p:spPr>
        <p:txBody>
          <a:bodyPr wrap="none" rtlCol="0">
            <a:spAutoFit/>
          </a:bodyPr>
          <a:lstStyle/>
          <a:p>
            <a:pPr>
              <a:spcAft>
                <a:spcPts val="0"/>
              </a:spcAft>
            </a:pPr>
            <a:r>
              <a:rPr kumimoji="1" lang="en-US" altLang="zh-CN" sz="1620" dirty="0"/>
              <a:t>Web Sever</a:t>
            </a:r>
            <a:endParaRPr kumimoji="1" lang="en-US" altLang="zh-CN" sz="1620" dirty="0"/>
          </a:p>
          <a:p>
            <a:pPr>
              <a:spcBef>
                <a:spcPts val="0"/>
              </a:spcBef>
            </a:pPr>
            <a:r>
              <a:rPr kumimoji="1" lang="zh-CN" altLang="en-US" sz="1620" dirty="0"/>
              <a:t>被测试系统</a:t>
            </a:r>
            <a:endParaRPr kumimoji="1" lang="zh-CN" altLang="en-US" sz="1620" dirty="0"/>
          </a:p>
        </p:txBody>
      </p:sp>
      <p:sp>
        <p:nvSpPr>
          <p:cNvPr id="13" name="文本框 12"/>
          <p:cNvSpPr txBox="1"/>
          <p:nvPr/>
        </p:nvSpPr>
        <p:spPr>
          <a:xfrm>
            <a:off x="2433363" y="2830979"/>
            <a:ext cx="692150" cy="339725"/>
          </a:xfrm>
          <a:prstGeom prst="rect">
            <a:avLst/>
          </a:prstGeom>
          <a:noFill/>
        </p:spPr>
        <p:txBody>
          <a:bodyPr wrap="none" rtlCol="0">
            <a:spAutoFit/>
          </a:bodyPr>
          <a:lstStyle/>
          <a:p>
            <a:pPr>
              <a:spcAft>
                <a:spcPts val="0"/>
              </a:spcAft>
            </a:pPr>
            <a:r>
              <a:rPr kumimoji="1" lang="en-US" altLang="zh-CN" sz="1620" dirty="0">
                <a:solidFill>
                  <a:srgbClr val="FF6600"/>
                </a:solidFill>
              </a:rPr>
              <a:t>Slaves</a:t>
            </a:r>
            <a:endParaRPr kumimoji="1" lang="zh-CN" altLang="en-US" sz="1620" dirty="0">
              <a:solidFill>
                <a:srgbClr val="FF6600"/>
              </a:solidFill>
            </a:endParaRPr>
          </a:p>
        </p:txBody>
      </p:sp>
      <p:sp>
        <p:nvSpPr>
          <p:cNvPr id="14" name="文本框 13"/>
          <p:cNvSpPr txBox="1"/>
          <p:nvPr/>
        </p:nvSpPr>
        <p:spPr>
          <a:xfrm>
            <a:off x="3923928" y="2442136"/>
            <a:ext cx="467360" cy="339725"/>
          </a:xfrm>
          <a:prstGeom prst="rect">
            <a:avLst/>
          </a:prstGeom>
          <a:noFill/>
        </p:spPr>
        <p:txBody>
          <a:bodyPr wrap="none" rtlCol="0">
            <a:spAutoFit/>
          </a:bodyPr>
          <a:lstStyle/>
          <a:p>
            <a:pPr>
              <a:spcAft>
                <a:spcPts val="0"/>
              </a:spcAft>
            </a:pPr>
            <a:r>
              <a:rPr kumimoji="1" lang="en-US" altLang="zh-CN" sz="1620" dirty="0"/>
              <a:t>……</a:t>
            </a:r>
            <a:endParaRPr kumimoji="1" lang="zh-CN" altLang="en-US" sz="1620" dirty="0"/>
          </a:p>
        </p:txBody>
      </p:sp>
      <p:cxnSp>
        <p:nvCxnSpPr>
          <p:cNvPr id="15" name="直线连接符 14"/>
          <p:cNvCxnSpPr>
            <a:stCxn id="5" idx="2"/>
            <a:endCxn id="7" idx="0"/>
          </p:cNvCxnSpPr>
          <p:nvPr/>
        </p:nvCxnSpPr>
        <p:spPr bwMode="auto">
          <a:xfrm flipH="1">
            <a:off x="1331640" y="1729256"/>
            <a:ext cx="1782198" cy="583265"/>
          </a:xfrm>
          <a:prstGeom prst="line">
            <a:avLst/>
          </a:prstGeom>
          <a:solidFill>
            <a:schemeClr val="accent1"/>
          </a:solidFill>
          <a:ln w="9525" cap="flat" cmpd="sng" algn="ctr">
            <a:solidFill>
              <a:srgbClr val="3C8C93"/>
            </a:solidFill>
            <a:prstDash val="solid"/>
            <a:round/>
            <a:headEnd type="none" w="med" len="med"/>
            <a:tailEnd type="none" w="med" len="med"/>
          </a:ln>
          <a:effectLst/>
        </p:spPr>
      </p:cxnSp>
      <p:cxnSp>
        <p:nvCxnSpPr>
          <p:cNvPr id="17" name="直线连接符 16"/>
          <p:cNvCxnSpPr>
            <a:stCxn id="5" idx="2"/>
            <a:endCxn id="8" idx="0"/>
          </p:cNvCxnSpPr>
          <p:nvPr/>
        </p:nvCxnSpPr>
        <p:spPr bwMode="auto">
          <a:xfrm>
            <a:off x="3113838" y="1729256"/>
            <a:ext cx="64807" cy="583265"/>
          </a:xfrm>
          <a:prstGeom prst="line">
            <a:avLst/>
          </a:prstGeom>
          <a:solidFill>
            <a:schemeClr val="accent1"/>
          </a:solidFill>
          <a:ln w="9525" cap="flat" cmpd="sng" algn="ctr">
            <a:solidFill>
              <a:srgbClr val="3C8C93"/>
            </a:solidFill>
            <a:prstDash val="solid"/>
            <a:round/>
            <a:headEnd type="none" w="med" len="med"/>
            <a:tailEnd type="none" w="med" len="med"/>
          </a:ln>
          <a:effectLst/>
        </p:spPr>
      </p:cxnSp>
      <p:cxnSp>
        <p:nvCxnSpPr>
          <p:cNvPr id="20" name="直线连接符 19"/>
          <p:cNvCxnSpPr>
            <a:stCxn id="5" idx="2"/>
            <a:endCxn id="9" idx="0"/>
          </p:cNvCxnSpPr>
          <p:nvPr/>
        </p:nvCxnSpPr>
        <p:spPr bwMode="auto">
          <a:xfrm>
            <a:off x="3113838" y="1729256"/>
            <a:ext cx="2106234" cy="583265"/>
          </a:xfrm>
          <a:prstGeom prst="line">
            <a:avLst/>
          </a:prstGeom>
          <a:solidFill>
            <a:schemeClr val="accent1"/>
          </a:solidFill>
          <a:ln w="9525" cap="flat" cmpd="sng" algn="ctr">
            <a:solidFill>
              <a:srgbClr val="3C8C93"/>
            </a:solidFill>
            <a:prstDash val="solid"/>
            <a:round/>
            <a:headEnd type="none" w="med" len="med"/>
            <a:tailEnd type="none" w="med" len="med"/>
          </a:ln>
          <a:effectLst/>
        </p:spPr>
      </p:cxnSp>
      <p:cxnSp>
        <p:nvCxnSpPr>
          <p:cNvPr id="23" name="直线连接符 22"/>
          <p:cNvCxnSpPr>
            <a:stCxn id="9" idx="2"/>
            <a:endCxn id="11" idx="0"/>
          </p:cNvCxnSpPr>
          <p:nvPr/>
        </p:nvCxnSpPr>
        <p:spPr bwMode="auto">
          <a:xfrm flipH="1">
            <a:off x="3405470" y="2895786"/>
            <a:ext cx="1814602" cy="842494"/>
          </a:xfrm>
          <a:prstGeom prst="line">
            <a:avLst/>
          </a:prstGeom>
          <a:solidFill>
            <a:schemeClr val="accent1"/>
          </a:solidFill>
          <a:ln w="19050" cap="flat" cmpd="sng" algn="ctr">
            <a:solidFill>
              <a:srgbClr val="3C8C93"/>
            </a:solidFill>
            <a:prstDash val="solid"/>
            <a:round/>
            <a:headEnd type="none" w="med" len="med"/>
            <a:tailEnd type="arrow" w="med" len="med"/>
          </a:ln>
          <a:effectLst/>
        </p:spPr>
      </p:cxnSp>
      <p:cxnSp>
        <p:nvCxnSpPr>
          <p:cNvPr id="26" name="直线连接符 25"/>
          <p:cNvCxnSpPr>
            <a:stCxn id="8" idx="2"/>
            <a:endCxn id="11" idx="0"/>
          </p:cNvCxnSpPr>
          <p:nvPr/>
        </p:nvCxnSpPr>
        <p:spPr bwMode="auto">
          <a:xfrm>
            <a:off x="3178645" y="2895786"/>
            <a:ext cx="226825" cy="842494"/>
          </a:xfrm>
          <a:prstGeom prst="line">
            <a:avLst/>
          </a:prstGeom>
          <a:solidFill>
            <a:schemeClr val="accent1"/>
          </a:solidFill>
          <a:ln w="19050" cap="flat" cmpd="sng" algn="ctr">
            <a:solidFill>
              <a:srgbClr val="3C8C93"/>
            </a:solidFill>
            <a:prstDash val="solid"/>
            <a:round/>
            <a:headEnd type="none" w="med" len="med"/>
            <a:tailEnd type="arrow" w="med" len="med"/>
          </a:ln>
          <a:effectLst/>
        </p:spPr>
      </p:cxnSp>
      <p:cxnSp>
        <p:nvCxnSpPr>
          <p:cNvPr id="29" name="直线连接符 28"/>
          <p:cNvCxnSpPr>
            <a:stCxn id="7" idx="2"/>
            <a:endCxn id="11" idx="0"/>
          </p:cNvCxnSpPr>
          <p:nvPr/>
        </p:nvCxnSpPr>
        <p:spPr bwMode="auto">
          <a:xfrm>
            <a:off x="1331640" y="2895786"/>
            <a:ext cx="2073830" cy="842494"/>
          </a:xfrm>
          <a:prstGeom prst="line">
            <a:avLst/>
          </a:prstGeom>
          <a:solidFill>
            <a:schemeClr val="accent1"/>
          </a:solidFill>
          <a:ln w="19050" cap="flat" cmpd="sng" algn="ctr">
            <a:solidFill>
              <a:srgbClr val="3C8C93"/>
            </a:solidFill>
            <a:prstDash val="solid"/>
            <a:round/>
            <a:headEnd type="none" w="med" len="med"/>
            <a:tailEnd type="arrow" w="med" len="med"/>
          </a:ln>
          <a:effectLst/>
        </p:spPr>
      </p:cxnSp>
      <p:sp>
        <p:nvSpPr>
          <p:cNvPr id="2182144" name="文本框 2182143"/>
          <p:cNvSpPr txBox="1"/>
          <p:nvPr/>
        </p:nvSpPr>
        <p:spPr>
          <a:xfrm>
            <a:off x="4603979" y="3123661"/>
            <a:ext cx="770255" cy="284480"/>
          </a:xfrm>
          <a:prstGeom prst="rect">
            <a:avLst/>
          </a:prstGeom>
          <a:noFill/>
        </p:spPr>
        <p:txBody>
          <a:bodyPr wrap="none" rtlCol="0">
            <a:spAutoFit/>
          </a:bodyPr>
          <a:lstStyle/>
          <a:p>
            <a:pPr>
              <a:spcAft>
                <a:spcPts val="0"/>
              </a:spcAft>
            </a:pPr>
            <a:r>
              <a:rPr kumimoji="1" lang="en-US" altLang="zh-CN" sz="1260" dirty="0">
                <a:solidFill>
                  <a:schemeClr val="tx1">
                    <a:lumMod val="65000"/>
                    <a:lumOff val="35000"/>
                  </a:schemeClr>
                </a:solidFill>
              </a:rPr>
              <a:t>Requests</a:t>
            </a:r>
            <a:endParaRPr kumimoji="1" lang="zh-CN" altLang="en-US" sz="1260" dirty="0">
              <a:solidFill>
                <a:schemeClr val="tx1">
                  <a:lumMod val="65000"/>
                  <a:lumOff val="35000"/>
                </a:schemeClr>
              </a:solidFill>
            </a:endParaRPr>
          </a:p>
        </p:txBody>
      </p:sp>
      <p:sp>
        <p:nvSpPr>
          <p:cNvPr id="34" name="文本框 33"/>
          <p:cNvSpPr txBox="1"/>
          <p:nvPr/>
        </p:nvSpPr>
        <p:spPr>
          <a:xfrm>
            <a:off x="1385017" y="3116630"/>
            <a:ext cx="770255" cy="284480"/>
          </a:xfrm>
          <a:prstGeom prst="rect">
            <a:avLst/>
          </a:prstGeom>
          <a:noFill/>
        </p:spPr>
        <p:txBody>
          <a:bodyPr wrap="none" rtlCol="0">
            <a:spAutoFit/>
          </a:bodyPr>
          <a:lstStyle/>
          <a:p>
            <a:pPr>
              <a:spcAft>
                <a:spcPts val="0"/>
              </a:spcAft>
            </a:pPr>
            <a:r>
              <a:rPr kumimoji="1" lang="en-US" altLang="zh-CN" sz="1260" dirty="0">
                <a:solidFill>
                  <a:schemeClr val="tx1">
                    <a:lumMod val="65000"/>
                    <a:lumOff val="35000"/>
                  </a:schemeClr>
                </a:solidFill>
              </a:rPr>
              <a:t>Requests</a:t>
            </a:r>
            <a:endParaRPr kumimoji="1" lang="zh-CN" altLang="en-US" sz="1260" dirty="0">
              <a:solidFill>
                <a:schemeClr val="tx1">
                  <a:lumMod val="65000"/>
                  <a:lumOff val="35000"/>
                </a:schemeClr>
              </a:solidFill>
            </a:endParaRPr>
          </a:p>
        </p:txBody>
      </p:sp>
      <p:sp>
        <p:nvSpPr>
          <p:cNvPr id="35" name="文本框 34"/>
          <p:cNvSpPr txBox="1"/>
          <p:nvPr/>
        </p:nvSpPr>
        <p:spPr>
          <a:xfrm>
            <a:off x="3207007" y="3037621"/>
            <a:ext cx="770255" cy="284480"/>
          </a:xfrm>
          <a:prstGeom prst="rect">
            <a:avLst/>
          </a:prstGeom>
          <a:noFill/>
        </p:spPr>
        <p:txBody>
          <a:bodyPr wrap="none" rtlCol="0">
            <a:spAutoFit/>
          </a:bodyPr>
          <a:lstStyle/>
          <a:p>
            <a:pPr>
              <a:spcAft>
                <a:spcPts val="0"/>
              </a:spcAft>
            </a:pPr>
            <a:r>
              <a:rPr kumimoji="1" lang="en-US" altLang="zh-CN" sz="1260" dirty="0">
                <a:solidFill>
                  <a:schemeClr val="tx1">
                    <a:lumMod val="65000"/>
                    <a:lumOff val="35000"/>
                  </a:schemeClr>
                </a:solidFill>
              </a:rPr>
              <a:t>Requests</a:t>
            </a:r>
            <a:endParaRPr kumimoji="1" lang="zh-CN" altLang="en-US" sz="1260" dirty="0">
              <a:solidFill>
                <a:schemeClr val="tx1">
                  <a:lumMod val="65000"/>
                  <a:lumOff val="35000"/>
                </a:schemeClr>
              </a:solidFill>
            </a:endParaRPr>
          </a:p>
        </p:txBody>
      </p:sp>
      <p:sp>
        <p:nvSpPr>
          <p:cNvPr id="45" name="文本框 44"/>
          <p:cNvSpPr txBox="1"/>
          <p:nvPr/>
        </p:nvSpPr>
        <p:spPr>
          <a:xfrm>
            <a:off x="4053543" y="1275606"/>
            <a:ext cx="775970" cy="339725"/>
          </a:xfrm>
          <a:prstGeom prst="rect">
            <a:avLst/>
          </a:prstGeom>
          <a:noFill/>
        </p:spPr>
        <p:txBody>
          <a:bodyPr wrap="none" rtlCol="0">
            <a:spAutoFit/>
          </a:bodyPr>
          <a:lstStyle/>
          <a:p>
            <a:pPr>
              <a:spcAft>
                <a:spcPts val="0"/>
              </a:spcAft>
            </a:pPr>
            <a:r>
              <a:rPr kumimoji="1" lang="en-US" altLang="zh-CN" sz="1620" dirty="0">
                <a:solidFill>
                  <a:srgbClr val="FF6600"/>
                </a:solidFill>
              </a:rPr>
              <a:t>Master</a:t>
            </a:r>
            <a:endParaRPr kumimoji="1" lang="zh-CN" altLang="en-US" sz="1620" dirty="0">
              <a:solidFill>
                <a:srgbClr val="FF6600"/>
              </a:solidFill>
            </a:endParaRPr>
          </a:p>
        </p:txBody>
      </p:sp>
      <p:pic>
        <p:nvPicPr>
          <p:cNvPr id="2182171" name="图片 2182170" descr="屏幕快照 2015-04-26 上午11.13.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789" y="1275606"/>
            <a:ext cx="4545334" cy="2851517"/>
          </a:xfrm>
          <a:prstGeom prst="rect">
            <a:avLst/>
          </a:prstGeom>
        </p:spPr>
      </p:pic>
      <p:sp>
        <p:nvSpPr>
          <p:cNvPr id="2182172" name="矩形 2182171"/>
          <p:cNvSpPr/>
          <p:nvPr/>
        </p:nvSpPr>
        <p:spPr>
          <a:xfrm>
            <a:off x="6386602" y="3349436"/>
            <a:ext cx="1635125" cy="339725"/>
          </a:xfrm>
          <a:prstGeom prst="rect">
            <a:avLst/>
          </a:prstGeom>
        </p:spPr>
        <p:txBody>
          <a:bodyPr wrap="none">
            <a:spAutoFit/>
          </a:bodyPr>
          <a:lstStyle/>
          <a:p>
            <a:pPr>
              <a:spcAft>
                <a:spcPts val="0"/>
              </a:spcAft>
            </a:pPr>
            <a:r>
              <a:rPr lang="en-US" altLang="zh-CN" sz="1620" dirty="0" err="1">
                <a:solidFill>
                  <a:srgbClr val="FF6600"/>
                </a:solidFill>
              </a:rPr>
              <a:t>jmeter.properties</a:t>
            </a:r>
            <a:endParaRPr lang="zh-CN" altLang="en-US" sz="1620" dirty="0">
              <a:solidFill>
                <a:srgbClr val="FF66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down)">
                                      <p:cBhvr>
                                        <p:cTn id="16" dur="500"/>
                                        <p:tgtEl>
                                          <p:spTgt spid="9"/>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down)">
                                      <p:cBhvr>
                                        <p:cTn id="20" dur="500"/>
                                        <p:tgtEl>
                                          <p:spTgt spid="14"/>
                                        </p:tgtEl>
                                      </p:cBhvr>
                                    </p:animEffect>
                                  </p:childTnLst>
                                </p:cTn>
                              </p:par>
                              <p:par>
                                <p:cTn id="21" presetID="12" presetClass="entr" presetSubtype="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down)">
                                      <p:cBhvr>
                                        <p:cTn id="24" dur="500"/>
                                        <p:tgtEl>
                                          <p:spTgt spid="15"/>
                                        </p:tgtEl>
                                      </p:cBhvr>
                                    </p:animEffect>
                                  </p:childTnLst>
                                </p:cTn>
                              </p:par>
                              <p:par>
                                <p:cTn id="25" presetID="12" presetClass="entr" presetSubtype="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down)">
                                      <p:cBhvr>
                                        <p:cTn id="28" dur="500"/>
                                        <p:tgtEl>
                                          <p:spTgt spid="17"/>
                                        </p:tgtEl>
                                      </p:cBhvr>
                                    </p:animEffect>
                                  </p:childTnLst>
                                </p:cTn>
                              </p:par>
                              <p:par>
                                <p:cTn id="29" presetID="12" presetClass="entr" presetSubtype="1"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p:tgtEl>
                                          <p:spTgt spid="20"/>
                                        </p:tgtEl>
                                        <p:attrNameLst>
                                          <p:attrName>ppt_y</p:attrName>
                                        </p:attrNameLst>
                                      </p:cBhvr>
                                      <p:tavLst>
                                        <p:tav tm="0">
                                          <p:val>
                                            <p:strVal val="#ppt_y-#ppt_h*1.125000"/>
                                          </p:val>
                                        </p:tav>
                                        <p:tav tm="100000">
                                          <p:val>
                                            <p:strVal val="#ppt_y"/>
                                          </p:val>
                                        </p:tav>
                                      </p:tavLst>
                                    </p:anim>
                                    <p:animEffect transition="in" filter="wipe(down)">
                                      <p:cBhvr>
                                        <p:cTn id="32" dur="500"/>
                                        <p:tgtEl>
                                          <p:spTgt spid="20"/>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ppt_y</p:attrName>
                                        </p:attrNameLst>
                                      </p:cBhvr>
                                      <p:tavLst>
                                        <p:tav tm="0">
                                          <p:val>
                                            <p:strVal val="#ppt_y-#ppt_h*1.125000"/>
                                          </p:val>
                                        </p:tav>
                                        <p:tav tm="100000">
                                          <p:val>
                                            <p:strVal val="#ppt_y"/>
                                          </p:val>
                                        </p:tav>
                                      </p:tavLst>
                                    </p:anim>
                                    <p:animEffect transition="in" filter="wipe(dow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down)">
                                      <p:cBhvr>
                                        <p:cTn id="42" dur="500"/>
                                        <p:tgtEl>
                                          <p:spTgt spid="11"/>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p:tgtEl>
                                          <p:spTgt spid="6"/>
                                        </p:tgtEl>
                                        <p:attrNameLst>
                                          <p:attrName>ppt_y</p:attrName>
                                        </p:attrNameLst>
                                      </p:cBhvr>
                                      <p:tavLst>
                                        <p:tav tm="0">
                                          <p:val>
                                            <p:strVal val="#ppt_y-#ppt_h*1.125000"/>
                                          </p:val>
                                        </p:tav>
                                        <p:tav tm="100000">
                                          <p:val>
                                            <p:strVal val="#ppt_y"/>
                                          </p:val>
                                        </p:tav>
                                      </p:tavLst>
                                    </p:anim>
                                    <p:animEffect transition="in" filter="wipe(down)">
                                      <p:cBhvr>
                                        <p:cTn id="46" dur="500"/>
                                        <p:tgtEl>
                                          <p:spTgt spid="6"/>
                                        </p:tgtEl>
                                      </p:cBhvr>
                                    </p:animEffect>
                                  </p:childTnLst>
                                </p:cTn>
                              </p:par>
                              <p:par>
                                <p:cTn id="47" presetID="12" presetClass="entr" presetSubtype="1"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p:tgtEl>
                                          <p:spTgt spid="23"/>
                                        </p:tgtEl>
                                        <p:attrNameLst>
                                          <p:attrName>ppt_y</p:attrName>
                                        </p:attrNameLst>
                                      </p:cBhvr>
                                      <p:tavLst>
                                        <p:tav tm="0">
                                          <p:val>
                                            <p:strVal val="#ppt_y-#ppt_h*1.125000"/>
                                          </p:val>
                                        </p:tav>
                                        <p:tav tm="100000">
                                          <p:val>
                                            <p:strVal val="#ppt_y"/>
                                          </p:val>
                                        </p:tav>
                                      </p:tavLst>
                                    </p:anim>
                                    <p:animEffect transition="in" filter="wipe(down)">
                                      <p:cBhvr>
                                        <p:cTn id="50" dur="500"/>
                                        <p:tgtEl>
                                          <p:spTgt spid="23"/>
                                        </p:tgtEl>
                                      </p:cBhvr>
                                    </p:animEffect>
                                  </p:childTnLst>
                                </p:cTn>
                              </p:par>
                              <p:par>
                                <p:cTn id="51" presetID="12" presetClass="entr" presetSubtype="1"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p:tgtEl>
                                          <p:spTgt spid="26"/>
                                        </p:tgtEl>
                                        <p:attrNameLst>
                                          <p:attrName>ppt_y</p:attrName>
                                        </p:attrNameLst>
                                      </p:cBhvr>
                                      <p:tavLst>
                                        <p:tav tm="0">
                                          <p:val>
                                            <p:strVal val="#ppt_y-#ppt_h*1.125000"/>
                                          </p:val>
                                        </p:tav>
                                        <p:tav tm="100000">
                                          <p:val>
                                            <p:strVal val="#ppt_y"/>
                                          </p:val>
                                        </p:tav>
                                      </p:tavLst>
                                    </p:anim>
                                    <p:animEffect transition="in" filter="wipe(down)">
                                      <p:cBhvr>
                                        <p:cTn id="54" dur="500"/>
                                        <p:tgtEl>
                                          <p:spTgt spid="26"/>
                                        </p:tgtEl>
                                      </p:cBhvr>
                                    </p:animEffect>
                                  </p:childTnLst>
                                </p:cTn>
                              </p:par>
                              <p:par>
                                <p:cTn id="55" presetID="12" presetClass="entr" presetSubtype="1"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down)">
                                      <p:cBhvr>
                                        <p:cTn id="58" dur="500"/>
                                        <p:tgtEl>
                                          <p:spTgt spid="29"/>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2182144"/>
                                        </p:tgtEl>
                                        <p:attrNameLst>
                                          <p:attrName>style.visibility</p:attrName>
                                        </p:attrNameLst>
                                      </p:cBhvr>
                                      <p:to>
                                        <p:strVal val="visible"/>
                                      </p:to>
                                    </p:set>
                                    <p:anim calcmode="lin" valueType="num">
                                      <p:cBhvr additive="base">
                                        <p:cTn id="61" dur="500"/>
                                        <p:tgtEl>
                                          <p:spTgt spid="2182144"/>
                                        </p:tgtEl>
                                        <p:attrNameLst>
                                          <p:attrName>ppt_y</p:attrName>
                                        </p:attrNameLst>
                                      </p:cBhvr>
                                      <p:tavLst>
                                        <p:tav tm="0">
                                          <p:val>
                                            <p:strVal val="#ppt_y-#ppt_h*1.125000"/>
                                          </p:val>
                                        </p:tav>
                                        <p:tav tm="100000">
                                          <p:val>
                                            <p:strVal val="#ppt_y"/>
                                          </p:val>
                                        </p:tav>
                                      </p:tavLst>
                                    </p:anim>
                                    <p:animEffect transition="in" filter="wipe(down)">
                                      <p:cBhvr>
                                        <p:cTn id="62" dur="500"/>
                                        <p:tgtEl>
                                          <p:spTgt spid="2182144"/>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p:tgtEl>
                                          <p:spTgt spid="34"/>
                                        </p:tgtEl>
                                        <p:attrNameLst>
                                          <p:attrName>ppt_y</p:attrName>
                                        </p:attrNameLst>
                                      </p:cBhvr>
                                      <p:tavLst>
                                        <p:tav tm="0">
                                          <p:val>
                                            <p:strVal val="#ppt_y-#ppt_h*1.125000"/>
                                          </p:val>
                                        </p:tav>
                                        <p:tav tm="100000">
                                          <p:val>
                                            <p:strVal val="#ppt_y"/>
                                          </p:val>
                                        </p:tav>
                                      </p:tavLst>
                                    </p:anim>
                                    <p:animEffect transition="in" filter="wipe(down)">
                                      <p:cBhvr>
                                        <p:cTn id="66" dur="500"/>
                                        <p:tgtEl>
                                          <p:spTgt spid="34"/>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p:tgtEl>
                                          <p:spTgt spid="35"/>
                                        </p:tgtEl>
                                        <p:attrNameLst>
                                          <p:attrName>ppt_y</p:attrName>
                                        </p:attrNameLst>
                                      </p:cBhvr>
                                      <p:tavLst>
                                        <p:tav tm="0">
                                          <p:val>
                                            <p:strVal val="#ppt_y-#ppt_h*1.125000"/>
                                          </p:val>
                                        </p:tav>
                                        <p:tav tm="100000">
                                          <p:val>
                                            <p:strVal val="#ppt_y"/>
                                          </p:val>
                                        </p:tav>
                                      </p:tavLst>
                                    </p:anim>
                                    <p:animEffect transition="in" filter="wipe(down)">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2182171"/>
                                        </p:tgtEl>
                                        <p:attrNameLst>
                                          <p:attrName>style.visibility</p:attrName>
                                        </p:attrNameLst>
                                      </p:cBhvr>
                                      <p:to>
                                        <p:strVal val="visible"/>
                                      </p:to>
                                    </p:set>
                                    <p:animEffect transition="in" filter="randombar(horizontal)">
                                      <p:cBhvr>
                                        <p:cTn id="75" dur="500"/>
                                        <p:tgtEl>
                                          <p:spTgt spid="2182171"/>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2182172"/>
                                        </p:tgtEl>
                                        <p:attrNameLst>
                                          <p:attrName>style.visibility</p:attrName>
                                        </p:attrNameLst>
                                      </p:cBhvr>
                                      <p:to>
                                        <p:strVal val="visible"/>
                                      </p:to>
                                    </p:set>
                                    <p:animEffect transition="in" filter="randombar(horizontal)">
                                      <p:cBhvr>
                                        <p:cTn id="78" dur="500"/>
                                        <p:tgtEl>
                                          <p:spTgt spid="2182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6" grpId="0"/>
      <p:bldP spid="13" grpId="0"/>
      <p:bldP spid="14" grpId="0"/>
      <p:bldP spid="2182144" grpId="0"/>
      <p:bldP spid="34" grpId="0"/>
      <p:bldP spid="35" grpId="0"/>
      <p:bldP spid="21821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89123" y="817904"/>
            <a:ext cx="6867263" cy="3952476"/>
          </a:xfrm>
          <a:prstGeom prst="rect">
            <a:avLst/>
          </a:prstGeom>
        </p:spPr>
      </p:pic>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6" name="Rectangle 2"/>
          <p:cNvSpPr txBox="1">
            <a:spLocks noChangeArrowheads="1"/>
          </p:cNvSpPr>
          <p:nvPr/>
        </p:nvSpPr>
        <p:spPr bwMode="auto">
          <a:xfrm>
            <a:off x="557530" y="372706"/>
            <a:ext cx="4788579" cy="421481"/>
          </a:xfrm>
          <a:prstGeom prst="rect">
            <a:avLst/>
          </a:prstGeom>
          <a:noFill/>
          <a:ln w="9525">
            <a:noFill/>
            <a:miter lim="800000"/>
          </a:ln>
          <a:effectLst/>
        </p:spPr>
        <p:txBody>
          <a:bodyPr vert="horz" wrap="square" lIns="68580" tIns="34290" rIns="68580" bIns="34290" numCol="1" anchor="ctr" anchorCtr="0" compatLnSpc="1"/>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2pPr>
            <a:lvl3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3pPr>
            <a:lvl4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4pPr>
            <a:lvl5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5pPr>
            <a:lvl6pPr marL="4572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9pPr>
          </a:lstStyle>
          <a:p>
            <a:pPr algn="l" defTabSz="685800">
              <a:lnSpc>
                <a:spcPct val="90000"/>
              </a:lnSpc>
              <a:spcAft>
                <a:spcPts val="0"/>
              </a:spcAft>
            </a:pPr>
            <a:r>
              <a:rPr kumimoji="1" lang="en-US" altLang="zh-CN" b="1" dirty="0">
                <a:solidFill>
                  <a:srgbClr val="0070C0"/>
                </a:solidFill>
                <a:latin typeface="微软雅黑" panose="020B0503020204020204" pitchFamily="34" charset="-122"/>
                <a:ea typeface="微软雅黑" panose="020B0503020204020204" pitchFamily="34" charset="-122"/>
              </a:rPr>
              <a:t>JMeter</a:t>
            </a:r>
            <a:r>
              <a:rPr kumimoji="1" lang="zh-CN" altLang="en-US" b="1" dirty="0">
                <a:solidFill>
                  <a:srgbClr val="0070C0"/>
                </a:solidFill>
                <a:latin typeface="微软雅黑" panose="020B0503020204020204" pitchFamily="34" charset="-122"/>
                <a:ea typeface="微软雅黑" panose="020B0503020204020204" pitchFamily="34" charset="-122"/>
              </a:rPr>
              <a:t> </a:t>
            </a:r>
            <a:r>
              <a:rPr kumimoji="1" lang="en-US" altLang="zh-CN" b="1" dirty="0">
                <a:solidFill>
                  <a:srgbClr val="0070C0"/>
                </a:solidFill>
                <a:latin typeface="微软雅黑" panose="020B0503020204020204" pitchFamily="34" charset="-122"/>
                <a:ea typeface="微软雅黑" panose="020B0503020204020204" pitchFamily="34" charset="-122"/>
              </a:rPr>
              <a:t>Plugins</a:t>
            </a:r>
            <a:r>
              <a:rPr kumimoji="1" lang="zh-CN" altLang="en-US" b="1" dirty="0">
                <a:solidFill>
                  <a:srgbClr val="0070C0"/>
                </a:solidFill>
                <a:latin typeface="微软雅黑" panose="020B0503020204020204" pitchFamily="34" charset="-122"/>
                <a:ea typeface="微软雅黑" panose="020B0503020204020204" pitchFamily="34" charset="-122"/>
              </a:rPr>
              <a:t> </a:t>
            </a:r>
            <a:r>
              <a:rPr kumimoji="1" lang="en-US" altLang="zh-CN" b="1" dirty="0">
                <a:solidFill>
                  <a:srgbClr val="0070C0"/>
                </a:solidFill>
                <a:latin typeface="微软雅黑" panose="020B0503020204020204" pitchFamily="34" charset="-122"/>
                <a:ea typeface="微软雅黑" panose="020B0503020204020204" pitchFamily="34" charset="-122"/>
              </a:rPr>
              <a:t>Manager</a:t>
            </a:r>
            <a:endParaRPr kumimoji="1" lang="en-US" altLang="zh-CN"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71861" y="4770380"/>
            <a:ext cx="5876365" cy="306705"/>
          </a:xfrm>
          <a:prstGeom prst="rect">
            <a:avLst/>
          </a:prstGeom>
          <a:solidFill>
            <a:schemeClr val="accent4">
              <a:lumMod val="20000"/>
              <a:lumOff val="80000"/>
            </a:schemeClr>
          </a:solidFill>
        </p:spPr>
        <p:txBody>
          <a:bodyPr wrap="square">
            <a:spAutoFit/>
          </a:bodyPr>
          <a:lstStyle/>
          <a:p>
            <a:pPr>
              <a:spcAft>
                <a:spcPts val="0"/>
              </a:spcAft>
            </a:pPr>
            <a:r>
              <a:rPr lang="zh-CN" altLang="en-US" sz="1400" dirty="0">
                <a:latin typeface="微软雅黑" panose="020B0503020204020204" pitchFamily="34" charset="-122"/>
                <a:ea typeface="微软雅黑" panose="020B0503020204020204" pitchFamily="34" charset="-122"/>
              </a:rPr>
              <a:t>jmeter-plugins-manager-1.8</a:t>
            </a:r>
            <a:r>
              <a:rPr lang="en-US" altLang="zh-CN" sz="1400" dirty="0">
                <a:latin typeface="微软雅黑" panose="020B0503020204020204" pitchFamily="34" charset="-122"/>
                <a:ea typeface="微软雅黑" panose="020B0503020204020204" pitchFamily="34" charset="-122"/>
              </a:rPr>
              <a:t>.jar </a:t>
            </a:r>
            <a:r>
              <a:rPr lang="zh-CN" altLang="en-US" sz="1400" dirty="0">
                <a:latin typeface="微软雅黑" panose="020B0503020204020204" pitchFamily="34" charset="-122"/>
                <a:ea typeface="微软雅黑" panose="020B0503020204020204" pitchFamily="34" charset="-122"/>
              </a:rPr>
              <a:t>放在 </a:t>
            </a:r>
            <a:r>
              <a:rPr lang="en-US" altLang="zh-CN" sz="1400" dirty="0" err="1">
                <a:latin typeface="微软雅黑" panose="020B0503020204020204" pitchFamily="34" charset="-122"/>
                <a:ea typeface="微软雅黑" panose="020B0503020204020204" pitchFamily="34" charset="-122"/>
              </a:rPr>
              <a:t>jmeter_Home</a:t>
            </a:r>
            <a:r>
              <a:rPr lang="en-US" altLang="zh-CN" sz="1400" dirty="0">
                <a:latin typeface="微软雅黑" panose="020B0503020204020204" pitchFamily="34" charset="-122"/>
                <a:ea typeface="微软雅黑" panose="020B0503020204020204" pitchFamily="34" charset="-122"/>
              </a:rPr>
              <a:t>/lib/</a:t>
            </a:r>
            <a:r>
              <a:rPr lang="en-US" altLang="zh-CN" sz="1400" dirty="0" err="1">
                <a:latin typeface="微软雅黑" panose="020B0503020204020204" pitchFamily="34" charset="-122"/>
                <a:ea typeface="微软雅黑" panose="020B0503020204020204" pitchFamily="34" charset="-122"/>
              </a:rPr>
              <a:t>ext</a:t>
            </a:r>
            <a:r>
              <a:rPr lang="zh-CN" altLang="en-US" sz="1400" dirty="0">
                <a:latin typeface="微软雅黑" panose="020B0503020204020204" pitchFamily="34" charset="-122"/>
                <a:ea typeface="微软雅黑" panose="020B0503020204020204" pitchFamily="34" charset="-122"/>
              </a:rPr>
              <a:t> 目录下面</a:t>
            </a:r>
            <a:endParaRPr lang="zh-CN" altLang="en-US" sz="14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6648226" y="583446"/>
            <a:ext cx="2298700" cy="673100"/>
          </a:xfrm>
          <a:prstGeom prst="rect">
            <a:avLst/>
          </a:prstGeom>
          <a:ln>
            <a:noFill/>
          </a:ln>
          <a:effectLst>
            <a:outerShdw blurRad="292100" dist="139700" dir="2700000" algn="tl" rotWithShape="0">
              <a:srgbClr val="333333">
                <a:alpha val="65000"/>
              </a:srgbClr>
            </a:outerShdw>
          </a:effectLst>
        </p:spPr>
      </p:pic>
      <p:cxnSp>
        <p:nvCxnSpPr>
          <p:cNvPr id="13" name="曲线连接符 12"/>
          <p:cNvCxnSpPr/>
          <p:nvPr/>
        </p:nvCxnSpPr>
        <p:spPr>
          <a:xfrm rot="5400000">
            <a:off x="7768948" y="971345"/>
            <a:ext cx="724226" cy="1149350"/>
          </a:xfrm>
          <a:prstGeom prst="curvedConnector2">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8470232" y="683394"/>
            <a:ext cx="471009" cy="5005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插件示例</a:t>
            </a:r>
            <a:endParaRPr kumimoji="1" lang="zh-CN" altLang="en-US" dirty="0"/>
          </a:p>
        </p:txBody>
      </p:sp>
      <p:pic>
        <p:nvPicPr>
          <p:cNvPr id="5" name="图片 4"/>
          <p:cNvPicPr>
            <a:picLocks noChangeAspect="1"/>
          </p:cNvPicPr>
          <p:nvPr/>
        </p:nvPicPr>
        <p:blipFill>
          <a:blip r:embed="rId1"/>
          <a:stretch>
            <a:fillRect/>
          </a:stretch>
        </p:blipFill>
        <p:spPr>
          <a:xfrm>
            <a:off x="970692" y="938986"/>
            <a:ext cx="6538146" cy="406226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015" y="350867"/>
            <a:ext cx="4464543" cy="421481"/>
          </a:xfrm>
        </p:spPr>
        <p:txBody>
          <a:bodyPr>
            <a:normAutofit fontScale="90000"/>
          </a:bodyPr>
          <a:lstStyle/>
          <a:p>
            <a:pPr>
              <a:spcAft>
                <a:spcPts val="0"/>
              </a:spcAft>
            </a:pPr>
            <a:r>
              <a:rPr lang="en-US" altLang="zh-CN" dirty="0"/>
              <a:t>JMeter </a:t>
            </a:r>
            <a:r>
              <a:rPr lang="zh-CN" altLang="en-US" dirty="0"/>
              <a:t>更多参考</a:t>
            </a:r>
            <a:endParaRPr lang="zh-CN" altLang="en-US" dirty="0"/>
          </a:p>
        </p:txBody>
      </p:sp>
      <p:sp>
        <p:nvSpPr>
          <p:cNvPr id="4" name="幻灯片编号占位符 3"/>
          <p:cNvSpPr>
            <a:spLocks noGrp="1"/>
          </p:cNvSpPr>
          <p:nvPr>
            <p:ph type="sldNum" sz="quarter" idx="10"/>
          </p:nvPr>
        </p:nvSpPr>
        <p:spPr>
          <a:xfrm>
            <a:off x="2743279" y="4732649"/>
            <a:ext cx="3997402" cy="270030"/>
          </a:xfrm>
        </p:spPr>
        <p:txBody>
          <a:bodyPr/>
          <a:lstStyle/>
          <a:p>
            <a:pPr algn="ctr">
              <a:spcAft>
                <a:spcPts val="0"/>
              </a:spcAft>
            </a:pPr>
            <a:r>
              <a:rPr lang="en-US" altLang="zh-CN" sz="1400" dirty="0">
                <a:latin typeface="Arial" panose="020B0604020202020204" pitchFamily="34" charset="0"/>
                <a:cs typeface="Arial" panose="020B0604020202020204" pitchFamily="34" charset="0"/>
                <a:hlinkClick r:id="rId1"/>
              </a:rPr>
              <a:t>http://wiki.apache.org/jmeter/</a:t>
            </a:r>
            <a:r>
              <a:rPr lang="zh-CN" altLang="en-US" sz="1400" dirty="0">
                <a:latin typeface="Arial" panose="020B0604020202020204" pitchFamily="34" charset="0"/>
                <a:cs typeface="Arial" panose="020B0604020202020204" pitchFamily="34" charset="0"/>
              </a:rPr>
              <a:t> </a:t>
            </a:r>
            <a:endParaRPr lang="en-US" altLang="zh-CN" sz="1400" dirty="0">
              <a:latin typeface="Arial" panose="020B0604020202020204" pitchFamily="34" charset="0"/>
              <a:cs typeface="Arial" panose="020B0604020202020204" pitchFamily="34" charset="0"/>
            </a:endParaRPr>
          </a:p>
        </p:txBody>
      </p:sp>
      <p:sp>
        <p:nvSpPr>
          <p:cNvPr id="6" name="矩形 5"/>
          <p:cNvSpPr/>
          <p:nvPr/>
        </p:nvSpPr>
        <p:spPr>
          <a:xfrm>
            <a:off x="2519771" y="4407954"/>
            <a:ext cx="4444419" cy="306705"/>
          </a:xfrm>
          <a:prstGeom prst="rect">
            <a:avLst/>
          </a:prstGeom>
        </p:spPr>
        <p:txBody>
          <a:bodyPr wrap="square">
            <a:spAutoFit/>
          </a:bodyPr>
          <a:lstStyle/>
          <a:p>
            <a:pPr algn="ctr">
              <a:spcAft>
                <a:spcPts val="0"/>
              </a:spcAft>
            </a:pPr>
            <a:r>
              <a:rPr lang="en-US" altLang="zh-CN" sz="1400" dirty="0">
                <a:latin typeface="Arial" panose="020B0604020202020204" pitchFamily="34" charset="0"/>
                <a:cs typeface="Arial" panose="020B0604020202020204" pitchFamily="34" charset="0"/>
                <a:hlinkClick r:id="rId2"/>
              </a:rPr>
              <a:t>http://jmeter.apache.org/usermanual/index.html</a:t>
            </a:r>
            <a:r>
              <a:rPr lang="zh-CN" altLang="en-US" sz="1400" dirty="0">
                <a:latin typeface="Arial" panose="020B0604020202020204" pitchFamily="34" charset="0"/>
                <a:cs typeface="Arial" panose="020B0604020202020204" pitchFamily="34" charset="0"/>
              </a:rPr>
              <a:t> </a:t>
            </a:r>
            <a:endParaRPr lang="zh-CN" altLang="en-US" sz="1400" dirty="0">
              <a:latin typeface="Arial" panose="020B0604020202020204" pitchFamily="34" charset="0"/>
              <a:cs typeface="Arial" panose="020B0604020202020204" pitchFamily="34" charset="0"/>
            </a:endParaRPr>
          </a:p>
        </p:txBody>
      </p:sp>
      <p:pic>
        <p:nvPicPr>
          <p:cNvPr id="7" name="图片 6" descr="屏幕快照 2014-04-24 上午10.47.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249" y="846892"/>
            <a:ext cx="3401343" cy="3600020"/>
          </a:xfrm>
          <a:prstGeom prst="rect">
            <a:avLst/>
          </a:prstGeom>
        </p:spPr>
      </p:pic>
      <p:pic>
        <p:nvPicPr>
          <p:cNvPr id="8" name="图片 7" descr="屏幕快照 2014-04-24 上午10.5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846891"/>
            <a:ext cx="3086574" cy="3544163"/>
          </a:xfrm>
          <a:prstGeom prst="rect">
            <a:avLst/>
          </a:prstGeom>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770" y="345547"/>
            <a:ext cx="6215062" cy="421482"/>
          </a:xfrm>
        </p:spPr>
        <p:txBody>
          <a:bodyPr>
            <a:no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性能分析</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pic>
        <p:nvPicPr>
          <p:cNvPr id="14" name="图片 13"/>
          <p:cNvPicPr>
            <a:picLocks noChangeAspect="1"/>
          </p:cNvPicPr>
          <p:nvPr/>
        </p:nvPicPr>
        <p:blipFill>
          <a:blip r:embed="rId1"/>
          <a:stretch>
            <a:fillRect/>
          </a:stretch>
        </p:blipFill>
        <p:spPr>
          <a:xfrm>
            <a:off x="621308" y="890070"/>
            <a:ext cx="7954925" cy="1753061"/>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61" y="2766172"/>
            <a:ext cx="7957472" cy="2343994"/>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27189" y="842796"/>
            <a:ext cx="4483652" cy="3629204"/>
          </a:xfrm>
          <a:prstGeom prst="rect">
            <a:avLst/>
          </a:prstGeom>
        </p:spPr>
      </p:pic>
      <p:sp>
        <p:nvSpPr>
          <p:cNvPr id="2" name="标题 1"/>
          <p:cNvSpPr>
            <a:spLocks noGrp="1"/>
          </p:cNvSpPr>
          <p:nvPr>
            <p:ph type="title"/>
          </p:nvPr>
        </p:nvSpPr>
        <p:spPr>
          <a:xfrm>
            <a:off x="553953" y="272239"/>
            <a:ext cx="6215062" cy="421482"/>
          </a:xfrm>
        </p:spPr>
        <p:txBody>
          <a:bodyPr>
            <a:normAutofit fontScale="90000"/>
          </a:bodyPr>
          <a:lstStyle/>
          <a:p>
            <a:pPr>
              <a:spcAft>
                <a:spcPts val="0"/>
              </a:spcAft>
              <a:buClr>
                <a:schemeClr val="accent4"/>
              </a:buClr>
            </a:pPr>
            <a:r>
              <a:rPr lang="zh-CN" altLang="en-US" dirty="0"/>
              <a:t>调优</a:t>
            </a:r>
            <a:r>
              <a:rPr lang="en-US" altLang="zh-CN" dirty="0"/>
              <a:t>-Tuning</a:t>
            </a:r>
            <a:endParaRPr lang="zh-CN" altLang="en-US" dirty="0"/>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75" y="842796"/>
            <a:ext cx="3945509" cy="3847538"/>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2681" y="339581"/>
            <a:ext cx="5681468" cy="421482"/>
          </a:xfrm>
        </p:spPr>
        <p:txBody>
          <a:bodyPr>
            <a:no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性能监控</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75764" y="788926"/>
            <a:ext cx="7145327" cy="4014993"/>
          </a:xfrm>
          <a:prstGeom prst="rect">
            <a:avLst/>
          </a:prstGeom>
        </p:spPr>
      </p:pic>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39083" y="256661"/>
            <a:ext cx="5746295" cy="573528"/>
          </a:xfrm>
        </p:spPr>
        <p:txBody>
          <a:bodyPr>
            <a:norm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全生命周期的性能测试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67873" y="1741042"/>
            <a:ext cx="4565172" cy="2113136"/>
          </a:xfrm>
          <a:prstGeom prst="rect">
            <a:avLst/>
          </a:prstGeom>
        </p:spPr>
      </p:pic>
      <p:sp>
        <p:nvSpPr>
          <p:cNvPr id="4" name="圆角矩形 3"/>
          <p:cNvSpPr/>
          <p:nvPr/>
        </p:nvSpPr>
        <p:spPr>
          <a:xfrm>
            <a:off x="655383" y="1160073"/>
            <a:ext cx="2491822" cy="399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chemeClr val="bg1"/>
                </a:solidFill>
                <a:latin typeface="微软雅黑" panose="020B0503020204020204" pitchFamily="34" charset="-122"/>
                <a:ea typeface="微软雅黑" panose="020B0503020204020204" pitchFamily="34" charset="-122"/>
                <a:sym typeface="+mn-ea"/>
              </a:rPr>
              <a:t>性能需求收集与定义</a:t>
            </a:r>
            <a:endParaRPr kumimoji="1"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651305" y="1915427"/>
            <a:ext cx="2491822" cy="563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chemeClr val="bg1"/>
                </a:solidFill>
                <a:latin typeface="微软雅黑" panose="020B0503020204020204" pitchFamily="34" charset="-122"/>
                <a:ea typeface="微软雅黑" panose="020B0503020204020204" pitchFamily="34" charset="-122"/>
                <a:sym typeface="+mn-ea"/>
              </a:rPr>
              <a:t>内建性能（设计中）</a:t>
            </a:r>
            <a:endParaRPr kumimoji="1" lang="en-US" altLang="zh-CN" sz="1620" dirty="0">
              <a:solidFill>
                <a:schemeClr val="bg1"/>
              </a:solidFill>
              <a:latin typeface="微软雅黑" panose="020B0503020204020204" pitchFamily="34" charset="-122"/>
              <a:ea typeface="微软雅黑" panose="020B0503020204020204" pitchFamily="34" charset="-122"/>
            </a:endParaRPr>
          </a:p>
          <a:p>
            <a:pPr algn="ctr">
              <a:spcBef>
                <a:spcPts val="0"/>
              </a:spcBef>
            </a:pPr>
            <a:r>
              <a:rPr kumimoji="1" lang="zh-CN" altLang="en-US" sz="1620" dirty="0">
                <a:solidFill>
                  <a:schemeClr val="bg1"/>
                </a:solidFill>
                <a:latin typeface="微软雅黑" panose="020B0503020204020204" pitchFamily="34" charset="-122"/>
                <a:ea typeface="微软雅黑" panose="020B0503020204020204" pitchFamily="34" charset="-122"/>
                <a:sym typeface="+mn-ea"/>
              </a:rPr>
              <a:t>性能建模</a:t>
            </a:r>
            <a:endParaRPr kumimoji="1"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636926" y="2832243"/>
            <a:ext cx="2491822" cy="563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chemeClr val="bg1"/>
                </a:solidFill>
                <a:latin typeface="微软雅黑" panose="020B0503020204020204" pitchFamily="34" charset="-122"/>
                <a:ea typeface="微软雅黑" panose="020B0503020204020204" pitchFamily="34" charset="-122"/>
                <a:sym typeface="+mn-ea"/>
              </a:rPr>
              <a:t>单元性能测试</a:t>
            </a:r>
            <a:endParaRPr kumimoji="1" lang="en-US" altLang="zh-CN" sz="1620" dirty="0">
              <a:solidFill>
                <a:schemeClr val="bg1"/>
              </a:solidFill>
              <a:latin typeface="微软雅黑" panose="020B0503020204020204" pitchFamily="34" charset="-122"/>
              <a:ea typeface="微软雅黑" panose="020B0503020204020204" pitchFamily="34" charset="-122"/>
            </a:endParaRPr>
          </a:p>
          <a:p>
            <a:pPr algn="ctr">
              <a:spcBef>
                <a:spcPts val="0"/>
              </a:spcBef>
            </a:pPr>
            <a:r>
              <a:rPr kumimoji="1" lang="zh-CN" altLang="en-US" sz="1620" dirty="0">
                <a:solidFill>
                  <a:schemeClr val="bg1"/>
                </a:solidFill>
                <a:latin typeface="微软雅黑" panose="020B0503020204020204" pitchFamily="34" charset="-122"/>
                <a:ea typeface="微软雅黑" panose="020B0503020204020204" pitchFamily="34" charset="-122"/>
                <a:sym typeface="+mn-ea"/>
              </a:rPr>
              <a:t>代码优化</a:t>
            </a:r>
            <a:endParaRPr kumimoji="1"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26833" y="3751129"/>
            <a:ext cx="2491822" cy="35830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微软雅黑" panose="020B0503020204020204" pitchFamily="34" charset="-122"/>
                <a:ea typeface="微软雅黑" panose="020B0503020204020204" pitchFamily="34" charset="-122"/>
                <a:sym typeface="+mn-ea"/>
              </a:rPr>
              <a:t>性能测试</a:t>
            </a:r>
            <a:endParaRPr kumimoji="1" lang="zh-CN" altLang="en-US" sz="1620" dirty="0">
              <a:latin typeface="微软雅黑" panose="020B0503020204020204" pitchFamily="34" charset="-122"/>
              <a:ea typeface="微软雅黑" panose="020B0503020204020204" pitchFamily="34" charset="-122"/>
            </a:endParaRPr>
          </a:p>
        </p:txBody>
      </p:sp>
      <p:sp>
        <p:nvSpPr>
          <p:cNvPr id="8" name="圆角矩形 7"/>
          <p:cNvSpPr/>
          <p:nvPr/>
        </p:nvSpPr>
        <p:spPr>
          <a:xfrm>
            <a:off x="665599" y="4464509"/>
            <a:ext cx="2491822" cy="422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chemeClr val="bg1"/>
                </a:solidFill>
                <a:latin typeface="微软雅黑" panose="020B0503020204020204" pitchFamily="34" charset="-122"/>
                <a:ea typeface="微软雅黑" panose="020B0503020204020204" pitchFamily="34" charset="-122"/>
                <a:sym typeface="+mn-ea"/>
              </a:rPr>
              <a:t>监控 </a:t>
            </a:r>
            <a:r>
              <a:rPr kumimoji="1" lang="en-US" altLang="zh-CN" sz="1620" dirty="0">
                <a:solidFill>
                  <a:schemeClr val="bg1"/>
                </a:solidFill>
                <a:latin typeface="微软雅黑" panose="020B0503020204020204" pitchFamily="34" charset="-122"/>
                <a:ea typeface="微软雅黑" panose="020B0503020204020204" pitchFamily="34" charset="-122"/>
                <a:sym typeface="+mn-ea"/>
              </a:rPr>
              <a:t>&amp;</a:t>
            </a:r>
            <a:r>
              <a:rPr kumimoji="1" lang="zh-CN" altLang="en-US" sz="1620" dirty="0">
                <a:solidFill>
                  <a:schemeClr val="bg1"/>
                </a:solidFill>
                <a:latin typeface="微软雅黑" panose="020B0503020204020204" pitchFamily="34" charset="-122"/>
                <a:ea typeface="微软雅黑" panose="020B0503020204020204" pitchFamily="34" charset="-122"/>
                <a:sym typeface="+mn-ea"/>
              </a:rPr>
              <a:t> 容量管理</a:t>
            </a:r>
            <a:endParaRPr kumimoji="1"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10" name="下箭头 9"/>
          <p:cNvSpPr/>
          <p:nvPr/>
        </p:nvSpPr>
        <p:spPr>
          <a:xfrm>
            <a:off x="1757585" y="1581607"/>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bg1"/>
              </a:solidFill>
            </a:endParaRPr>
          </a:p>
        </p:txBody>
      </p:sp>
      <p:sp>
        <p:nvSpPr>
          <p:cNvPr id="12" name="下箭头 11"/>
          <p:cNvSpPr/>
          <p:nvPr/>
        </p:nvSpPr>
        <p:spPr>
          <a:xfrm>
            <a:off x="1757586" y="2520894"/>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bg1"/>
              </a:solidFill>
            </a:endParaRPr>
          </a:p>
        </p:txBody>
      </p:sp>
      <p:sp>
        <p:nvSpPr>
          <p:cNvPr id="13" name="下箭头 12"/>
          <p:cNvSpPr/>
          <p:nvPr/>
        </p:nvSpPr>
        <p:spPr>
          <a:xfrm>
            <a:off x="1757587" y="3410148"/>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4" name="下箭头 13"/>
          <p:cNvSpPr/>
          <p:nvPr/>
        </p:nvSpPr>
        <p:spPr>
          <a:xfrm>
            <a:off x="1786259" y="4126359"/>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5" name="文本框 14"/>
          <p:cNvSpPr txBox="1"/>
          <p:nvPr/>
        </p:nvSpPr>
        <p:spPr>
          <a:xfrm>
            <a:off x="4265575" y="1294599"/>
            <a:ext cx="822960" cy="478155"/>
          </a:xfrm>
          <a:prstGeom prst="rect">
            <a:avLst/>
          </a:prstGeom>
          <a:noFill/>
        </p:spPr>
        <p:txBody>
          <a:bodyPr wrap="none" rtlCol="0">
            <a:spAutoFit/>
          </a:bodyPr>
          <a:lstStyle/>
          <a:p>
            <a:pPr>
              <a:spcAft>
                <a:spcPts val="0"/>
              </a:spcAft>
            </a:pPr>
            <a:r>
              <a:rPr kumimoji="1" lang="zh-CN" altLang="en-US" sz="1260" dirty="0">
                <a:solidFill>
                  <a:srgbClr val="0070C0"/>
                </a:solidFill>
                <a:latin typeface="微软雅黑" panose="020B0503020204020204" pitchFamily="34" charset="-122"/>
                <a:ea typeface="微软雅黑" panose="020B0503020204020204" pitchFamily="34" charset="-122"/>
              </a:rPr>
              <a:t>代码质量</a:t>
            </a:r>
            <a:endParaRPr kumimoji="1" lang="en-US" altLang="zh-CN" sz="1260" dirty="0">
              <a:solidFill>
                <a:srgbClr val="0070C0"/>
              </a:solidFill>
              <a:latin typeface="微软雅黑" panose="020B0503020204020204" pitchFamily="34" charset="-122"/>
              <a:ea typeface="微软雅黑" panose="020B0503020204020204" pitchFamily="34" charset="-122"/>
            </a:endParaRPr>
          </a:p>
          <a:p>
            <a:pPr>
              <a:spcBef>
                <a:spcPts val="0"/>
              </a:spcBef>
            </a:pPr>
            <a:r>
              <a:rPr kumimoji="1" lang="zh-CN" altLang="en-US" sz="1260" dirty="0">
                <a:solidFill>
                  <a:srgbClr val="0070C0"/>
                </a:solidFill>
                <a:latin typeface="微软雅黑" panose="020B0503020204020204" pitchFamily="34" charset="-122"/>
                <a:ea typeface="微软雅黑" panose="020B0503020204020204" pitchFamily="34" charset="-122"/>
              </a:rPr>
              <a:t>与性能</a:t>
            </a:r>
            <a:endParaRPr kumimoji="1" lang="zh-CN" altLang="en-US" sz="1260" dirty="0">
              <a:solidFill>
                <a:srgbClr val="0070C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814624" y="3758252"/>
            <a:ext cx="982980" cy="478155"/>
          </a:xfrm>
          <a:prstGeom prst="rect">
            <a:avLst/>
          </a:prstGeom>
          <a:noFill/>
        </p:spPr>
        <p:txBody>
          <a:bodyPr wrap="none" rtlCol="0">
            <a:spAutoFit/>
          </a:bodyPr>
          <a:lstStyle/>
          <a:p>
            <a:pPr>
              <a:spcAft>
                <a:spcPts val="0"/>
              </a:spcAft>
            </a:pPr>
            <a:r>
              <a:rPr kumimoji="1" lang="zh-CN" altLang="en-US" sz="1260" dirty="0">
                <a:solidFill>
                  <a:srgbClr val="0070C0"/>
                </a:solidFill>
                <a:latin typeface="微软雅黑" panose="020B0503020204020204" pitchFamily="34" charset="-122"/>
                <a:ea typeface="微软雅黑" panose="020B0503020204020204" pitchFamily="34" charset="-122"/>
              </a:rPr>
              <a:t>性能测试与</a:t>
            </a:r>
            <a:endParaRPr kumimoji="1" lang="en-US" altLang="zh-CN" sz="1260" dirty="0">
              <a:solidFill>
                <a:srgbClr val="0070C0"/>
              </a:solidFill>
              <a:latin typeface="微软雅黑" panose="020B0503020204020204" pitchFamily="34" charset="-122"/>
              <a:ea typeface="微软雅黑" panose="020B0503020204020204" pitchFamily="34" charset="-122"/>
            </a:endParaRPr>
          </a:p>
          <a:p>
            <a:pPr>
              <a:spcBef>
                <a:spcPts val="0"/>
              </a:spcBef>
            </a:pPr>
            <a:r>
              <a:rPr kumimoji="1" lang="zh-CN" altLang="en-US" sz="1260" dirty="0">
                <a:solidFill>
                  <a:srgbClr val="0070C0"/>
                </a:solidFill>
                <a:latin typeface="微软雅黑" panose="020B0503020204020204" pitchFamily="34" charset="-122"/>
                <a:ea typeface="微软雅黑" panose="020B0503020204020204" pitchFamily="34" charset="-122"/>
              </a:rPr>
              <a:t>工程策略</a:t>
            </a:r>
            <a:endParaRPr kumimoji="1" lang="zh-CN" altLang="en-US" sz="1260" dirty="0">
              <a:solidFill>
                <a:srgbClr val="0070C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5960" y="3828525"/>
            <a:ext cx="822960" cy="284480"/>
          </a:xfrm>
          <a:prstGeom prst="rect">
            <a:avLst/>
          </a:prstGeom>
          <a:noFill/>
        </p:spPr>
        <p:txBody>
          <a:bodyPr wrap="none" rtlCol="0">
            <a:spAutoFit/>
          </a:bodyPr>
          <a:lstStyle/>
          <a:p>
            <a:pPr>
              <a:spcAft>
                <a:spcPts val="0"/>
              </a:spcAft>
            </a:pPr>
            <a:r>
              <a:rPr kumimoji="1" lang="zh-CN" altLang="en-US" sz="1260" dirty="0">
                <a:solidFill>
                  <a:srgbClr val="0070C0"/>
                </a:solidFill>
                <a:latin typeface="微软雅黑" panose="020B0503020204020204" pitchFamily="34" charset="-122"/>
                <a:ea typeface="微软雅黑" panose="020B0503020204020204" pitchFamily="34" charset="-122"/>
              </a:rPr>
              <a:t>性能监控</a:t>
            </a:r>
            <a:endParaRPr kumimoji="1" lang="zh-CN" altLang="en-US" sz="1260" dirty="0">
              <a:solidFill>
                <a:srgbClr val="0070C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516869" y="1642995"/>
            <a:ext cx="1522794" cy="589280"/>
          </a:xfrm>
          <a:prstGeom prst="rect">
            <a:avLst/>
          </a:prstGeom>
          <a:noFill/>
        </p:spPr>
        <p:txBody>
          <a:bodyPr wrap="square" rtlCol="0">
            <a:spAutoFit/>
          </a:bodyPr>
          <a:lstStyle/>
          <a:p>
            <a:pPr>
              <a:spcAft>
                <a:spcPts val="0"/>
              </a:spcAft>
            </a:pPr>
            <a:r>
              <a:rPr kumimoji="1" lang="zh-CN" altLang="en-US" sz="1080" dirty="0">
                <a:solidFill>
                  <a:srgbClr val="0070C0"/>
                </a:solidFill>
                <a:latin typeface="微软雅黑" panose="020B0503020204020204" pitchFamily="34" charset="-122"/>
                <a:ea typeface="微软雅黑" panose="020B0503020204020204" pitchFamily="34" charset="-122"/>
              </a:rPr>
              <a:t>业务度量，</a:t>
            </a:r>
            <a:r>
              <a:rPr kumimoji="1" lang="en-US" altLang="zh-CN" sz="1080" dirty="0">
                <a:solidFill>
                  <a:srgbClr val="0070C0"/>
                </a:solidFill>
                <a:latin typeface="微软雅黑" panose="020B0503020204020204" pitchFamily="34" charset="-122"/>
                <a:ea typeface="微软雅黑" panose="020B0503020204020204" pitchFamily="34" charset="-122"/>
              </a:rPr>
              <a:t>DoD</a:t>
            </a:r>
            <a:endParaRPr kumimoji="1" lang="en-US" altLang="zh-CN" sz="1080" dirty="0">
              <a:solidFill>
                <a:srgbClr val="0070C0"/>
              </a:solidFill>
              <a:latin typeface="微软雅黑" panose="020B0503020204020204" pitchFamily="34" charset="-122"/>
              <a:ea typeface="微软雅黑" panose="020B0503020204020204" pitchFamily="34" charset="-122"/>
            </a:endParaRPr>
          </a:p>
          <a:p>
            <a:pPr>
              <a:spcBef>
                <a:spcPts val="0"/>
              </a:spcBef>
              <a:spcAft>
                <a:spcPts val="0"/>
              </a:spcAft>
            </a:pPr>
            <a:r>
              <a:rPr kumimoji="1" lang="zh-CN" altLang="en-US" sz="1080" dirty="0">
                <a:solidFill>
                  <a:srgbClr val="0070C0"/>
                </a:solidFill>
                <a:latin typeface="微软雅黑" panose="020B0503020204020204" pitchFamily="34" charset="-122"/>
                <a:ea typeface="微软雅黑" panose="020B0503020204020204" pitchFamily="34" charset="-122"/>
              </a:rPr>
              <a:t>性能度量</a:t>
            </a:r>
            <a:r>
              <a:rPr kumimoji="1" lang="en-US" altLang="zh-CN" sz="1080" dirty="0">
                <a:solidFill>
                  <a:srgbClr val="0070C0"/>
                </a:solidFill>
                <a:latin typeface="微软雅黑" panose="020B0503020204020204" pitchFamily="34" charset="-122"/>
                <a:ea typeface="微软雅黑" panose="020B0503020204020204" pitchFamily="34" charset="-122"/>
              </a:rPr>
              <a:t>/</a:t>
            </a:r>
            <a:endParaRPr kumimoji="1" lang="en-US" altLang="zh-CN" sz="1080" dirty="0">
              <a:solidFill>
                <a:srgbClr val="0070C0"/>
              </a:solidFill>
              <a:latin typeface="微软雅黑" panose="020B0503020204020204" pitchFamily="34" charset="-122"/>
              <a:ea typeface="微软雅黑" panose="020B0503020204020204" pitchFamily="34" charset="-122"/>
            </a:endParaRPr>
          </a:p>
          <a:p>
            <a:pPr>
              <a:spcBef>
                <a:spcPts val="0"/>
              </a:spcBef>
            </a:pPr>
            <a:r>
              <a:rPr kumimoji="1" lang="en-US" altLang="zh-CN" sz="1080" dirty="0">
                <a:solidFill>
                  <a:srgbClr val="0070C0"/>
                </a:solidFill>
                <a:latin typeface="微软雅黑" panose="020B0503020204020204" pitchFamily="34" charset="-122"/>
                <a:ea typeface="微软雅黑" panose="020B0503020204020204" pitchFamily="34" charset="-122"/>
              </a:rPr>
              <a:t>KPI</a:t>
            </a:r>
            <a:r>
              <a:rPr kumimoji="1" lang="zh-CN" altLang="en-US" sz="1080" dirty="0">
                <a:solidFill>
                  <a:srgbClr val="0070C0"/>
                </a:solidFill>
                <a:latin typeface="微软雅黑" panose="020B0503020204020204" pitchFamily="34" charset="-122"/>
                <a:ea typeface="微软雅黑" panose="020B0503020204020204" pitchFamily="34" charset="-122"/>
              </a:rPr>
              <a:t> </a:t>
            </a:r>
            <a:r>
              <a:rPr kumimoji="1" lang="en-US" altLang="zh-CN" sz="1080" dirty="0">
                <a:solidFill>
                  <a:srgbClr val="0070C0"/>
                </a:solidFill>
                <a:latin typeface="微软雅黑" panose="020B0503020204020204" pitchFamily="34" charset="-122"/>
                <a:ea typeface="微软雅黑" panose="020B0503020204020204" pitchFamily="34" charset="-122"/>
              </a:rPr>
              <a:t>Dashboard</a:t>
            </a:r>
            <a:endParaRPr kumimoji="1" lang="zh-CN" altLang="en-US" sz="1080" dirty="0">
              <a:solidFill>
                <a:srgbClr val="0070C0"/>
              </a:solidFill>
              <a:latin typeface="微软雅黑" panose="020B0503020204020204" pitchFamily="34" charset="-122"/>
              <a:ea typeface="微软雅黑" panose="020B0503020204020204" pitchFamily="34" charset="-122"/>
            </a:endParaRPr>
          </a:p>
        </p:txBody>
      </p:sp>
      <p:cxnSp>
        <p:nvCxnSpPr>
          <p:cNvPr id="19" name="直线连接符 18"/>
          <p:cNvCxnSpPr/>
          <p:nvPr/>
        </p:nvCxnSpPr>
        <p:spPr>
          <a:xfrm flipH="1">
            <a:off x="5796560" y="2126645"/>
            <a:ext cx="153897" cy="170819"/>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665301" y="1332629"/>
            <a:ext cx="1134908" cy="976630"/>
          </a:xfrm>
          <a:prstGeom prst="rect">
            <a:avLst/>
          </a:prstGeom>
          <a:noFill/>
        </p:spPr>
        <p:txBody>
          <a:bodyPr wrap="square" rtlCol="0">
            <a:spAutoFit/>
          </a:bodyPr>
          <a:lstStyle/>
          <a:p>
            <a:pPr>
              <a:spcAft>
                <a:spcPts val="0"/>
              </a:spcAft>
            </a:pPr>
            <a:r>
              <a:rPr kumimoji="1" lang="zh-CN" altLang="en-US" sz="1260" dirty="0">
                <a:solidFill>
                  <a:srgbClr val="0070C0"/>
                </a:solidFill>
                <a:latin typeface="微软雅黑" panose="020B0503020204020204" pitchFamily="34" charset="-122"/>
                <a:ea typeface="微软雅黑" panose="020B0503020204020204" pitchFamily="34" charset="-122"/>
              </a:rPr>
              <a:t>环境验证</a:t>
            </a:r>
            <a:endParaRPr kumimoji="1" lang="en-US" altLang="zh-CN" sz="1260" dirty="0">
              <a:solidFill>
                <a:srgbClr val="0070C0"/>
              </a:solidFill>
              <a:latin typeface="微软雅黑" panose="020B0503020204020204" pitchFamily="34" charset="-122"/>
              <a:ea typeface="微软雅黑" panose="020B0503020204020204" pitchFamily="34" charset="-122"/>
            </a:endParaRPr>
          </a:p>
          <a:p>
            <a:pPr>
              <a:spcBef>
                <a:spcPts val="0"/>
              </a:spcBef>
              <a:spcAft>
                <a:spcPts val="0"/>
              </a:spcAft>
            </a:pPr>
            <a:r>
              <a:rPr kumimoji="1" lang="zh-CN" altLang="en-US" sz="1260" dirty="0">
                <a:solidFill>
                  <a:srgbClr val="0070C0"/>
                </a:solidFill>
                <a:latin typeface="微软雅黑" panose="020B0503020204020204" pitchFamily="34" charset="-122"/>
                <a:ea typeface="微软雅黑" panose="020B0503020204020204" pitchFamily="34" charset="-122"/>
              </a:rPr>
              <a:t>测试执行</a:t>
            </a:r>
            <a:r>
              <a:rPr kumimoji="1" lang="zh-CN" altLang="en-US" sz="1080" dirty="0">
                <a:solidFill>
                  <a:srgbClr val="0070C0"/>
                </a:solidFill>
                <a:latin typeface="微软雅黑" panose="020B0503020204020204" pitchFamily="34" charset="-122"/>
                <a:ea typeface="微软雅黑" panose="020B0503020204020204" pitchFamily="34" charset="-122"/>
              </a:rPr>
              <a:t>（含</a:t>
            </a:r>
            <a:endParaRPr kumimoji="1" lang="en-US" altLang="zh-CN" sz="1080" dirty="0">
              <a:solidFill>
                <a:srgbClr val="0070C0"/>
              </a:solidFill>
              <a:latin typeface="微软雅黑" panose="020B0503020204020204" pitchFamily="34" charset="-122"/>
              <a:ea typeface="微软雅黑" panose="020B0503020204020204" pitchFamily="34" charset="-122"/>
            </a:endParaRPr>
          </a:p>
          <a:p>
            <a:pPr>
              <a:spcBef>
                <a:spcPts val="0"/>
              </a:spcBef>
            </a:pPr>
            <a:r>
              <a:rPr kumimoji="1" lang="zh-CN" altLang="en-US" sz="1080" dirty="0">
                <a:solidFill>
                  <a:srgbClr val="0070C0"/>
                </a:solidFill>
                <a:latin typeface="微软雅黑" panose="020B0503020204020204" pitchFamily="34" charset="-122"/>
                <a:ea typeface="微软雅黑" panose="020B0503020204020204" pitchFamily="34" charset="-122"/>
              </a:rPr>
              <a:t>基线、生产负载、可伸缩性等）</a:t>
            </a:r>
            <a:endParaRPr kumimoji="1" lang="zh-CN" altLang="en-US" sz="1080" dirty="0">
              <a:solidFill>
                <a:srgbClr val="0070C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218435" y="2961401"/>
            <a:ext cx="520860" cy="478155"/>
          </a:xfrm>
          <a:prstGeom prst="rect">
            <a:avLst/>
          </a:prstGeom>
          <a:noFill/>
        </p:spPr>
        <p:txBody>
          <a:bodyPr wrap="square" rtlCol="0">
            <a:spAutoFit/>
          </a:bodyPr>
          <a:lstStyle/>
          <a:p>
            <a:pPr>
              <a:spcAft>
                <a:spcPts val="0"/>
              </a:spcAft>
            </a:pPr>
            <a:r>
              <a:rPr kumimoji="1" lang="zh-CN" altLang="en-US" sz="1260" dirty="0">
                <a:solidFill>
                  <a:srgbClr val="0070C0"/>
                </a:solidFill>
                <a:latin typeface="微软雅黑" panose="020B0503020204020204" pitchFamily="34" charset="-122"/>
                <a:ea typeface="微软雅黑" panose="020B0503020204020204" pitchFamily="34" charset="-122"/>
              </a:rPr>
              <a:t>容量管理</a:t>
            </a:r>
            <a:endParaRPr kumimoji="1" lang="zh-CN" altLang="en-US" sz="126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t>本节小结</a:t>
            </a:r>
            <a:endParaRPr kumimoji="1" lang="zh-CN" altLang="en-US" dirty="0"/>
          </a:p>
        </p:txBody>
      </p:sp>
      <p:sp>
        <p:nvSpPr>
          <p:cNvPr id="167" name="概念，学习要点的概念介绍，以及在工作中什么场景会用到"/>
          <p:cNvSpPr txBox="1"/>
          <p:nvPr/>
        </p:nvSpPr>
        <p:spPr>
          <a:xfrm>
            <a:off x="604235" y="1552800"/>
            <a:ext cx="8088630" cy="1832610"/>
          </a:xfrm>
          <a:prstGeom prst="rect">
            <a:avLst/>
          </a:prstGeom>
          <a:ln w="12700">
            <a:miter lim="400000"/>
          </a:ln>
        </p:spPr>
        <p:txBody>
          <a:bodyPr wrap="square" lIns="50800" tIns="50800" rIns="50800" bIns="50800" anchor="ctr">
            <a:spAutoFit/>
          </a:bodyPr>
          <a:lstStyle/>
          <a:p>
            <a:pPr marL="35560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sz="2000" dirty="0">
                <a:ea typeface="楷体" panose="02010609060101010101" charset="-122"/>
              </a:rPr>
              <a:t>了解性能测试的不同目的（性能测试类型）</a:t>
            </a:r>
            <a:endParaRPr lang="en-US" altLang="zh-CN" sz="2000" dirty="0">
              <a:ea typeface="楷体" panose="02010609060101010101"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2000" dirty="0">
                <a:ea typeface="楷体" panose="02010609060101010101" charset="-122"/>
              </a:rPr>
              <a:t>清楚一些基本概念：负载、负载模式、虚拟用户、性能指标</a:t>
            </a:r>
            <a:endParaRPr lang="en-US" altLang="zh-CN" sz="2000" dirty="0">
              <a:ea typeface="楷体" panose="02010609060101010101"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2000" dirty="0">
                <a:ea typeface="楷体" panose="02010609060101010101" charset="-122"/>
              </a:rPr>
              <a:t>性能测试会涉及架构评审、代码评审、性能调优</a:t>
            </a:r>
            <a:endParaRPr lang="en-US" altLang="zh-CN" sz="2000" dirty="0">
              <a:ea typeface="楷体" panose="02010609060101010101" charset="-122"/>
            </a:endParaRPr>
          </a:p>
          <a:p>
            <a:pPr marL="355600" indent="-355600">
              <a:lnSpc>
                <a:spcPct val="140000"/>
              </a:lnSpc>
              <a:spcBef>
                <a:spcPts val="20"/>
              </a:spcBef>
              <a:buClr>
                <a:srgbClr val="0070C0"/>
              </a:buClr>
              <a:buSzPct val="80000"/>
              <a:buFont typeface="Wingdings" panose="05000000000000000000" pitchFamily="2" charset="2"/>
              <a:buChar char="p"/>
              <a:defRPr/>
            </a:pPr>
            <a:r>
              <a:rPr lang="zh-CN" altLang="en-US" sz="2000" dirty="0">
                <a:ea typeface="楷体" panose="02010609060101010101" charset="-122"/>
              </a:rPr>
              <a:t>熟练使用性能测试工具（如</a:t>
            </a:r>
            <a:r>
              <a:rPr lang="en-US" altLang="zh-CN" sz="2000" dirty="0">
                <a:ea typeface="楷体" panose="02010609060101010101" charset="-122"/>
              </a:rPr>
              <a:t>JMeter</a:t>
            </a:r>
            <a:r>
              <a:rPr lang="zh-CN" altLang="en-US" sz="2000" dirty="0">
                <a:ea typeface="楷体" panose="02010609060101010101" charset="-122"/>
              </a:rPr>
              <a:t>）</a:t>
            </a:r>
            <a:endParaRPr lang="en-US" altLang="zh-CN" sz="2000" dirty="0">
              <a:ea typeface="楷体" panose="02010609060101010101" charset="-122"/>
            </a:endParaRP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64191" y="339568"/>
            <a:ext cx="6987196" cy="421481"/>
          </a:xfrm>
        </p:spPr>
        <p:txBody>
          <a:bodyPr>
            <a:noAutofit/>
          </a:bodyPr>
          <a:lstStyle/>
          <a:p>
            <a:pPr>
              <a:spcAft>
                <a:spcPts val="0"/>
              </a:spcAft>
            </a:pPr>
            <a:r>
              <a:rPr lang="zh-CN" altLang="en-US" dirty="0"/>
              <a:t>实验</a:t>
            </a:r>
            <a:r>
              <a:rPr lang="en-US" altLang="zh-CN" dirty="0"/>
              <a:t>4-1</a:t>
            </a:r>
            <a:r>
              <a:rPr lang="zh-CN" altLang="en-US" dirty="0"/>
              <a:t>：基于</a:t>
            </a:r>
            <a:r>
              <a:rPr lang="en-US" altLang="zh-CN" dirty="0"/>
              <a:t>JMeter</a:t>
            </a:r>
            <a:r>
              <a:rPr lang="zh-CN" altLang="en-US" dirty="0"/>
              <a:t>的后端性能测试</a:t>
            </a:r>
            <a:endParaRPr lang="zh-CN" altLang="en-US" dirty="0"/>
          </a:p>
        </p:txBody>
      </p:sp>
      <p:sp>
        <p:nvSpPr>
          <p:cNvPr id="5" name="TextBox 1"/>
          <p:cNvSpPr txBox="1"/>
          <p:nvPr/>
        </p:nvSpPr>
        <p:spPr>
          <a:xfrm>
            <a:off x="1079848" y="1002532"/>
            <a:ext cx="6234665" cy="3769360"/>
          </a:xfrm>
          <a:prstGeom prst="rect">
            <a:avLst/>
          </a:prstGeom>
          <a:noFill/>
        </p:spPr>
        <p:txBody>
          <a:bodyPr wrap="square" lIns="0" tIns="0" rIns="0" bIns="30059" rtlCol="0">
            <a:spAutoFit/>
          </a:bodyPr>
          <a:lstStyle/>
          <a:p>
            <a:pPr marL="257175" indent="-257175">
              <a:lnSpc>
                <a:spcPct val="150000"/>
              </a:lnSpc>
              <a:spcAft>
                <a:spcPts val="0"/>
              </a:spcAft>
              <a:buFont typeface="Wingdings" panose="05000000000000000000" pitchFamily="2" charset="2"/>
              <a:buAutoNum type="circleNumWdBlackPlain"/>
            </a:pPr>
            <a:r>
              <a:rPr lang="zh-CN" altLang="en-US" dirty="0">
                <a:latin typeface="Arial" panose="020B0604020202020204" pitchFamily="34" charset="0"/>
                <a:ea typeface="楷体" panose="02010609060101010101" charset="-122"/>
                <a:cs typeface="Arial" panose="020B0604020202020204" pitchFamily="34" charset="0"/>
              </a:rPr>
              <a:t>选一个</a:t>
            </a:r>
            <a:r>
              <a:rPr lang="en-US" altLang="zh-CN" dirty="0">
                <a:latin typeface="Arial" panose="020B0604020202020204" pitchFamily="34" charset="0"/>
                <a:ea typeface="楷体" panose="02010609060101010101" charset="-122"/>
                <a:cs typeface="Arial" panose="020B0604020202020204" pitchFamily="34" charset="0"/>
              </a:rPr>
              <a:t>web</a:t>
            </a:r>
            <a:r>
              <a:rPr lang="zh-CN" altLang="en-US" dirty="0">
                <a:latin typeface="Arial" panose="020B0604020202020204" pitchFamily="34" charset="0"/>
                <a:ea typeface="楷体" panose="02010609060101010101" charset="-122"/>
                <a:cs typeface="Arial" panose="020B0604020202020204" pitchFamily="34" charset="0"/>
              </a:rPr>
              <a:t>应用，需要用户登录的</a:t>
            </a:r>
            <a:endParaRPr lang="en-US" altLang="zh-CN" dirty="0">
              <a:latin typeface="Arial" panose="020B0604020202020204" pitchFamily="34" charset="0"/>
              <a:ea typeface="楷体" panose="02010609060101010101" charset="-122"/>
              <a:cs typeface="Arial" panose="020B0604020202020204" pitchFamily="34" charset="0"/>
            </a:endParaRPr>
          </a:p>
          <a:p>
            <a:pPr marL="257175" indent="-257175">
              <a:lnSpc>
                <a:spcPct val="150000"/>
              </a:lnSpc>
              <a:spcBef>
                <a:spcPts val="0"/>
              </a:spcBef>
              <a:spcAft>
                <a:spcPts val="0"/>
              </a:spcAft>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使用代理服务器</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录制控制器录制脚本</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spcBef>
                <a:spcPts val="0"/>
              </a:spcBef>
              <a:spcAft>
                <a:spcPts val="0"/>
              </a:spcAft>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选用插件，设置线程组相关参数</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spcBef>
                <a:spcPts val="0"/>
              </a:spcBef>
              <a:spcAft>
                <a:spcPts val="0"/>
              </a:spcAft>
              <a:buFont typeface="Wingdings" panose="05000000000000000000" pitchFamily="2" charset="2"/>
              <a:buAutoNum type="circleNumWdBlackPlain"/>
            </a:pPr>
            <a:r>
              <a:rPr lang="zh-CN" altLang="en-US" dirty="0">
                <a:latin typeface="Arial" panose="020B0604020202020204" pitchFamily="34" charset="0"/>
                <a:ea typeface="楷体" panose="02010609060101010101" charset="-122"/>
                <a:cs typeface="Arial" panose="020B0604020202020204" pitchFamily="34" charset="0"/>
              </a:rPr>
              <a:t>会使用</a:t>
            </a:r>
            <a:r>
              <a:rPr lang="en-US" altLang="zh-CN" dirty="0">
                <a:latin typeface="Arial" panose="020B0604020202020204" pitchFamily="34" charset="0"/>
                <a:ea typeface="楷体" panose="02010609060101010101" charset="-122"/>
                <a:cs typeface="Arial" panose="020B0604020202020204" pitchFamily="34" charset="0"/>
              </a:rPr>
              <a:t>2-3</a:t>
            </a:r>
            <a:r>
              <a:rPr lang="zh-CN" altLang="en-US" dirty="0">
                <a:latin typeface="Arial" panose="020B0604020202020204" pitchFamily="34" charset="0"/>
                <a:ea typeface="楷体" panose="02010609060101010101" charset="-122"/>
                <a:cs typeface="Arial" panose="020B0604020202020204" pitchFamily="34" charset="0"/>
              </a:rPr>
              <a:t>种控制器</a:t>
            </a:r>
            <a:endParaRPr lang="en-US" altLang="zh-CN" dirty="0">
              <a:latin typeface="Arial" panose="020B0604020202020204" pitchFamily="34" charset="0"/>
              <a:ea typeface="楷体" panose="02010609060101010101" charset="-122"/>
              <a:cs typeface="Arial" panose="020B0604020202020204" pitchFamily="34" charset="0"/>
            </a:endParaRPr>
          </a:p>
          <a:p>
            <a:pPr marL="257175" indent="-257175">
              <a:lnSpc>
                <a:spcPct val="150000"/>
              </a:lnSpc>
              <a:spcBef>
                <a:spcPts val="0"/>
              </a:spcBef>
              <a:spcAft>
                <a:spcPts val="0"/>
              </a:spcAft>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会配置</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2-3</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种采样器</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spcBef>
                <a:spcPts val="0"/>
              </a:spcBef>
              <a:spcAft>
                <a:spcPts val="0"/>
              </a:spcAft>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会使用</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HTTP</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 授权、</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cookie</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管理器</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spcBef>
                <a:spcPts val="0"/>
              </a:spcBef>
              <a:spcAft>
                <a:spcPts val="0"/>
              </a:spcAft>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会设置断言</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spcBef>
                <a:spcPts val="0"/>
              </a:spcBef>
              <a:spcAft>
                <a:spcPts val="0"/>
              </a:spcAft>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会使用</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JDBC</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连接预处理</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spcBef>
                <a:spcPts val="0"/>
              </a:spcBef>
              <a:buFont typeface="Wingdings" panose="05000000000000000000" pitchFamily="2" charset="2"/>
              <a:buAutoNum type="circleNumWdBlackPlain"/>
            </a:pPr>
            <a:r>
              <a:rPr lang="zh-CN" altLang="en-US" dirty="0">
                <a:latin typeface="Arial" panose="020B0604020202020204" pitchFamily="34" charset="0"/>
                <a:ea typeface="楷体" panose="02010609060101010101" charset="-122"/>
                <a:cs typeface="Arial" panose="020B0604020202020204" pitchFamily="34" charset="0"/>
              </a:rPr>
              <a:t>会使用</a:t>
            </a:r>
            <a:r>
              <a:rPr lang="en-US" altLang="zh-CN" dirty="0">
                <a:latin typeface="Arial" panose="020B0604020202020204" pitchFamily="34" charset="0"/>
                <a:ea typeface="楷体" panose="02010609060101010101" charset="-122"/>
                <a:cs typeface="Arial" panose="020B0604020202020204" pitchFamily="34" charset="0"/>
              </a:rPr>
              <a:t>2-3</a:t>
            </a:r>
            <a:r>
              <a:rPr lang="zh-CN" altLang="en-US" dirty="0">
                <a:latin typeface="Arial" panose="020B0604020202020204" pitchFamily="34" charset="0"/>
                <a:ea typeface="楷体" panose="02010609060101010101" charset="-122"/>
                <a:cs typeface="Arial" panose="020B0604020202020204" pitchFamily="34" charset="0"/>
              </a:rPr>
              <a:t>种监听器（如查看树、响应时间、吞吐量）</a:t>
            </a:r>
            <a:endParaRPr lang="en-US" altLang="zh-CN" dirty="0">
              <a:latin typeface="Arial" panose="020B0604020202020204" pitchFamily="34" charset="0"/>
              <a:ea typeface="楷体" panose="02010609060101010101" charset="-122"/>
              <a:cs typeface="Arial" panose="020B0604020202020204" pitchFamily="34" charset="0"/>
            </a:endParaRPr>
          </a:p>
        </p:txBody>
      </p:sp>
      <p:sp>
        <p:nvSpPr>
          <p:cNvPr id="2" name="文本框 1"/>
          <p:cNvSpPr txBox="1"/>
          <p:nvPr/>
        </p:nvSpPr>
        <p:spPr>
          <a:xfrm>
            <a:off x="6035041" y="1833086"/>
            <a:ext cx="2990626" cy="1476375"/>
          </a:xfrm>
          <a:prstGeom prst="rect">
            <a:avLst/>
          </a:prstGeom>
          <a:solidFill>
            <a:srgbClr val="800000"/>
          </a:solidFill>
        </p:spPr>
        <p:txBody>
          <a:bodyPr wrap="square" rtlCol="0">
            <a:spAutoFit/>
          </a:bodyPr>
          <a:lstStyle/>
          <a:p>
            <a:pPr algn="ctr">
              <a:spcAft>
                <a:spcPts val="0"/>
              </a:spcAft>
            </a:pPr>
            <a:r>
              <a:rPr kumimoji="1" lang="zh-CN" altLang="en-US" b="1" dirty="0">
                <a:solidFill>
                  <a:schemeClr val="bg1"/>
                </a:solidFill>
                <a:latin typeface="Arial" panose="020B0604020202020204" pitchFamily="34" charset="0"/>
                <a:ea typeface="楷体" panose="02010609060101010101" charset="-122"/>
                <a:cs typeface="Arial" panose="020B0604020202020204" pitchFamily="34" charset="0"/>
              </a:rPr>
              <a:t>提交</a:t>
            </a:r>
            <a:endParaRPr kumimoji="1" lang="en-US" altLang="zh-CN" b="1" dirty="0">
              <a:solidFill>
                <a:schemeClr val="bg1"/>
              </a:solidFill>
              <a:latin typeface="Arial" panose="020B0604020202020204" pitchFamily="34" charset="0"/>
              <a:ea typeface="楷体" panose="02010609060101010101" charset="-122"/>
              <a:cs typeface="Arial" panose="020B0604020202020204" pitchFamily="34" charset="0"/>
            </a:endParaRPr>
          </a:p>
          <a:p>
            <a:pPr>
              <a:spcBef>
                <a:spcPts val="0"/>
              </a:spcBef>
              <a:spcAft>
                <a:spcPts val="0"/>
              </a:spcAft>
            </a:pPr>
            <a:r>
              <a:rPr kumimoji="1" lang="zh-CN" altLang="en-US" b="1" dirty="0">
                <a:solidFill>
                  <a:srgbClr val="FFFF00"/>
                </a:solidFill>
                <a:latin typeface="Arial" panose="020B0604020202020204" pitchFamily="34" charset="0"/>
                <a:ea typeface="楷体" panose="02010609060101010101" charset="-122"/>
                <a:cs typeface="Arial" panose="020B0604020202020204" pitchFamily="34" charset="0"/>
              </a:rPr>
              <a:t>性能测试报告</a:t>
            </a:r>
            <a:r>
              <a:rPr kumimoji="1" lang="zh-CN" altLang="en-US" dirty="0">
                <a:solidFill>
                  <a:schemeClr val="bg1"/>
                </a:solidFill>
                <a:latin typeface="Arial" panose="020B0604020202020204" pitchFamily="34" charset="0"/>
                <a:ea typeface="楷体" panose="02010609060101010101" charset="-122"/>
                <a:cs typeface="Arial" panose="020B0604020202020204" pitchFamily="34" charset="0"/>
              </a:rPr>
              <a:t>（</a:t>
            </a:r>
            <a:r>
              <a:rPr kumimoji="1" lang="en-US" altLang="zh-CN" dirty="0">
                <a:solidFill>
                  <a:schemeClr val="bg1"/>
                </a:solidFill>
                <a:latin typeface="Arial" panose="020B0604020202020204" pitchFamily="34" charset="0"/>
                <a:ea typeface="楷体" panose="02010609060101010101" charset="-122"/>
                <a:cs typeface="Arial" panose="020B0604020202020204" pitchFamily="34" charset="0"/>
              </a:rPr>
              <a:t>word</a:t>
            </a:r>
            <a:r>
              <a:rPr kumimoji="1" lang="zh-CN" altLang="en-US" dirty="0">
                <a:solidFill>
                  <a:schemeClr val="bg1"/>
                </a:solidFill>
                <a:latin typeface="Arial" panose="020B0604020202020204" pitchFamily="34" charset="0"/>
                <a:ea typeface="楷体" panose="02010609060101010101" charset="-122"/>
                <a:cs typeface="Arial" panose="020B0604020202020204" pitchFamily="34" charset="0"/>
              </a:rPr>
              <a:t>格式，含测试系统、环境、场景设计、执行和结果分析）</a:t>
            </a:r>
            <a:endParaRPr kumimoji="1" lang="en-US" altLang="zh-CN" dirty="0">
              <a:solidFill>
                <a:schemeClr val="bg1"/>
              </a:solidFill>
              <a:latin typeface="Arial" panose="020B0604020202020204" pitchFamily="34" charset="0"/>
              <a:ea typeface="楷体" panose="02010609060101010101" charset="-122"/>
              <a:cs typeface="Arial" panose="020B0604020202020204" pitchFamily="34" charset="0"/>
            </a:endParaRPr>
          </a:p>
          <a:p>
            <a:pPr>
              <a:spcBef>
                <a:spcPts val="0"/>
              </a:spcBef>
            </a:pPr>
            <a:r>
              <a:rPr kumimoji="1" lang="zh-CN" altLang="en-US" b="1" dirty="0">
                <a:solidFill>
                  <a:srgbClr val="FFFF00"/>
                </a:solidFill>
                <a:latin typeface="Arial" panose="020B0604020202020204" pitchFamily="34" charset="0"/>
                <a:ea typeface="楷体" panose="02010609060101010101" charset="-122"/>
                <a:cs typeface="Arial" panose="020B0604020202020204" pitchFamily="34" charset="0"/>
              </a:rPr>
              <a:t>性能测试脚本</a:t>
            </a:r>
            <a:r>
              <a:rPr kumimoji="1" lang="zh-CN" altLang="en-US" dirty="0">
                <a:solidFill>
                  <a:schemeClr val="bg1"/>
                </a:solidFill>
                <a:latin typeface="Arial" panose="020B0604020202020204" pitchFamily="34" charset="0"/>
                <a:ea typeface="楷体" panose="02010609060101010101" charset="-122"/>
                <a:cs typeface="Arial" panose="020B0604020202020204" pitchFamily="34" charset="0"/>
              </a:rPr>
              <a:t>（</a:t>
            </a:r>
            <a:r>
              <a:rPr kumimoji="1" lang="en-US" altLang="zh-CN" dirty="0">
                <a:solidFill>
                  <a:schemeClr val="bg1"/>
                </a:solidFill>
                <a:latin typeface="Arial" panose="020B0604020202020204" pitchFamily="34" charset="0"/>
                <a:ea typeface="楷体" panose="02010609060101010101" charset="-122"/>
                <a:cs typeface="Arial" panose="020B0604020202020204" pitchFamily="34" charset="0"/>
              </a:rPr>
              <a:t>.</a:t>
            </a:r>
            <a:r>
              <a:rPr kumimoji="1" lang="en-US" altLang="zh-CN" dirty="0" err="1">
                <a:solidFill>
                  <a:schemeClr val="bg1"/>
                </a:solidFill>
                <a:latin typeface="Arial" panose="020B0604020202020204" pitchFamily="34" charset="0"/>
                <a:ea typeface="楷体" panose="02010609060101010101" charset="-122"/>
                <a:cs typeface="Arial" panose="020B0604020202020204" pitchFamily="34" charset="0"/>
              </a:rPr>
              <a:t>jmx</a:t>
            </a:r>
            <a:r>
              <a:rPr kumimoji="1" lang="zh-CN" altLang="en-US" dirty="0">
                <a:solidFill>
                  <a:schemeClr val="bg1"/>
                </a:solidFill>
                <a:latin typeface="Arial" panose="020B0604020202020204" pitchFamily="34" charset="0"/>
                <a:ea typeface="楷体" panose="02010609060101010101" charset="-122"/>
                <a:cs typeface="Arial" panose="020B0604020202020204" pitchFamily="34" charset="0"/>
              </a:rPr>
              <a:t> 文件）</a:t>
            </a:r>
            <a:endParaRPr kumimoji="1" lang="en-US" altLang="zh-CN" dirty="0">
              <a:solidFill>
                <a:schemeClr val="bg1"/>
              </a:solidFill>
              <a:latin typeface="Arial" panose="020B0604020202020204" pitchFamily="34" charset="0"/>
              <a:ea typeface="楷体" panose="02010609060101010101" charset="-122"/>
              <a:cs typeface="Arial" panose="020B0604020202020204" pitchFamily="34" charset="0"/>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性能测试</a:t>
            </a:r>
            <a:endParaRPr kumimoji="1" lang="zh-CN" altLang="en-US"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701959" y="1255712"/>
            <a:ext cx="7739446"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spcAft>
                <a:spcPts val="0"/>
              </a:spcAft>
            </a:pPr>
            <a:r>
              <a:rPr lang="zh-CN" altLang="en-US" sz="2000" dirty="0">
                <a:latin typeface="微软雅黑" panose="020B0503020204020204" pitchFamily="34" charset="-122"/>
                <a:ea typeface="微软雅黑" panose="020B0503020204020204" pitchFamily="34" charset="-122"/>
              </a:rPr>
              <a:t>性能问题是常见的问题，特别是在今天</a:t>
            </a:r>
            <a:r>
              <a:rPr lang="en-US" altLang="zh-CN" sz="2000" dirty="0">
                <a:latin typeface="微软雅黑" panose="020B0503020204020204" pitchFamily="34" charset="-122"/>
                <a:ea typeface="微软雅黑" panose="020B0503020204020204" pitchFamily="34" charset="-122"/>
              </a:rPr>
              <a:t>SaaS</a:t>
            </a:r>
            <a:r>
              <a:rPr lang="zh-CN" altLang="en-US" sz="2000" dirty="0">
                <a:latin typeface="微软雅黑" panose="020B0503020204020204" pitchFamily="34" charset="-122"/>
                <a:ea typeface="微软雅黑" panose="020B0503020204020204" pitchFamily="34" charset="-122"/>
              </a:rPr>
              <a:t>时代、万物互联时代</a:t>
            </a:r>
            <a:endParaRPr sz="2000" dirty="0">
              <a:latin typeface="微软雅黑" panose="020B0503020204020204" pitchFamily="34" charset="-122"/>
              <a:ea typeface="微软雅黑" panose="020B0503020204020204" pitchFamily="34" charset="-122"/>
            </a:endParaRPr>
          </a:p>
          <a:p>
            <a:pPr marL="405130" indent="-405130">
              <a:lnSpc>
                <a:spcPct val="150000"/>
              </a:lnSpc>
              <a:spcBef>
                <a:spcPts val="0"/>
              </a:spcBef>
              <a:spcAft>
                <a:spcPts val="0"/>
              </a:spcAft>
            </a:pPr>
            <a:r>
              <a:rPr lang="zh-CN" altLang="en-US" sz="2000" dirty="0">
                <a:latin typeface="微软雅黑" panose="020B0503020204020204" pitchFamily="34" charset="-122"/>
                <a:ea typeface="微软雅黑" panose="020B0503020204020204" pitchFamily="34" charset="-122"/>
              </a:rPr>
              <a:t>压力测试、容量测试等也并入性能测试</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spcBef>
                <a:spcPts val="0"/>
              </a:spcBef>
              <a:spcAft>
                <a:spcPts val="0"/>
              </a:spcAft>
            </a:pPr>
            <a:r>
              <a:rPr lang="zh-CN" altLang="en-US" sz="2000" dirty="0">
                <a:latin typeface="微软雅黑" panose="020B0503020204020204" pitchFamily="34" charset="-122"/>
                <a:ea typeface="微软雅黑" panose="020B0503020204020204" pitchFamily="34" charset="-122"/>
              </a:rPr>
              <a:t>性能测试也可以分为静态测试和动态测试，通常意义指动态测试</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spcBef>
                <a:spcPts val="0"/>
              </a:spcBef>
              <a:spcAft>
                <a:spcPts val="0"/>
              </a:spcAft>
            </a:pPr>
            <a:r>
              <a:rPr lang="zh-CN" altLang="en-US" sz="2000" dirty="0">
                <a:latin typeface="微软雅黑" panose="020B0503020204020204" pitchFamily="34" charset="-122"/>
                <a:ea typeface="微软雅黑" panose="020B0503020204020204" pitchFamily="34" charset="-122"/>
              </a:rPr>
              <a:t>性能测试一般只能通过工具来实现</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spcBef>
                <a:spcPts val="0"/>
              </a:spcBef>
              <a:spcAft>
                <a:spcPts val="0"/>
              </a:spcAft>
            </a:pPr>
            <a:r>
              <a:rPr lang="zh-CN" altLang="en-US" sz="2000" dirty="0">
                <a:latin typeface="微软雅黑" panose="020B0503020204020204" pitchFamily="34" charset="-122"/>
                <a:ea typeface="微软雅黑" panose="020B0503020204020204" pitchFamily="34" charset="-122"/>
              </a:rPr>
              <a:t>性能测试的结果分析有挑战，需要良好的技术功底</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spcBef>
                <a:spcPts val="0"/>
              </a:spcBef>
            </a:pPr>
            <a:r>
              <a:rPr lang="zh-CN" altLang="en-US" sz="2000" dirty="0">
                <a:latin typeface="微软雅黑" panose="020B0503020204020204" pitchFamily="34" charset="-122"/>
                <a:ea typeface="微软雅黑" panose="020B0503020204020204" pitchFamily="34" charset="-122"/>
              </a:rPr>
              <a:t>性能测试与性能调优相辅相成，循环往复、不断提升性能</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64190" y="339568"/>
            <a:ext cx="7366576" cy="421481"/>
          </a:xfrm>
        </p:spPr>
        <p:txBody>
          <a:bodyPr>
            <a:noAutofit/>
          </a:bodyPr>
          <a:lstStyle/>
          <a:p>
            <a:pPr>
              <a:spcAft>
                <a:spcPts val="0"/>
              </a:spcAft>
            </a:pPr>
            <a:r>
              <a:rPr lang="zh-CN" altLang="en-US" dirty="0"/>
              <a:t>实验</a:t>
            </a:r>
            <a:r>
              <a:rPr lang="en-US" altLang="zh-CN" dirty="0"/>
              <a:t>4-2</a:t>
            </a:r>
            <a:r>
              <a:rPr lang="zh-CN" altLang="en-US" dirty="0"/>
              <a:t>：基于</a:t>
            </a:r>
            <a:r>
              <a:rPr lang="en-US" altLang="zh-CN" dirty="0"/>
              <a:t>PerfDog</a:t>
            </a:r>
            <a:r>
              <a:rPr lang="zh-CN" altLang="en-US" dirty="0"/>
              <a:t>的客户端性能测试</a:t>
            </a:r>
            <a:endParaRPr lang="zh-CN" altLang="en-US" dirty="0"/>
          </a:p>
        </p:txBody>
      </p:sp>
      <p:sp>
        <p:nvSpPr>
          <p:cNvPr id="5" name="TextBox 1"/>
          <p:cNvSpPr txBox="1"/>
          <p:nvPr/>
        </p:nvSpPr>
        <p:spPr>
          <a:xfrm>
            <a:off x="1078440" y="953893"/>
            <a:ext cx="6138076" cy="3769360"/>
          </a:xfrm>
          <a:prstGeom prst="rect">
            <a:avLst/>
          </a:prstGeom>
          <a:noFill/>
        </p:spPr>
        <p:txBody>
          <a:bodyPr wrap="square" lIns="0" tIns="0" rIns="0" bIns="30059" rtlCol="0">
            <a:spAutoFit/>
          </a:bodyPr>
          <a:lstStyle/>
          <a:p>
            <a:pPr marL="257175" lvl="0" indent="-257175">
              <a:lnSpc>
                <a:spcPct val="150000"/>
              </a:lnSpc>
              <a:spcAft>
                <a:spcPts val="0"/>
              </a:spcAft>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登录</a:t>
            </a:r>
            <a:r>
              <a:rPr lang="en-US" altLang="zh-CN" dirty="0">
                <a:latin typeface="Arial" panose="020B0604020202020204" pitchFamily="34" charset="0"/>
                <a:ea typeface="楷体" panose="02010609060101010101" charset="-122"/>
                <a:cs typeface="Arial" panose="020B0604020202020204" pitchFamily="34" charset="0"/>
              </a:rPr>
              <a:t>PerfDog</a:t>
            </a:r>
            <a:r>
              <a:rPr lang="zh-CN" altLang="zh-CN" dirty="0">
                <a:latin typeface="Arial" panose="020B0604020202020204" pitchFamily="34" charset="0"/>
                <a:ea typeface="楷体" panose="02010609060101010101" charset="-122"/>
                <a:cs typeface="Arial" panose="020B0604020202020204" pitchFamily="34" charset="0"/>
              </a:rPr>
              <a:t>官网</a:t>
            </a:r>
            <a:r>
              <a:rPr kumimoji="1" lang="en-GB" altLang="zh-CN" sz="1800" dirty="0">
                <a:solidFill>
                  <a:srgbClr val="00B0F0"/>
                </a:solidFill>
                <a:latin typeface="微软雅黑" panose="020B0503020204020204" pitchFamily="34" charset="-122"/>
                <a:ea typeface="微软雅黑" panose="020B0503020204020204" pitchFamily="34" charset="-122"/>
              </a:rPr>
              <a:t>https://</a:t>
            </a:r>
            <a:r>
              <a:rPr kumimoji="1" lang="en-GB" altLang="zh-CN" sz="1800" dirty="0" err="1">
                <a:solidFill>
                  <a:srgbClr val="00B0F0"/>
                </a:solidFill>
                <a:latin typeface="微软雅黑" panose="020B0503020204020204" pitchFamily="34" charset="-122"/>
                <a:ea typeface="微软雅黑" panose="020B0503020204020204" pitchFamily="34" charset="-122"/>
              </a:rPr>
              <a:t>perfdog.wetest.net</a:t>
            </a:r>
            <a:r>
              <a:rPr kumimoji="1" lang="en-GB" altLang="zh-CN" sz="1800" dirty="0">
                <a:solidFill>
                  <a:srgbClr val="00B0F0"/>
                </a:solidFill>
                <a:latin typeface="微软雅黑" panose="020B0503020204020204" pitchFamily="34" charset="-122"/>
                <a:ea typeface="微软雅黑" panose="020B0503020204020204" pitchFamily="34" charset="-122"/>
              </a:rPr>
              <a:t>/ </a:t>
            </a:r>
            <a:r>
              <a:rPr lang="zh-CN" altLang="zh-CN" dirty="0">
                <a:latin typeface="Arial" panose="020B0604020202020204" pitchFamily="34" charset="0"/>
                <a:ea typeface="楷体" panose="02010609060101010101" charset="-122"/>
                <a:cs typeface="Arial" panose="020B0604020202020204" pitchFamily="34" charset="0"/>
              </a:rPr>
              <a:t>，下载正确的桌面应用程序；</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spcBef>
                <a:spcPts val="0"/>
              </a:spcBef>
              <a:spcAft>
                <a:spcPts val="0"/>
              </a:spcAft>
              <a:buFont typeface="Wingdings" panose="05000000000000000000" pitchFamily="2" charset="2"/>
              <a:buAutoNum type="circleNumWdBlackPlain"/>
            </a:pPr>
            <a:r>
              <a:rPr lang="en-US" altLang="zh-CN" dirty="0">
                <a:latin typeface="Arial" panose="020B0604020202020204" pitchFamily="34" charset="0"/>
                <a:ea typeface="楷体" panose="02010609060101010101" charset="-122"/>
                <a:cs typeface="Arial" panose="020B0604020202020204" pitchFamily="34" charset="0"/>
              </a:rPr>
              <a:t>USB</a:t>
            </a:r>
            <a:r>
              <a:rPr lang="zh-CN" altLang="zh-CN" dirty="0">
                <a:latin typeface="Arial" panose="020B0604020202020204" pitchFamily="34" charset="0"/>
                <a:ea typeface="楷体" panose="02010609060101010101" charset="-122"/>
                <a:cs typeface="Arial" panose="020B0604020202020204" pitchFamily="34" charset="0"/>
              </a:rPr>
              <a:t>连接手机，自动检测添加手机到应用列表中。</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spcBef>
                <a:spcPts val="0"/>
              </a:spcBef>
              <a:spcAft>
                <a:spcPts val="0"/>
              </a:spcAft>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设定测试模式（</a:t>
            </a:r>
            <a:r>
              <a:rPr lang="en-US" altLang="zh-CN" dirty="0">
                <a:latin typeface="Arial" panose="020B0604020202020204" pitchFamily="34" charset="0"/>
                <a:ea typeface="楷体" panose="02010609060101010101" charset="-122"/>
                <a:cs typeface="Arial" panose="020B0604020202020204" pitchFamily="34" charset="0"/>
              </a:rPr>
              <a:t>USB</a:t>
            </a:r>
            <a:r>
              <a:rPr lang="zh-CN" altLang="zh-CN" dirty="0">
                <a:latin typeface="Arial" panose="020B0604020202020204" pitchFamily="34" charset="0"/>
                <a:ea typeface="楷体" panose="02010609060101010101" charset="-122"/>
                <a:cs typeface="Arial" panose="020B0604020202020204" pitchFamily="34" charset="0"/>
              </a:rPr>
              <a:t>模式测试或</a:t>
            </a:r>
            <a:r>
              <a:rPr lang="en-US" altLang="zh-CN" dirty="0">
                <a:latin typeface="Arial" panose="020B0604020202020204" pitchFamily="34" charset="0"/>
                <a:ea typeface="楷体" panose="02010609060101010101" charset="-122"/>
                <a:cs typeface="Arial" panose="020B0604020202020204" pitchFamily="34" charset="0"/>
              </a:rPr>
              <a:t>WIFI</a:t>
            </a:r>
            <a:r>
              <a:rPr lang="zh-CN" altLang="zh-CN" dirty="0">
                <a:latin typeface="Arial" panose="020B0604020202020204" pitchFamily="34" charset="0"/>
                <a:ea typeface="楷体" panose="02010609060101010101" charset="-122"/>
                <a:cs typeface="Arial" panose="020B0604020202020204" pitchFamily="34" charset="0"/>
              </a:rPr>
              <a:t>模式测试）；</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spcBef>
                <a:spcPts val="0"/>
              </a:spcBef>
              <a:spcAft>
                <a:spcPts val="0"/>
              </a:spcAft>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选择被测试的</a:t>
            </a:r>
            <a:r>
              <a:rPr lang="en-US" altLang="zh-CN" dirty="0">
                <a:latin typeface="Arial" panose="020B0604020202020204" pitchFamily="34" charset="0"/>
                <a:ea typeface="楷体" panose="02010609060101010101" charset="-122"/>
                <a:cs typeface="Arial" panose="020B0604020202020204" pitchFamily="34" charset="0"/>
              </a:rPr>
              <a:t>App</a:t>
            </a:r>
            <a:r>
              <a:rPr lang="zh-CN" altLang="zh-CN" dirty="0">
                <a:latin typeface="Arial" panose="020B0604020202020204" pitchFamily="34" charset="0"/>
                <a:ea typeface="楷体" panose="02010609060101010101" charset="-122"/>
                <a:cs typeface="Arial" panose="020B0604020202020204" pitchFamily="34" charset="0"/>
              </a:rPr>
              <a:t>应用开始测试；</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spcBef>
                <a:spcPts val="0"/>
              </a:spcBef>
              <a:spcAft>
                <a:spcPts val="0"/>
              </a:spcAft>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测试过程中采集性能数据；</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spcBef>
                <a:spcPts val="0"/>
              </a:spcBef>
              <a:spcAft>
                <a:spcPts val="0"/>
              </a:spcAft>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保存测试结果；</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spcBef>
                <a:spcPts val="0"/>
              </a:spcBef>
              <a:spcAft>
                <a:spcPts val="0"/>
              </a:spcAft>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进行测试数据统计与分析；</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spcBef>
                <a:spcPts val="0"/>
              </a:spcBef>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编写测试报告。</a:t>
            </a:r>
            <a:endParaRPr lang="zh-CN" altLang="zh-CN" dirty="0">
              <a:latin typeface="Arial" panose="020B0604020202020204" pitchFamily="34" charset="0"/>
              <a:ea typeface="楷体" panose="02010609060101010101" charset="-122"/>
              <a:cs typeface="Arial" panose="020B0604020202020204" pitchFamily="34" charset="0"/>
            </a:endParaRP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pPr>
              <a:spcAft>
                <a:spcPts val="0"/>
              </a:spcAft>
            </a:pPr>
            <a:r>
              <a:rPr lang="en-US" altLang="zh-CN" sz="4800" b="1" dirty="0">
                <a:solidFill>
                  <a:schemeClr val="accent2">
                    <a:lumMod val="75000"/>
                  </a:schemeClr>
                </a:solidFill>
              </a:rPr>
              <a:t>7.2</a:t>
            </a:r>
            <a:r>
              <a:rPr lang="zh-CN" altLang="en-US" sz="4800" b="1" dirty="0">
                <a:solidFill>
                  <a:schemeClr val="accent2">
                    <a:lumMod val="75000"/>
                  </a:schemeClr>
                </a:solidFill>
              </a:rPr>
              <a:t> 安全性</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18C49F75-5B2C-C241-AC79-7C31A8B61480}" type="slidenum">
              <a:rPr lang="en-US" altLang="zh-CN"/>
            </a:fld>
            <a:endParaRPr lang="en-US" altLang="zh-CN"/>
          </a:p>
        </p:txBody>
      </p:sp>
      <p:sp>
        <p:nvSpPr>
          <p:cNvPr id="72709" name="TextBox 6"/>
          <p:cNvSpPr txBox="1">
            <a:spLocks noChangeArrowheads="1"/>
          </p:cNvSpPr>
          <p:nvPr/>
        </p:nvSpPr>
        <p:spPr bwMode="auto">
          <a:xfrm>
            <a:off x="464670" y="318217"/>
            <a:ext cx="3824763" cy="478155"/>
          </a:xfrm>
          <a:prstGeom prst="rect">
            <a:avLst/>
          </a:prstGeom>
          <a:noFill/>
          <a:ln>
            <a:noFill/>
          </a:ln>
        </p:spPr>
        <p:txBody>
          <a:bodyPr>
            <a:spAutoFit/>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defTabSz="685800" eaLnBrk="1" hangingPunct="1">
              <a:lnSpc>
                <a:spcPct val="90000"/>
              </a:lnSpc>
              <a:spcBef>
                <a:spcPct val="0"/>
              </a:spcBef>
              <a:spcAft>
                <a:spcPts val="0"/>
              </a:spcAft>
              <a:buClr>
                <a:schemeClr val="accent4"/>
              </a:buClr>
            </a:pPr>
            <a:r>
              <a:rPr kumimoji="1" lang="zh-CN" altLang="en-US" sz="2800" b="1" i="0" dirty="0">
                <a:solidFill>
                  <a:srgbClr val="0070C0"/>
                </a:solidFill>
                <a:latin typeface="微软雅黑" panose="020B0503020204020204" pitchFamily="34" charset="-122"/>
                <a:ea typeface="微软雅黑" panose="020B0503020204020204" pitchFamily="34" charset="-122"/>
              </a:rPr>
              <a:t>知道它们的区分吗？</a:t>
            </a:r>
            <a:endParaRPr kumimoji="1" lang="zh-CN" altLang="en-US" sz="2800" b="1" i="0" dirty="0">
              <a:solidFill>
                <a:srgbClr val="0070C0"/>
              </a:solidFill>
              <a:latin typeface="微软雅黑" panose="020B0503020204020204" pitchFamily="34" charset="-122"/>
              <a:ea typeface="微软雅黑" panose="020B0503020204020204" pitchFamily="34" charset="-122"/>
            </a:endParaRPr>
          </a:p>
        </p:txBody>
      </p:sp>
      <p:grpSp>
        <p:nvGrpSpPr>
          <p:cNvPr id="8" name="组 7"/>
          <p:cNvGrpSpPr/>
          <p:nvPr/>
        </p:nvGrpSpPr>
        <p:grpSpPr>
          <a:xfrm>
            <a:off x="4831229" y="1340413"/>
            <a:ext cx="3240360" cy="3110746"/>
            <a:chOff x="251520" y="1129308"/>
            <a:chExt cx="4248472" cy="4320480"/>
          </a:xfrm>
        </p:grpSpPr>
        <p:pic>
          <p:nvPicPr>
            <p:cNvPr id="5" name="图片 4"/>
            <p:cNvPicPr>
              <a:picLocks noChangeAspect="1"/>
            </p:cNvPicPr>
            <p:nvPr/>
          </p:nvPicPr>
          <p:blipFill>
            <a:blip r:embed="rId1"/>
            <a:stretch>
              <a:fillRect/>
            </a:stretch>
          </p:blipFill>
          <p:spPr>
            <a:xfrm>
              <a:off x="251520" y="1129308"/>
              <a:ext cx="4248472" cy="4320480"/>
            </a:xfrm>
            <a:prstGeom prst="rect">
              <a:avLst/>
            </a:prstGeom>
          </p:spPr>
        </p:pic>
        <p:sp>
          <p:nvSpPr>
            <p:cNvPr id="10" name="矩形 9"/>
            <p:cNvSpPr/>
            <p:nvPr/>
          </p:nvSpPr>
          <p:spPr>
            <a:xfrm>
              <a:off x="1979711" y="4729708"/>
              <a:ext cx="1335009" cy="474489"/>
            </a:xfrm>
            <a:prstGeom prst="rect">
              <a:avLst/>
            </a:prstGeom>
          </p:spPr>
          <p:txBody>
            <a:bodyPr wrap="none">
              <a:spAutoFit/>
            </a:bodyPr>
            <a:lstStyle/>
            <a:p>
              <a:pPr>
                <a:defRPr/>
              </a:pPr>
              <a:r>
                <a:rPr lang="zh-CN" altLang="en-US" sz="1620" dirty="0">
                  <a:solidFill>
                    <a:schemeClr val="bg1">
                      <a:lumMod val="95000"/>
                    </a:schemeClr>
                  </a:solidFill>
                  <a:ea typeface="宋体" panose="02010600030101010101" pitchFamily="2" charset="-122"/>
                </a:rPr>
                <a:t>黑帽黑客</a:t>
              </a:r>
              <a:endParaRPr lang="zh-CN" altLang="en-US" sz="1620" dirty="0">
                <a:solidFill>
                  <a:schemeClr val="bg1">
                    <a:lumMod val="95000"/>
                  </a:schemeClr>
                </a:solidFill>
                <a:ea typeface="宋体" panose="02010600030101010101" pitchFamily="2" charset="-122"/>
              </a:endParaRPr>
            </a:p>
          </p:txBody>
        </p:sp>
      </p:grpSp>
      <p:grpSp>
        <p:nvGrpSpPr>
          <p:cNvPr id="7" name="组 6"/>
          <p:cNvGrpSpPr/>
          <p:nvPr/>
        </p:nvGrpSpPr>
        <p:grpSpPr>
          <a:xfrm>
            <a:off x="1202026" y="1340413"/>
            <a:ext cx="3175553" cy="3175553"/>
            <a:chOff x="4211960" y="-598884"/>
            <a:chExt cx="4360720" cy="4320480"/>
          </a:xfrm>
        </p:grpSpPr>
        <p:pic>
          <p:nvPicPr>
            <p:cNvPr id="4" name="图片 3"/>
            <p:cNvPicPr>
              <a:picLocks noChangeAspect="1"/>
            </p:cNvPicPr>
            <p:nvPr/>
          </p:nvPicPr>
          <p:blipFill>
            <a:blip r:embed="rId2"/>
            <a:stretch>
              <a:fillRect/>
            </a:stretch>
          </p:blipFill>
          <p:spPr>
            <a:xfrm>
              <a:off x="4211960" y="-598884"/>
              <a:ext cx="4360720" cy="4320480"/>
            </a:xfrm>
            <a:prstGeom prst="rect">
              <a:avLst/>
            </a:prstGeom>
          </p:spPr>
        </p:pic>
        <p:sp>
          <p:nvSpPr>
            <p:cNvPr id="72711" name="矩形 8"/>
            <p:cNvSpPr>
              <a:spLocks noChangeArrowheads="1"/>
            </p:cNvSpPr>
            <p:nvPr/>
          </p:nvSpPr>
          <p:spPr bwMode="auto">
            <a:xfrm rot="20646624">
              <a:off x="6549602" y="2286910"/>
              <a:ext cx="1398246" cy="464805"/>
            </a:xfrm>
            <a:prstGeom prst="rect">
              <a:avLst/>
            </a:prstGeom>
            <a:noFill/>
            <a:ln>
              <a:noFill/>
            </a:ln>
          </p:spPr>
          <p:txBody>
            <a:bodyPr wrap="none">
              <a:spAutoFit/>
            </a:bodyPr>
            <a:lstStyle/>
            <a:p>
              <a:r>
                <a:rPr lang="zh-CN" altLang="en-US" sz="1620" dirty="0"/>
                <a:t>白帽黑客</a:t>
              </a:r>
              <a:endParaRPr lang="zh-CN" altLang="en-US" sz="1620" dirty="0"/>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4421" y="971773"/>
            <a:ext cx="4388467" cy="2712720"/>
          </a:xfrm>
        </p:spPr>
        <p:txBody>
          <a:bodyPr>
            <a:noAutofit/>
          </a:bodyPr>
          <a:lstStyle/>
          <a:p>
            <a:pPr marL="457200" lvl="0" indent="-457200">
              <a:spcAft>
                <a:spcPts val="0"/>
              </a:spcAft>
              <a:buFont typeface="+mj-ea"/>
              <a:buAutoNum type="circleNumDbPlain"/>
            </a:pPr>
            <a:r>
              <a:rPr lang="zh-CN" altLang="zh-CN" sz="2000" dirty="0"/>
              <a:t>威胁模型与安全漏洞模式</a:t>
            </a:r>
            <a:endParaRPr lang="zh-CN" altLang="zh-CN" sz="2000" dirty="0"/>
          </a:p>
          <a:p>
            <a:pPr marL="457200" lvl="0" indent="-457200">
              <a:spcBef>
                <a:spcPts val="750"/>
              </a:spcBef>
              <a:spcAft>
                <a:spcPts val="0"/>
              </a:spcAft>
              <a:buFont typeface="+mj-ea"/>
              <a:buAutoNum type="circleNumDbPlain"/>
            </a:pPr>
            <a:r>
              <a:rPr lang="zh-CN" altLang="zh-CN" sz="2000" dirty="0"/>
              <a:t>安全性测试的范围与方法</a:t>
            </a:r>
            <a:r>
              <a:rPr lang="en-US" altLang="zh-CN" sz="2000" dirty="0"/>
              <a:t>	</a:t>
            </a:r>
            <a:endParaRPr lang="zh-CN" altLang="zh-CN" sz="2000" dirty="0"/>
          </a:p>
          <a:p>
            <a:pPr marL="457200" lvl="0" indent="-457200">
              <a:spcBef>
                <a:spcPts val="750"/>
              </a:spcBef>
              <a:spcAft>
                <a:spcPts val="0"/>
              </a:spcAft>
              <a:buFont typeface="+mj-ea"/>
              <a:buAutoNum type="circleNumDbPlain"/>
            </a:pPr>
            <a:r>
              <a:rPr lang="zh-CN" altLang="zh-CN" sz="2000" dirty="0"/>
              <a:t>贯穿研发生命周期的安全性测试</a:t>
            </a:r>
            <a:endParaRPr lang="zh-CN" altLang="zh-CN" sz="2000" dirty="0"/>
          </a:p>
          <a:p>
            <a:pPr marL="457200" lvl="0" indent="-457200">
              <a:spcBef>
                <a:spcPts val="750"/>
              </a:spcBef>
              <a:spcAft>
                <a:spcPts val="0"/>
              </a:spcAft>
              <a:buFont typeface="+mj-ea"/>
              <a:buAutoNum type="circleNumDbPlain"/>
            </a:pPr>
            <a:r>
              <a:rPr lang="en-US" altLang="zh-CN" sz="2000" dirty="0"/>
              <a:t>Web</a:t>
            </a:r>
            <a:r>
              <a:rPr lang="zh-CN" altLang="zh-CN" sz="2000" dirty="0"/>
              <a:t>安全性测试</a:t>
            </a:r>
            <a:endParaRPr lang="en-US" altLang="zh-CN" sz="2000" dirty="0"/>
          </a:p>
          <a:p>
            <a:pPr marL="457200" lvl="0" indent="-457200">
              <a:spcBef>
                <a:spcPts val="750"/>
              </a:spcBef>
              <a:buFont typeface="+mj-ea"/>
              <a:buAutoNum type="circleNumDbPlain"/>
            </a:pPr>
            <a:r>
              <a:rPr lang="zh-CN" altLang="zh-CN" sz="2000" dirty="0"/>
              <a:t>安全性测试工具 </a:t>
            </a:r>
            <a:endParaRPr lang="zh-CN" altLang="en-US" sz="2000" dirty="0"/>
          </a:p>
        </p:txBody>
      </p:sp>
      <p:sp>
        <p:nvSpPr>
          <p:cNvPr id="4" name="文本框 3"/>
          <p:cNvSpPr txBox="1"/>
          <p:nvPr/>
        </p:nvSpPr>
        <p:spPr>
          <a:xfrm>
            <a:off x="991403" y="335097"/>
            <a:ext cx="4620126" cy="478155"/>
          </a:xfrm>
          <a:prstGeom prst="rect">
            <a:avLst/>
          </a:prstGeom>
          <a:noFill/>
        </p:spPr>
        <p:txBody>
          <a:bodyPr wrap="square">
            <a:spAutoFit/>
          </a:bodyPr>
          <a:lstStyle/>
          <a:p>
            <a:pPr defTabSz="685800">
              <a:lnSpc>
                <a:spcPct val="90000"/>
              </a:lnSpc>
              <a:spcBef>
                <a:spcPct val="0"/>
              </a:spcBef>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sym typeface="+mn-ea"/>
              </a:rPr>
              <a:t>第</a:t>
            </a:r>
            <a:r>
              <a:rPr kumimoji="1" lang="en-US" altLang="zh-CN" sz="2800" b="1" dirty="0">
                <a:solidFill>
                  <a:srgbClr val="0070C0"/>
                </a:solidFill>
                <a:latin typeface="微软雅黑" panose="020B0503020204020204" pitchFamily="34" charset="-122"/>
                <a:ea typeface="微软雅黑" panose="020B0503020204020204" pitchFamily="34" charset="-122"/>
                <a:sym typeface="+mn-ea"/>
              </a:rPr>
              <a:t>13</a:t>
            </a:r>
            <a:r>
              <a:rPr kumimoji="1" lang="zh-CN" altLang="en-US" sz="2800" b="1" dirty="0">
                <a:solidFill>
                  <a:srgbClr val="0070C0"/>
                </a:solidFill>
                <a:latin typeface="微软雅黑" panose="020B0503020204020204" pitchFamily="34" charset="-122"/>
                <a:ea typeface="微软雅黑" panose="020B0503020204020204" pitchFamily="34" charset="-122"/>
                <a:sym typeface="+mn-ea"/>
              </a:rPr>
              <a:t>讲：</a:t>
            </a:r>
            <a:r>
              <a:rPr kumimoji="1" lang="zh-CN" altLang="en-US" sz="2800" b="1" dirty="0">
                <a:solidFill>
                  <a:srgbClr val="0070C0"/>
                </a:solidFill>
                <a:latin typeface="微软雅黑" panose="020B0503020204020204" pitchFamily="34" charset="-122"/>
                <a:ea typeface="微软雅黑" panose="020B0503020204020204" pitchFamily="34" charset="-122"/>
              </a:rPr>
              <a:t>安全性</a:t>
            </a:r>
            <a:r>
              <a:rPr kumimoji="1" lang="zh-CN" altLang="zh-CN" sz="2800" b="1" dirty="0">
                <a:solidFill>
                  <a:srgbClr val="0070C0"/>
                </a:solidFill>
                <a:latin typeface="微软雅黑" panose="020B0503020204020204" pitchFamily="34" charset="-122"/>
                <a:ea typeface="微软雅黑" panose="020B0503020204020204" pitchFamily="34" charset="-122"/>
              </a:rPr>
              <a:t>测试 </a:t>
            </a:r>
            <a:endParaRPr kumimoji="1" lang="en-US" altLang="zh-CN" sz="2800" b="1" dirty="0">
              <a:solidFill>
                <a:srgbClr val="0070C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467810" y="971773"/>
            <a:ext cx="3481746" cy="2871248"/>
          </a:xfrm>
          <a:prstGeom prst="rect">
            <a:avLst/>
          </a:prstGeom>
        </p:spPr>
      </p:pic>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3590"/>
          </a:xfrm>
          <a:prstGeom prst="rect">
            <a:avLst/>
          </a:prstGeom>
        </p:spPr>
        <p:txBody>
          <a:bodyPr wrap="square">
            <a:spAutoFit/>
          </a:bodyPr>
          <a:lstStyle/>
          <a:p>
            <a:pPr algn="ctr">
              <a:spcAft>
                <a:spcPts val="0"/>
              </a:spcAft>
            </a:pPr>
            <a:r>
              <a:rPr lang="zh-CN" altLang="zh-CN" sz="4500" b="1" dirty="0">
                <a:ln w="19050">
                  <a:noFill/>
                </a:ln>
                <a:solidFill>
                  <a:srgbClr val="FFFFFF"/>
                </a:solidFill>
                <a:latin typeface="微软雅黑" panose="020B0503020204020204" pitchFamily="34" charset="-122"/>
                <a:ea typeface="微软雅黑" panose="020B0503020204020204" pitchFamily="34" charset="-122"/>
              </a:rPr>
              <a:t>威胁模型与安全漏洞模式</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954" y="370712"/>
            <a:ext cx="5357455" cy="421481"/>
          </a:xfrm>
        </p:spPr>
        <p:txBody>
          <a:bodyPr>
            <a:noAutofit/>
          </a:bodyPr>
          <a:lstStyle/>
          <a:p>
            <a:pPr>
              <a:spcAft>
                <a:spcPts val="0"/>
              </a:spcAft>
              <a:buClr>
                <a:schemeClr val="accent4"/>
              </a:buClr>
            </a:pPr>
            <a:r>
              <a:rPr lang="zh-CN" altLang="en-US" dirty="0"/>
              <a:t>安全性缺陷</a:t>
            </a:r>
            <a:r>
              <a:rPr lang="en-US" altLang="zh-CN" dirty="0"/>
              <a:t> </a:t>
            </a:r>
            <a:r>
              <a:rPr lang="zh-CN" altLang="en-US" dirty="0"/>
              <a:t>－</a:t>
            </a:r>
            <a:r>
              <a:rPr lang="en-US" altLang="zh-CN" dirty="0"/>
              <a:t> </a:t>
            </a:r>
            <a:r>
              <a:rPr lang="zh-CN" altLang="en-US" dirty="0"/>
              <a:t>漏洞</a:t>
            </a:r>
            <a:endParaRPr lang="zh-CN" altLang="en-US" dirty="0"/>
          </a:p>
        </p:txBody>
      </p:sp>
      <p:sp>
        <p:nvSpPr>
          <p:cNvPr id="3" name="内容占位符 2"/>
          <p:cNvSpPr>
            <a:spLocks noGrp="1"/>
          </p:cNvSpPr>
          <p:nvPr>
            <p:ph idx="1"/>
          </p:nvPr>
        </p:nvSpPr>
        <p:spPr>
          <a:xfrm>
            <a:off x="1137218" y="1275606"/>
            <a:ext cx="6480720" cy="972108"/>
          </a:xfrm>
        </p:spPr>
        <p:txBody>
          <a:bodyPr>
            <a:normAutofit fontScale="62500" lnSpcReduction="20000"/>
          </a:bodyPr>
          <a:lstStyle/>
          <a:p>
            <a:pPr>
              <a:spcAft>
                <a:spcPts val="0"/>
              </a:spcAft>
            </a:pPr>
            <a:r>
              <a:rPr lang="zh-CN" altLang="en-US" b="1" dirty="0">
                <a:solidFill>
                  <a:srgbClr val="0000FF"/>
                </a:solidFill>
                <a:ea typeface="楷体" panose="02010609060101010101" charset="-122"/>
                <a:cs typeface="楷体" panose="02010609060101010101" charset="-122"/>
              </a:rPr>
              <a:t>脆弱性</a:t>
            </a:r>
            <a:r>
              <a:rPr lang="zh-CN" altLang="en-US" dirty="0">
                <a:solidFill>
                  <a:srgbClr val="0000FF"/>
                </a:solidFill>
                <a:ea typeface="楷体" panose="02010609060101010101" charset="-122"/>
                <a:cs typeface="楷体" panose="02010609060101010101" charset="-122"/>
              </a:rPr>
              <a:t>（</a:t>
            </a:r>
            <a:r>
              <a:rPr lang="en-US" altLang="zh-CN" dirty="0">
                <a:solidFill>
                  <a:srgbClr val="0000FF"/>
                </a:solidFill>
                <a:ea typeface="楷体" panose="02010609060101010101" charset="-122"/>
                <a:cs typeface="楷体" panose="02010609060101010101" charset="-122"/>
              </a:rPr>
              <a:t>vulnerability</a:t>
            </a:r>
            <a:r>
              <a:rPr lang="zh-CN" altLang="en-US" dirty="0">
                <a:solidFill>
                  <a:srgbClr val="0000FF"/>
                </a:solidFill>
                <a:ea typeface="楷体" panose="02010609060101010101" charset="-122"/>
                <a:cs typeface="楷体" panose="02010609060101010101" charset="-122"/>
              </a:rPr>
              <a:t>），又称弱点或漏洞</a:t>
            </a:r>
            <a:r>
              <a:rPr lang="zh-CN" altLang="en-US" dirty="0">
                <a:ea typeface="楷体" panose="02010609060101010101" charset="-122"/>
                <a:cs typeface="楷体" panose="02010609060101010101" charset="-122"/>
              </a:rPr>
              <a:t>，是</a:t>
            </a:r>
            <a:r>
              <a:rPr lang="en-US" altLang="zh-CN" dirty="0">
                <a:ea typeface="楷体" panose="02010609060101010101" charset="-122"/>
                <a:cs typeface="楷体" panose="02010609060101010101" charset="-122"/>
              </a:rPr>
              <a:t>IT</a:t>
            </a:r>
            <a:r>
              <a:rPr lang="zh-CN" altLang="en-US" dirty="0">
                <a:ea typeface="楷体" panose="02010609060101010101" charset="-122"/>
                <a:cs typeface="楷体" panose="02010609060101010101" charset="-122"/>
              </a:rPr>
              <a:t>系统中存在的可能被威胁利用造成损害的薄弱环节，脆弱性一旦被威胁成功利用就可能违犯安全策略</a:t>
            </a:r>
            <a:r>
              <a:rPr lang="en-US" altLang="zh-CN" dirty="0">
                <a:ea typeface="楷体" panose="02010609060101010101" charset="-122"/>
                <a:cs typeface="楷体" panose="02010609060101010101" charset="-122"/>
              </a:rPr>
              <a:t>, </a:t>
            </a:r>
            <a:r>
              <a:rPr lang="zh-CN" altLang="en-US" dirty="0">
                <a:ea typeface="楷体" panose="02010609060101010101" charset="-122"/>
                <a:cs typeface="楷体" panose="02010609060101010101" charset="-122"/>
              </a:rPr>
              <a:t>对</a:t>
            </a:r>
            <a:r>
              <a:rPr lang="en-US" altLang="zh-CN" dirty="0">
                <a:ea typeface="楷体" panose="02010609060101010101" charset="-122"/>
                <a:cs typeface="楷体" panose="02010609060101010101" charset="-122"/>
              </a:rPr>
              <a:t>IT</a:t>
            </a:r>
            <a:r>
              <a:rPr lang="zh-CN" altLang="en-US" dirty="0">
                <a:ea typeface="楷体" panose="02010609060101010101" charset="-122"/>
                <a:cs typeface="楷体" panose="02010609060101010101" charset="-122"/>
              </a:rPr>
              <a:t>系统（资产）造成损害</a:t>
            </a:r>
            <a:endParaRPr lang="en-US" altLang="zh-CN" dirty="0">
              <a:ea typeface="楷体" panose="02010609060101010101" charset="-122"/>
              <a:cs typeface="楷体" panose="02010609060101010101" charset="-122"/>
            </a:endParaRPr>
          </a:p>
          <a:p>
            <a:endParaRPr kumimoji="1" lang="zh-CN" altLang="en-US"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4312771" y="2636557"/>
            <a:ext cx="3299276" cy="1814602"/>
          </a:xfrm>
          <a:prstGeom prst="rect">
            <a:avLst/>
          </a:prstGeom>
        </p:spPr>
      </p:pic>
      <p:pic>
        <p:nvPicPr>
          <p:cNvPr id="7" name="图片 6"/>
          <p:cNvPicPr>
            <a:picLocks noChangeAspect="1"/>
          </p:cNvPicPr>
          <p:nvPr/>
        </p:nvPicPr>
        <p:blipFill>
          <a:blip r:embed="rId2"/>
          <a:stretch>
            <a:fillRect/>
          </a:stretch>
        </p:blipFill>
        <p:spPr>
          <a:xfrm>
            <a:off x="1072411" y="2636557"/>
            <a:ext cx="3128623" cy="1814602"/>
          </a:xfrm>
          <a:prstGeom prst="rect">
            <a:avLst/>
          </a:prstGeom>
        </p:spPr>
      </p:pic>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055977" y="1858871"/>
            <a:ext cx="3601192" cy="2397866"/>
          </a:xfrm>
          <a:prstGeom prst="rect">
            <a:avLst/>
          </a:prstGeom>
        </p:spPr>
      </p:pic>
      <p:sp>
        <p:nvSpPr>
          <p:cNvPr id="2" name="标题 1"/>
          <p:cNvSpPr>
            <a:spLocks noGrp="1"/>
          </p:cNvSpPr>
          <p:nvPr>
            <p:ph type="title"/>
          </p:nvPr>
        </p:nvSpPr>
        <p:spPr>
          <a:xfrm>
            <a:off x="587736" y="367954"/>
            <a:ext cx="5227818" cy="421482"/>
          </a:xfrm>
        </p:spPr>
        <p:txBody>
          <a:bodyPr>
            <a:noAutofit/>
          </a:bodyPr>
          <a:lstStyle/>
          <a:p>
            <a:pPr>
              <a:spcAft>
                <a:spcPts val="0"/>
              </a:spcAft>
              <a:buClr>
                <a:schemeClr val="accent4"/>
              </a:buClr>
            </a:pPr>
            <a:r>
              <a:rPr lang="zh-CN" altLang="en-US" dirty="0"/>
              <a:t>安全性：漏洞来源</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6" name="圆角矩形 5"/>
          <p:cNvSpPr/>
          <p:nvPr/>
        </p:nvSpPr>
        <p:spPr bwMode="gray">
          <a:xfrm>
            <a:off x="1797508" y="1599643"/>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solidFill>
                  <a:srgbClr val="FF6600"/>
                </a:solidFill>
              </a:rPr>
              <a:t>故意</a:t>
            </a:r>
            <a:endParaRPr kumimoji="1" lang="zh-CN" altLang="en-US" sz="1620" dirty="0">
              <a:solidFill>
                <a:srgbClr val="FF6600"/>
              </a:solidFill>
            </a:endParaRPr>
          </a:p>
        </p:txBody>
      </p:sp>
      <p:sp>
        <p:nvSpPr>
          <p:cNvPr id="8" name="圆角矩形 7"/>
          <p:cNvSpPr/>
          <p:nvPr/>
        </p:nvSpPr>
        <p:spPr bwMode="gray">
          <a:xfrm>
            <a:off x="1862315" y="3414244"/>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t>无意</a:t>
            </a:r>
            <a:endParaRPr kumimoji="1" lang="zh-CN" altLang="en-US" sz="1620" dirty="0"/>
          </a:p>
        </p:txBody>
      </p:sp>
      <p:grpSp>
        <p:nvGrpSpPr>
          <p:cNvPr id="3" name="组 2"/>
          <p:cNvGrpSpPr/>
          <p:nvPr/>
        </p:nvGrpSpPr>
        <p:grpSpPr>
          <a:xfrm>
            <a:off x="2704809" y="1275607"/>
            <a:ext cx="4925347" cy="950505"/>
            <a:chOff x="2699792" y="1201316"/>
            <a:chExt cx="5472608" cy="1056117"/>
          </a:xfrm>
        </p:grpSpPr>
        <p:sp>
          <p:nvSpPr>
            <p:cNvPr id="11" name="左大括号 10"/>
            <p:cNvSpPr/>
            <p:nvPr/>
          </p:nvSpPr>
          <p:spPr bwMode="auto">
            <a:xfrm>
              <a:off x="2699792" y="1417340"/>
              <a:ext cx="360040" cy="840093"/>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solidFill>
                  <a:srgbClr val="FF6600"/>
                </a:solidFill>
                <a:latin typeface="Arial" panose="020B0604020202020204" pitchFamily="34" charset="0"/>
                <a:ea typeface="宋体" panose="02010600030101010101" pitchFamily="2" charset="-122"/>
              </a:endParaRPr>
            </a:p>
          </p:txBody>
        </p:sp>
        <p:sp>
          <p:nvSpPr>
            <p:cNvPr id="12" name="文本框 11"/>
            <p:cNvSpPr txBox="1"/>
            <p:nvPr/>
          </p:nvSpPr>
          <p:spPr>
            <a:xfrm>
              <a:off x="3131840" y="1201316"/>
              <a:ext cx="5040560" cy="978830"/>
            </a:xfrm>
            <a:prstGeom prst="rect">
              <a:avLst/>
            </a:prstGeom>
            <a:noFill/>
          </p:spPr>
          <p:txBody>
            <a:bodyPr wrap="square" rtlCol="0">
              <a:spAutoFit/>
            </a:bodyPr>
            <a:lstStyle/>
            <a:p>
              <a:pPr marL="257175" indent="-257175">
                <a:lnSpc>
                  <a:spcPct val="150000"/>
                </a:lnSpc>
                <a:buFont typeface="Arial" panose="020B0604020202020204"/>
                <a:buChar char="•"/>
              </a:pPr>
              <a:r>
                <a:rPr kumimoji="1" lang="zh-CN" altLang="en-US" dirty="0">
                  <a:solidFill>
                    <a:srgbClr val="FF6600"/>
                  </a:solidFill>
                </a:rPr>
                <a:t>恶意：木马病毒、陷门、逻辑</a:t>
              </a:r>
              <a:r>
                <a:rPr kumimoji="1" lang="en-US" altLang="zh-CN" dirty="0">
                  <a:solidFill>
                    <a:srgbClr val="FF6600"/>
                  </a:solidFill>
                </a:rPr>
                <a:t>/</a:t>
              </a:r>
              <a:r>
                <a:rPr kumimoji="1" lang="zh-CN" altLang="en-US" dirty="0">
                  <a:solidFill>
                    <a:srgbClr val="FF6600"/>
                  </a:solidFill>
                </a:rPr>
                <a:t>定时炸弹</a:t>
              </a:r>
              <a:endParaRPr kumimoji="1" lang="en-US" altLang="zh-CN" dirty="0">
                <a:solidFill>
                  <a:srgbClr val="FF6600"/>
                </a:solidFill>
              </a:endParaRPr>
            </a:p>
            <a:p>
              <a:pPr marL="257175" indent="-257175">
                <a:lnSpc>
                  <a:spcPct val="150000"/>
                </a:lnSpc>
                <a:buFont typeface="Arial" panose="020B0604020202020204"/>
                <a:buChar char="•"/>
              </a:pPr>
              <a:r>
                <a:rPr kumimoji="1" lang="zh-CN" altLang="en-US" dirty="0">
                  <a:solidFill>
                    <a:srgbClr val="FF6600"/>
                  </a:solidFill>
                </a:rPr>
                <a:t>非恶意：如隐秘通道</a:t>
              </a:r>
              <a:endParaRPr kumimoji="1" lang="en-US" altLang="zh-CN" dirty="0">
                <a:solidFill>
                  <a:srgbClr val="FF6600"/>
                </a:solidFill>
              </a:endParaRPr>
            </a:p>
          </p:txBody>
        </p:sp>
      </p:grpSp>
      <p:grpSp>
        <p:nvGrpSpPr>
          <p:cNvPr id="16" name="组 15"/>
          <p:cNvGrpSpPr/>
          <p:nvPr/>
        </p:nvGrpSpPr>
        <p:grpSpPr>
          <a:xfrm>
            <a:off x="2769616" y="2442136"/>
            <a:ext cx="3045938" cy="2297873"/>
            <a:chOff x="2771800" y="2497460"/>
            <a:chExt cx="3384376" cy="2553192"/>
          </a:xfrm>
        </p:grpSpPr>
        <p:sp>
          <p:nvSpPr>
            <p:cNvPr id="10" name="文本框 9"/>
            <p:cNvSpPr txBox="1"/>
            <p:nvPr/>
          </p:nvSpPr>
          <p:spPr>
            <a:xfrm>
              <a:off x="3203848" y="2497460"/>
              <a:ext cx="2952328" cy="2553192"/>
            </a:xfrm>
            <a:prstGeom prst="rect">
              <a:avLst/>
            </a:prstGeom>
            <a:noFill/>
          </p:spPr>
          <p:txBody>
            <a:bodyPr wrap="square" rtlCol="0">
              <a:spAutoFit/>
            </a:bodyPr>
            <a:lstStyle/>
            <a:p>
              <a:pPr marL="257175" indent="-257175">
                <a:lnSpc>
                  <a:spcPct val="150000"/>
                </a:lnSpc>
                <a:buFont typeface="Arial" panose="020B0604020202020204"/>
                <a:buChar char="•"/>
              </a:pPr>
              <a:r>
                <a:rPr kumimoji="1" lang="zh-CN" altLang="en-US" sz="1620" dirty="0"/>
                <a:t>校验错误</a:t>
              </a:r>
              <a:endParaRPr kumimoji="1" lang="en-US" altLang="zh-CN" sz="1620" dirty="0"/>
            </a:p>
            <a:p>
              <a:pPr marL="257175" indent="-257175">
                <a:lnSpc>
                  <a:spcPct val="150000"/>
                </a:lnSpc>
                <a:buFont typeface="Arial" panose="020B0604020202020204"/>
                <a:buChar char="•"/>
              </a:pPr>
              <a:r>
                <a:rPr kumimoji="1" lang="zh-CN" altLang="en-US" sz="1620" dirty="0"/>
                <a:t>范围错误</a:t>
              </a:r>
              <a:endParaRPr kumimoji="1" lang="en-US" altLang="zh-CN" sz="1620" dirty="0"/>
            </a:p>
            <a:p>
              <a:pPr marL="257175" indent="-257175">
                <a:lnSpc>
                  <a:spcPct val="150000"/>
                </a:lnSpc>
                <a:buFont typeface="Arial" panose="020B0604020202020204"/>
                <a:buChar char="•"/>
              </a:pPr>
              <a:r>
                <a:rPr kumimoji="1" lang="zh-CN" altLang="en-US" sz="1620" dirty="0"/>
                <a:t>串行错误</a:t>
              </a:r>
              <a:endParaRPr kumimoji="1" lang="en-US" altLang="zh-CN" sz="1620" dirty="0"/>
            </a:p>
            <a:p>
              <a:pPr marL="257175" indent="-257175">
                <a:lnSpc>
                  <a:spcPct val="150000"/>
                </a:lnSpc>
                <a:buFont typeface="Arial" panose="020B0604020202020204"/>
                <a:buChar char="•"/>
              </a:pPr>
              <a:r>
                <a:rPr kumimoji="1" lang="zh-CN" altLang="en-US" sz="1620" dirty="0"/>
                <a:t>认证／鉴别错误</a:t>
              </a:r>
              <a:endParaRPr kumimoji="1" lang="en-US" altLang="zh-CN" sz="1620" dirty="0"/>
            </a:p>
            <a:p>
              <a:pPr marL="257175" indent="-257175">
                <a:lnSpc>
                  <a:spcPct val="150000"/>
                </a:lnSpc>
                <a:buFont typeface="Arial" panose="020B0604020202020204"/>
                <a:buChar char="•"/>
              </a:pPr>
              <a:r>
                <a:rPr kumimoji="1" lang="zh-CN" altLang="en-US" sz="1620" dirty="0"/>
                <a:t>边界条件错误</a:t>
              </a:r>
              <a:endParaRPr kumimoji="1" lang="en-US" altLang="zh-CN" sz="1620" dirty="0"/>
            </a:p>
            <a:p>
              <a:pPr marL="257175" indent="-257175">
                <a:lnSpc>
                  <a:spcPct val="150000"/>
                </a:lnSpc>
                <a:buFont typeface="Arial" panose="020B0604020202020204"/>
                <a:buChar char="•"/>
              </a:pPr>
              <a:r>
                <a:rPr kumimoji="1" lang="zh-CN" altLang="en-US" sz="1620" dirty="0"/>
                <a:t>其它可利用的逻辑错误</a:t>
              </a:r>
              <a:endParaRPr kumimoji="1" lang="en-US" altLang="zh-CN" sz="1620" dirty="0"/>
            </a:p>
          </p:txBody>
        </p:sp>
        <p:sp>
          <p:nvSpPr>
            <p:cNvPr id="13" name="左大括号 12"/>
            <p:cNvSpPr/>
            <p:nvPr/>
          </p:nvSpPr>
          <p:spPr bwMode="auto">
            <a:xfrm>
              <a:off x="2771800" y="2713484"/>
              <a:ext cx="360040" cy="2232248"/>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grpSp>
      <p:sp>
        <p:nvSpPr>
          <p:cNvPr id="14" name="左大括号 13"/>
          <p:cNvSpPr/>
          <p:nvPr/>
        </p:nvSpPr>
        <p:spPr bwMode="auto">
          <a:xfrm>
            <a:off x="1343858" y="1718456"/>
            <a:ext cx="453650" cy="1890210"/>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15" name="文本框 14"/>
          <p:cNvSpPr txBox="1"/>
          <p:nvPr/>
        </p:nvSpPr>
        <p:spPr>
          <a:xfrm>
            <a:off x="695786" y="2506943"/>
            <a:ext cx="731520" cy="423545"/>
          </a:xfrm>
          <a:prstGeom prst="rect">
            <a:avLst/>
          </a:prstGeom>
          <a:noFill/>
        </p:spPr>
        <p:txBody>
          <a:bodyPr wrap="none" rtlCol="0">
            <a:spAutoFit/>
          </a:bodyPr>
          <a:lstStyle/>
          <a:p>
            <a:pPr>
              <a:spcAft>
                <a:spcPts val="0"/>
              </a:spcAft>
            </a:pPr>
            <a:r>
              <a:rPr kumimoji="1" lang="zh-CN" altLang="en-US" sz="2160" dirty="0">
                <a:solidFill>
                  <a:srgbClr val="800000"/>
                </a:solidFill>
              </a:rPr>
              <a:t>漏洞</a:t>
            </a:r>
            <a:endParaRPr kumimoji="1" lang="zh-CN" altLang="en-US" sz="2160" dirty="0">
              <a:solidFill>
                <a:srgbClr val="8000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8766" y="341068"/>
            <a:ext cx="5227818" cy="421482"/>
          </a:xfrm>
        </p:spPr>
        <p:txBody>
          <a:bodyPr>
            <a:noAutofit/>
          </a:bodyPr>
          <a:lstStyle/>
          <a:p>
            <a:pPr>
              <a:spcAft>
                <a:spcPts val="0"/>
              </a:spcAft>
            </a:pPr>
            <a:r>
              <a:rPr kumimoji="1" lang="zh-CN" altLang="en-US" dirty="0"/>
              <a:t>危险、攻击手段</a:t>
            </a:r>
            <a:endParaRPr kumimoji="1" lang="zh-CN" altLang="en-US" dirty="0"/>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5" name="圆角矩形 4"/>
          <p:cNvSpPr/>
          <p:nvPr/>
        </p:nvSpPr>
        <p:spPr bwMode="gray">
          <a:xfrm>
            <a:off x="1785290" y="2895788"/>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solidFill>
                  <a:srgbClr val="FF6600"/>
                </a:solidFill>
              </a:rPr>
              <a:t>攻击</a:t>
            </a:r>
            <a:endParaRPr kumimoji="1" lang="zh-CN" altLang="en-US" sz="1620" dirty="0">
              <a:solidFill>
                <a:srgbClr val="FF6600"/>
              </a:solidFill>
            </a:endParaRPr>
          </a:p>
        </p:txBody>
      </p:sp>
      <p:sp>
        <p:nvSpPr>
          <p:cNvPr id="6" name="圆角矩形 5"/>
          <p:cNvSpPr/>
          <p:nvPr/>
        </p:nvSpPr>
        <p:spPr bwMode="gray">
          <a:xfrm>
            <a:off x="1785290" y="1761662"/>
            <a:ext cx="1555373"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solidFill>
                  <a:schemeClr val="tx1">
                    <a:lumMod val="50000"/>
                    <a:lumOff val="50000"/>
                  </a:schemeClr>
                </a:solidFill>
              </a:rPr>
              <a:t>预攻击（扫描）</a:t>
            </a:r>
            <a:endParaRPr kumimoji="1" lang="zh-CN" altLang="en-US" sz="1620" dirty="0">
              <a:solidFill>
                <a:schemeClr val="tx1">
                  <a:lumMod val="50000"/>
                  <a:lumOff val="50000"/>
                </a:schemeClr>
              </a:solidFill>
            </a:endParaRPr>
          </a:p>
        </p:txBody>
      </p:sp>
      <p:sp>
        <p:nvSpPr>
          <p:cNvPr id="7" name="圆角矩形 6"/>
          <p:cNvSpPr/>
          <p:nvPr/>
        </p:nvSpPr>
        <p:spPr bwMode="gray">
          <a:xfrm>
            <a:off x="1785290" y="4137924"/>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t>后攻击</a:t>
            </a:r>
            <a:endParaRPr kumimoji="1" lang="zh-CN" altLang="en-US" sz="1620" dirty="0"/>
          </a:p>
        </p:txBody>
      </p:sp>
      <p:grpSp>
        <p:nvGrpSpPr>
          <p:cNvPr id="18" name="组 17"/>
          <p:cNvGrpSpPr/>
          <p:nvPr/>
        </p:nvGrpSpPr>
        <p:grpSpPr>
          <a:xfrm>
            <a:off x="3340663" y="1081185"/>
            <a:ext cx="2018731" cy="1549976"/>
            <a:chOff x="3203848" y="1700808"/>
            <a:chExt cx="2243034" cy="2066631"/>
          </a:xfrm>
        </p:grpSpPr>
        <p:sp>
          <p:nvSpPr>
            <p:cNvPr id="8" name="左大括号 7"/>
            <p:cNvSpPr/>
            <p:nvPr/>
          </p:nvSpPr>
          <p:spPr bwMode="auto">
            <a:xfrm>
              <a:off x="3203848" y="2046446"/>
              <a:ext cx="504056" cy="1656184"/>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9" name="文本框 8"/>
            <p:cNvSpPr txBox="1"/>
            <p:nvPr/>
          </p:nvSpPr>
          <p:spPr>
            <a:xfrm>
              <a:off x="3563888" y="1700808"/>
              <a:ext cx="1882994" cy="2066631"/>
            </a:xfrm>
            <a:prstGeom prst="rect">
              <a:avLst/>
            </a:prstGeom>
            <a:noFill/>
          </p:spPr>
          <p:txBody>
            <a:bodyPr wrap="none" rtlCol="0">
              <a:spAutoFit/>
            </a:bodyPr>
            <a:lstStyle/>
            <a:p>
              <a:pPr marL="257175" indent="-257175">
                <a:lnSpc>
                  <a:spcPct val="150000"/>
                </a:lnSpc>
                <a:buFont typeface="Arial" panose="020B0604020202020204"/>
                <a:buChar char="•"/>
              </a:pPr>
              <a:r>
                <a:rPr kumimoji="1" lang="zh-CN" altLang="en-US" sz="1620" dirty="0"/>
                <a:t>常规信息获取</a:t>
              </a:r>
              <a:endParaRPr kumimoji="1" lang="en-US" altLang="zh-CN" sz="1620" dirty="0"/>
            </a:p>
            <a:p>
              <a:pPr marL="257175" indent="-257175">
                <a:lnSpc>
                  <a:spcPct val="150000"/>
                </a:lnSpc>
                <a:buFont typeface="Arial" panose="020B0604020202020204"/>
                <a:buChar char="•"/>
              </a:pPr>
              <a:r>
                <a:rPr kumimoji="1" lang="zh-CN" altLang="en-US" sz="1620" dirty="0"/>
                <a:t>漏洞扫描</a:t>
              </a:r>
              <a:endParaRPr kumimoji="1" lang="en-US" altLang="zh-CN" sz="1620" dirty="0"/>
            </a:p>
            <a:p>
              <a:pPr marL="257175" indent="-257175">
                <a:lnSpc>
                  <a:spcPct val="150000"/>
                </a:lnSpc>
                <a:buFont typeface="Arial" panose="020B0604020202020204"/>
                <a:buChar char="•"/>
              </a:pPr>
              <a:r>
                <a:rPr kumimoji="1" lang="zh-CN" altLang="en-US" sz="1620" dirty="0"/>
                <a:t>社会工程学</a:t>
              </a:r>
              <a:endParaRPr kumimoji="1" lang="en-US" altLang="zh-CN" sz="1620" dirty="0"/>
            </a:p>
            <a:p>
              <a:pPr marL="257175" indent="-257175">
                <a:lnSpc>
                  <a:spcPct val="150000"/>
                </a:lnSpc>
                <a:buFont typeface="Arial" panose="020B0604020202020204"/>
                <a:buChar char="•"/>
              </a:pPr>
              <a:r>
                <a:rPr kumimoji="1" lang="zh-CN" altLang="en-US" sz="1620" dirty="0"/>
                <a:t>搜索引擎</a:t>
              </a:r>
              <a:endParaRPr kumimoji="1" lang="zh-CN" altLang="en-US" sz="1620" dirty="0"/>
            </a:p>
          </p:txBody>
        </p:sp>
      </p:grpSp>
      <p:sp>
        <p:nvSpPr>
          <p:cNvPr id="10" name="左大括号 9"/>
          <p:cNvSpPr/>
          <p:nvPr/>
        </p:nvSpPr>
        <p:spPr bwMode="auto">
          <a:xfrm>
            <a:off x="5284879" y="1113588"/>
            <a:ext cx="259229" cy="810090"/>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11" name="文本框 10"/>
          <p:cNvSpPr txBox="1"/>
          <p:nvPr/>
        </p:nvSpPr>
        <p:spPr>
          <a:xfrm>
            <a:off x="5479301" y="886763"/>
            <a:ext cx="3045938" cy="1129030"/>
          </a:xfrm>
          <a:prstGeom prst="rect">
            <a:avLst/>
          </a:prstGeom>
          <a:noFill/>
        </p:spPr>
        <p:txBody>
          <a:bodyPr wrap="square" rtlCol="0">
            <a:spAutoFit/>
          </a:bodyPr>
          <a:lstStyle/>
          <a:p>
            <a:pPr marL="257175" indent="-257175">
              <a:lnSpc>
                <a:spcPct val="150000"/>
              </a:lnSpc>
              <a:spcAft>
                <a:spcPts val="0"/>
              </a:spcAft>
              <a:buFont typeface="Arial" panose="020B0604020202020204"/>
              <a:buChar char="•"/>
            </a:pPr>
            <a:r>
              <a:rPr kumimoji="1" lang="zh-CN" altLang="en-US" sz="1620" dirty="0"/>
              <a:t>信息收集</a:t>
            </a:r>
            <a:endParaRPr kumimoji="1" lang="en-US" altLang="zh-CN" sz="1620" dirty="0"/>
          </a:p>
          <a:p>
            <a:pPr>
              <a:lnSpc>
                <a:spcPct val="150000"/>
              </a:lnSpc>
              <a:spcBef>
                <a:spcPts val="0"/>
              </a:spcBef>
              <a:spcAft>
                <a:spcPts val="0"/>
              </a:spcAft>
            </a:pPr>
            <a:r>
              <a:rPr kumimoji="1" lang="en-US" altLang="zh-CN" sz="1260" dirty="0">
                <a:solidFill>
                  <a:srgbClr val="7F7F7F"/>
                </a:solidFill>
              </a:rPr>
              <a:t>       Ping/telnet/</a:t>
            </a:r>
            <a:r>
              <a:rPr kumimoji="1" lang="en-US" altLang="zh-CN" sz="1260" dirty="0" err="1">
                <a:solidFill>
                  <a:srgbClr val="7F7F7F"/>
                </a:solidFill>
              </a:rPr>
              <a:t>whois</a:t>
            </a:r>
            <a:r>
              <a:rPr kumimoji="1" lang="en-US" altLang="zh-CN" sz="1260" dirty="0">
                <a:solidFill>
                  <a:srgbClr val="7F7F7F"/>
                </a:solidFill>
              </a:rPr>
              <a:t>/</a:t>
            </a:r>
            <a:r>
              <a:rPr kumimoji="1" lang="en-US" altLang="zh-CN" sz="1260" dirty="0" err="1">
                <a:solidFill>
                  <a:srgbClr val="7F7F7F"/>
                </a:solidFill>
              </a:rPr>
              <a:t>Traceoute</a:t>
            </a:r>
            <a:endParaRPr kumimoji="1" lang="en-US" altLang="zh-CN" sz="1260" dirty="0">
              <a:solidFill>
                <a:srgbClr val="7F7F7F"/>
              </a:solidFill>
            </a:endParaRPr>
          </a:p>
          <a:p>
            <a:pPr marL="257175" indent="-257175">
              <a:lnSpc>
                <a:spcPct val="150000"/>
              </a:lnSpc>
              <a:spcBef>
                <a:spcPts val="0"/>
              </a:spcBef>
              <a:buFont typeface="Arial" panose="020B0604020202020204"/>
              <a:buChar char="•"/>
            </a:pPr>
            <a:r>
              <a:rPr kumimoji="1" lang="zh-CN" altLang="en-US" sz="1620" dirty="0"/>
              <a:t>端口扫描</a:t>
            </a:r>
            <a:r>
              <a:rPr kumimoji="1" lang="en-US" altLang="zh-CN" sz="1620" dirty="0"/>
              <a:t> </a:t>
            </a:r>
            <a:r>
              <a:rPr kumimoji="1" lang="en-US" altLang="zh-CN" sz="1260" dirty="0" err="1">
                <a:solidFill>
                  <a:srgbClr val="7F7F7F"/>
                </a:solidFill>
              </a:rPr>
              <a:t>snmp,superscan</a:t>
            </a:r>
            <a:endParaRPr kumimoji="1" lang="en-US" altLang="zh-CN" sz="1260" dirty="0">
              <a:solidFill>
                <a:srgbClr val="7F7F7F"/>
              </a:solidFill>
            </a:endParaRPr>
          </a:p>
        </p:txBody>
      </p:sp>
      <p:sp>
        <p:nvSpPr>
          <p:cNvPr id="12" name="左大括号 11"/>
          <p:cNvSpPr/>
          <p:nvPr/>
        </p:nvSpPr>
        <p:spPr bwMode="auto">
          <a:xfrm>
            <a:off x="2627784" y="2841781"/>
            <a:ext cx="324036" cy="594066"/>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solidFill>
                <a:srgbClr val="FF6600"/>
              </a:solidFill>
              <a:latin typeface="Arial" panose="020B0604020202020204" pitchFamily="34" charset="0"/>
              <a:ea typeface="宋体" panose="02010600030101010101" pitchFamily="2" charset="-122"/>
            </a:endParaRPr>
          </a:p>
        </p:txBody>
      </p:sp>
      <p:sp>
        <p:nvSpPr>
          <p:cNvPr id="13" name="文本框 12"/>
          <p:cNvSpPr txBox="1"/>
          <p:nvPr/>
        </p:nvSpPr>
        <p:spPr>
          <a:xfrm>
            <a:off x="2887013" y="2701365"/>
            <a:ext cx="1263015" cy="838835"/>
          </a:xfrm>
          <a:prstGeom prst="rect">
            <a:avLst/>
          </a:prstGeom>
          <a:noFill/>
        </p:spPr>
        <p:txBody>
          <a:bodyPr wrap="none" rtlCol="0">
            <a:spAutoFit/>
          </a:bodyPr>
          <a:lstStyle/>
          <a:p>
            <a:pPr marL="257175" indent="-257175">
              <a:lnSpc>
                <a:spcPct val="150000"/>
              </a:lnSpc>
              <a:spcAft>
                <a:spcPts val="0"/>
              </a:spcAft>
              <a:buFont typeface="Arial" panose="020B0604020202020204"/>
              <a:buChar char="•"/>
            </a:pPr>
            <a:r>
              <a:rPr kumimoji="1" lang="en-US" altLang="zh-CN" sz="1620" dirty="0" err="1">
                <a:solidFill>
                  <a:srgbClr val="FF6600"/>
                </a:solidFill>
              </a:rPr>
              <a:t>DoS</a:t>
            </a:r>
            <a:endParaRPr kumimoji="1" lang="en-US" altLang="zh-CN" sz="1620" dirty="0">
              <a:solidFill>
                <a:srgbClr val="FF6600"/>
              </a:solidFill>
            </a:endParaRPr>
          </a:p>
          <a:p>
            <a:pPr marL="257175" indent="-257175">
              <a:lnSpc>
                <a:spcPct val="150000"/>
              </a:lnSpc>
              <a:spcBef>
                <a:spcPts val="0"/>
              </a:spcBef>
              <a:buFont typeface="Arial" panose="020B0604020202020204"/>
              <a:buChar char="•"/>
            </a:pPr>
            <a:r>
              <a:rPr kumimoji="1" lang="zh-CN" altLang="en-US" sz="1620" dirty="0">
                <a:solidFill>
                  <a:srgbClr val="FF6600"/>
                </a:solidFill>
              </a:rPr>
              <a:t>远程渗透</a:t>
            </a:r>
            <a:endParaRPr kumimoji="1" lang="zh-CN" altLang="en-US" sz="1620" dirty="0">
              <a:solidFill>
                <a:srgbClr val="FF6600"/>
              </a:solidFill>
            </a:endParaRPr>
          </a:p>
        </p:txBody>
      </p:sp>
      <p:sp>
        <p:nvSpPr>
          <p:cNvPr id="14" name="左大括号 13"/>
          <p:cNvSpPr/>
          <p:nvPr/>
        </p:nvSpPr>
        <p:spPr bwMode="auto">
          <a:xfrm>
            <a:off x="4118350" y="2960594"/>
            <a:ext cx="388843" cy="756084"/>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solidFill>
                <a:srgbClr val="FF6600"/>
              </a:solidFill>
              <a:latin typeface="Arial" panose="020B0604020202020204" pitchFamily="34" charset="0"/>
              <a:ea typeface="宋体" panose="02010600030101010101" pitchFamily="2" charset="-122"/>
            </a:endParaRPr>
          </a:p>
        </p:txBody>
      </p:sp>
      <p:sp>
        <p:nvSpPr>
          <p:cNvPr id="15" name="文本框 14"/>
          <p:cNvSpPr txBox="1"/>
          <p:nvPr/>
        </p:nvSpPr>
        <p:spPr>
          <a:xfrm>
            <a:off x="4377578" y="2766172"/>
            <a:ext cx="2240280" cy="1062355"/>
          </a:xfrm>
          <a:prstGeom prst="rect">
            <a:avLst/>
          </a:prstGeom>
          <a:noFill/>
        </p:spPr>
        <p:txBody>
          <a:bodyPr wrap="none" rtlCol="0">
            <a:spAutoFit/>
          </a:bodyPr>
          <a:lstStyle/>
          <a:p>
            <a:pPr marL="257175" indent="-257175">
              <a:lnSpc>
                <a:spcPct val="130000"/>
              </a:lnSpc>
              <a:spcAft>
                <a:spcPts val="0"/>
              </a:spcAft>
              <a:buFont typeface="Arial" panose="020B0604020202020204"/>
              <a:buChar char="•"/>
            </a:pPr>
            <a:r>
              <a:rPr kumimoji="1" lang="zh-CN" altLang="en-US" sz="1620" dirty="0">
                <a:solidFill>
                  <a:srgbClr val="FF6600"/>
                </a:solidFill>
              </a:rPr>
              <a:t>口令猜测</a:t>
            </a:r>
            <a:endParaRPr kumimoji="1" lang="en-US" altLang="zh-CN" sz="1620" dirty="0">
              <a:solidFill>
                <a:srgbClr val="FF6600"/>
              </a:solidFill>
            </a:endParaRPr>
          </a:p>
          <a:p>
            <a:pPr marL="257175" indent="-257175">
              <a:lnSpc>
                <a:spcPct val="130000"/>
              </a:lnSpc>
              <a:spcBef>
                <a:spcPts val="0"/>
              </a:spcBef>
              <a:spcAft>
                <a:spcPts val="0"/>
              </a:spcAft>
              <a:buFont typeface="Arial" panose="020B0604020202020204"/>
              <a:buChar char="•"/>
            </a:pPr>
            <a:r>
              <a:rPr kumimoji="1" lang="zh-CN" altLang="en-US" sz="1620" dirty="0">
                <a:solidFill>
                  <a:srgbClr val="FF6600"/>
                </a:solidFill>
              </a:rPr>
              <a:t>远程溢出，</a:t>
            </a:r>
            <a:r>
              <a:rPr kumimoji="1" lang="zh-CN" altLang="en-US" sz="1260" dirty="0">
                <a:solidFill>
                  <a:srgbClr val="FF6600"/>
                </a:solidFill>
              </a:rPr>
              <a:t>如</a:t>
            </a:r>
            <a:r>
              <a:rPr kumimoji="1" lang="en-US" altLang="zh-CN" sz="1260" dirty="0" err="1">
                <a:solidFill>
                  <a:srgbClr val="FF6600"/>
                </a:solidFill>
              </a:rPr>
              <a:t>getadmin</a:t>
            </a:r>
            <a:endParaRPr kumimoji="1" lang="en-US" altLang="zh-CN" sz="1260" dirty="0">
              <a:solidFill>
                <a:srgbClr val="FF6600"/>
              </a:solidFill>
            </a:endParaRPr>
          </a:p>
          <a:p>
            <a:pPr marL="257175" indent="-257175">
              <a:lnSpc>
                <a:spcPct val="130000"/>
              </a:lnSpc>
              <a:spcBef>
                <a:spcPts val="0"/>
              </a:spcBef>
              <a:buFont typeface="Arial" panose="020B0604020202020204"/>
              <a:buChar char="•"/>
            </a:pPr>
            <a:r>
              <a:rPr kumimoji="1" lang="zh-CN" altLang="en-US" sz="1620" dirty="0">
                <a:solidFill>
                  <a:srgbClr val="FF6600"/>
                </a:solidFill>
              </a:rPr>
              <a:t>应用攻击：</a:t>
            </a:r>
            <a:r>
              <a:rPr kumimoji="1" lang="zh-CN" altLang="en-US" sz="1260" dirty="0">
                <a:solidFill>
                  <a:srgbClr val="FF6600"/>
                </a:solidFill>
              </a:rPr>
              <a:t>如</a:t>
            </a:r>
            <a:r>
              <a:rPr kumimoji="1" lang="en-US" altLang="zh-CN" sz="1260" dirty="0">
                <a:solidFill>
                  <a:srgbClr val="FF6600"/>
                </a:solidFill>
              </a:rPr>
              <a:t>SQL</a:t>
            </a:r>
            <a:r>
              <a:rPr kumimoji="1" lang="zh-CN" altLang="en-US" sz="1260" dirty="0">
                <a:solidFill>
                  <a:srgbClr val="FF6600"/>
                </a:solidFill>
              </a:rPr>
              <a:t>注入</a:t>
            </a:r>
            <a:endParaRPr kumimoji="1" lang="en-US" altLang="zh-CN" sz="1260" dirty="0">
              <a:solidFill>
                <a:srgbClr val="FF6600"/>
              </a:solidFill>
            </a:endParaRPr>
          </a:p>
        </p:txBody>
      </p:sp>
      <p:sp>
        <p:nvSpPr>
          <p:cNvPr id="16" name="左大括号 15"/>
          <p:cNvSpPr/>
          <p:nvPr/>
        </p:nvSpPr>
        <p:spPr bwMode="auto">
          <a:xfrm>
            <a:off x="2822206" y="3975907"/>
            <a:ext cx="259229" cy="756084"/>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17" name="文本框 16"/>
          <p:cNvSpPr txBox="1"/>
          <p:nvPr/>
        </p:nvSpPr>
        <p:spPr>
          <a:xfrm>
            <a:off x="3081435" y="3813890"/>
            <a:ext cx="3694010" cy="1062355"/>
          </a:xfrm>
          <a:prstGeom prst="rect">
            <a:avLst/>
          </a:prstGeom>
          <a:noFill/>
        </p:spPr>
        <p:txBody>
          <a:bodyPr wrap="square" rtlCol="0">
            <a:spAutoFit/>
          </a:bodyPr>
          <a:lstStyle/>
          <a:p>
            <a:pPr marL="257175" indent="-257175">
              <a:lnSpc>
                <a:spcPct val="130000"/>
              </a:lnSpc>
              <a:spcAft>
                <a:spcPts val="0"/>
              </a:spcAft>
              <a:buFont typeface="Arial" panose="020B0604020202020204"/>
              <a:buChar char="•"/>
            </a:pPr>
            <a:r>
              <a:rPr kumimoji="1" lang="zh-CN" altLang="en-US" sz="1620" dirty="0"/>
              <a:t>权限提升（本地溢出、口令嗅探等）</a:t>
            </a:r>
            <a:endParaRPr kumimoji="1" lang="zh-CN" altLang="en-US" sz="1620" dirty="0"/>
          </a:p>
          <a:p>
            <a:pPr marL="257175" indent="-257175">
              <a:lnSpc>
                <a:spcPct val="130000"/>
              </a:lnSpc>
              <a:spcBef>
                <a:spcPts val="0"/>
              </a:spcBef>
              <a:spcAft>
                <a:spcPts val="0"/>
              </a:spcAft>
              <a:buFont typeface="Arial" panose="020B0604020202020204"/>
              <a:buChar char="•"/>
            </a:pPr>
            <a:r>
              <a:rPr kumimoji="1" lang="zh-CN" altLang="en-US" sz="1620" dirty="0"/>
              <a:t>后门</a:t>
            </a:r>
            <a:endParaRPr kumimoji="1" lang="en-US" altLang="zh-CN" sz="1620" dirty="0"/>
          </a:p>
          <a:p>
            <a:pPr marL="257175" indent="-257175">
              <a:lnSpc>
                <a:spcPct val="130000"/>
              </a:lnSpc>
              <a:spcBef>
                <a:spcPts val="0"/>
              </a:spcBef>
              <a:buFont typeface="Arial" panose="020B0604020202020204"/>
              <a:buChar char="•"/>
            </a:pPr>
            <a:r>
              <a:rPr kumimoji="1" lang="zh-CN" altLang="en-US" sz="1620" dirty="0"/>
              <a:t>痕迹擦除</a:t>
            </a:r>
            <a:endParaRPr kumimoji="1" lang="en-US" altLang="zh-CN" sz="1620" dirty="0"/>
          </a:p>
        </p:txBody>
      </p:sp>
      <p:sp>
        <p:nvSpPr>
          <p:cNvPr id="20" name="左大括号 19"/>
          <p:cNvSpPr/>
          <p:nvPr/>
        </p:nvSpPr>
        <p:spPr bwMode="auto">
          <a:xfrm>
            <a:off x="1266833" y="1977684"/>
            <a:ext cx="453650" cy="2430270"/>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3" name="文本框 2"/>
          <p:cNvSpPr txBox="1"/>
          <p:nvPr/>
        </p:nvSpPr>
        <p:spPr>
          <a:xfrm>
            <a:off x="618766" y="3003800"/>
            <a:ext cx="731520" cy="423545"/>
          </a:xfrm>
          <a:prstGeom prst="rect">
            <a:avLst/>
          </a:prstGeom>
          <a:noFill/>
        </p:spPr>
        <p:txBody>
          <a:bodyPr wrap="none" rtlCol="0">
            <a:spAutoFit/>
          </a:bodyPr>
          <a:lstStyle/>
          <a:p>
            <a:pPr>
              <a:spcAft>
                <a:spcPts val="0"/>
              </a:spcAft>
            </a:pPr>
            <a:r>
              <a:rPr kumimoji="1" lang="zh-CN" altLang="en-US" sz="2160" dirty="0">
                <a:solidFill>
                  <a:srgbClr val="800000"/>
                </a:solidFill>
              </a:rPr>
              <a:t>攻击</a:t>
            </a:r>
            <a:endParaRPr kumimoji="1" lang="zh-CN" altLang="en-US" sz="2160" dirty="0">
              <a:solidFill>
                <a:srgbClr val="8000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right)">
                                      <p:cBhvr>
                                        <p:cTn id="14" dur="500"/>
                                        <p:tgtEl>
                                          <p:spTgt spid="10"/>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ppt_x</p:attrName>
                                        </p:attrNameLst>
                                      </p:cBhvr>
                                      <p:tavLst>
                                        <p:tav tm="0">
                                          <p:val>
                                            <p:strVal val="#ppt_x-#ppt_w*1.125000"/>
                                          </p:val>
                                        </p:tav>
                                        <p:tav tm="100000">
                                          <p:val>
                                            <p:strVal val="#ppt_x"/>
                                          </p:val>
                                        </p:tav>
                                      </p:tavLst>
                                    </p:anim>
                                    <p:animEffect transition="in" filter="wipe(right)">
                                      <p:cBhvr>
                                        <p:cTn id="34" dur="500"/>
                                        <p:tgtEl>
                                          <p:spTgt spid="14"/>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righ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ppt_x</p:attrName>
                                        </p:attrNameLst>
                                      </p:cBhvr>
                                      <p:tavLst>
                                        <p:tav tm="0">
                                          <p:val>
                                            <p:strVal val="#ppt_x-#ppt_w*1.125000"/>
                                          </p:val>
                                        </p:tav>
                                        <p:tav tm="100000">
                                          <p:val>
                                            <p:strVal val="#ppt_x"/>
                                          </p:val>
                                        </p:tav>
                                      </p:tavLst>
                                    </p:anim>
                                    <p:animEffect transition="in" filter="wipe(right)">
                                      <p:cBhvr>
                                        <p:cTn id="44" dur="500"/>
                                        <p:tgtEl>
                                          <p:spTgt spid="16"/>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right)">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5" grpId="0"/>
      <p:bldP spid="16" grpId="0" animBg="1"/>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85360" y="287179"/>
            <a:ext cx="5811083" cy="421482"/>
          </a:xfrm>
        </p:spPr>
        <p:txBody>
          <a:bodyPr>
            <a:normAutofit fontScale="90000"/>
          </a:bodyPr>
          <a:lstStyle/>
          <a:p>
            <a:pPr>
              <a:spcAft>
                <a:spcPts val="0"/>
              </a:spcAft>
            </a:pPr>
            <a:r>
              <a:rPr lang="zh-CN" altLang="en-US" sz="3240" b="1" dirty="0">
                <a:latin typeface="+mj-ea"/>
                <a:cs typeface="+mn-cs"/>
              </a:rPr>
              <a:t>攻击带来的安全性问题</a:t>
            </a:r>
            <a:endParaRPr lang="en-US" altLang="zh-CN" sz="3240" b="1" dirty="0">
              <a:latin typeface="+mj-ea"/>
              <a:cs typeface="+mn-cs"/>
            </a:endParaRPr>
          </a:p>
        </p:txBody>
      </p:sp>
      <p:sp>
        <p:nvSpPr>
          <p:cNvPr id="2073634" name="Rectangle 34"/>
          <p:cNvSpPr>
            <a:spLocks noGrp="1" noChangeArrowheads="1"/>
          </p:cNvSpPr>
          <p:nvPr>
            <p:ph type="body" idx="1"/>
          </p:nvPr>
        </p:nvSpPr>
        <p:spPr>
          <a:xfrm>
            <a:off x="1396447" y="1081184"/>
            <a:ext cx="4601311" cy="3564396"/>
          </a:xfrm>
          <a:noFill/>
        </p:spPr>
        <p:txBody>
          <a:bodyPr>
            <a:normAutofit fontScale="92500" lnSpcReduction="10000"/>
          </a:bodyPr>
          <a:lstStyle/>
          <a:p>
            <a:pPr>
              <a:lnSpc>
                <a:spcPct val="130000"/>
              </a:lnSpc>
              <a:spcBef>
                <a:spcPts val="240"/>
              </a:spcBef>
              <a:spcAft>
                <a:spcPts val="0"/>
              </a:spcAft>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信息泄露</a:t>
            </a:r>
            <a:r>
              <a:rPr lang="zh-CN" altLang="en-US" kern="1200" dirty="0">
                <a:latin typeface="楷体" panose="02010609060101010101" charset="-122"/>
                <a:ea typeface="楷体" panose="02010609060101010101" charset="-122"/>
                <a:cs typeface="楷体" panose="02010609060101010101" charset="-122"/>
              </a:rPr>
              <a:t>、</a:t>
            </a:r>
            <a:r>
              <a:rPr lang="zh-CN" altLang="en-US" kern="1200" dirty="0">
                <a:solidFill>
                  <a:srgbClr val="C00000"/>
                </a:solidFill>
                <a:latin typeface="楷体" panose="02010609060101010101" charset="-122"/>
                <a:ea typeface="楷体" panose="02010609060101010101" charset="-122"/>
                <a:cs typeface="楷体" panose="02010609060101010101" charset="-122"/>
              </a:rPr>
              <a:t>破坏信息的完整性</a:t>
            </a:r>
            <a:endParaRPr lang="zh-CN" altLang="en-US" kern="1200" dirty="0">
              <a:solidFill>
                <a:srgbClr val="C00000"/>
              </a:solidFill>
              <a:latin typeface="楷体" panose="02010609060101010101" charset="-122"/>
              <a:ea typeface="楷体" panose="02010609060101010101" charset="-122"/>
              <a:cs typeface="楷体" panose="02010609060101010101" charset="-122"/>
            </a:endParaRPr>
          </a:p>
          <a:p>
            <a:pPr>
              <a:lnSpc>
                <a:spcPct val="130000"/>
              </a:lnSpc>
              <a:spcBef>
                <a:spcPts val="240"/>
              </a:spcBef>
              <a:spcAft>
                <a:spcPts val="0"/>
              </a:spcAft>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拒绝服务（</a:t>
            </a:r>
            <a:r>
              <a:rPr lang="en-US" altLang="zh-CN" kern="1200" dirty="0">
                <a:solidFill>
                  <a:srgbClr val="C00000"/>
                </a:solidFill>
                <a:latin typeface="楷体" panose="02010609060101010101" charset="-122"/>
                <a:ea typeface="楷体" panose="02010609060101010101" charset="-122"/>
                <a:cs typeface="楷体" panose="02010609060101010101" charset="-122"/>
              </a:rPr>
              <a:t>DoS</a:t>
            </a:r>
            <a:r>
              <a:rPr lang="zh-CN" altLang="en-US" kern="1200" dirty="0">
                <a:solidFill>
                  <a:srgbClr val="C00000"/>
                </a:solidFill>
                <a:latin typeface="楷体" panose="02010609060101010101" charset="-122"/>
                <a:ea typeface="楷体" panose="02010609060101010101" charset="-122"/>
                <a:cs typeface="楷体" panose="02010609060101010101" charset="-122"/>
              </a:rPr>
              <a:t>、</a:t>
            </a:r>
            <a:r>
              <a:rPr lang="en-US" altLang="zh-CN" kern="1200" dirty="0">
                <a:solidFill>
                  <a:srgbClr val="C00000"/>
                </a:solidFill>
                <a:latin typeface="楷体" panose="02010609060101010101" charset="-122"/>
                <a:ea typeface="楷体" panose="02010609060101010101" charset="-122"/>
                <a:cs typeface="楷体" panose="02010609060101010101" charset="-122"/>
              </a:rPr>
              <a:t>DDoS</a:t>
            </a:r>
            <a:r>
              <a:rPr lang="zh-CN" altLang="en-US" kern="1200" dirty="0">
                <a:solidFill>
                  <a:srgbClr val="C00000"/>
                </a:solidFill>
                <a:latin typeface="楷体" panose="02010609060101010101" charset="-122"/>
                <a:ea typeface="楷体" panose="02010609060101010101" charset="-122"/>
                <a:cs typeface="楷体" panose="02010609060101010101" charset="-122"/>
              </a:rPr>
              <a:t>）</a:t>
            </a:r>
            <a:endParaRPr lang="zh-CN" altLang="en-US" kern="1200" dirty="0">
              <a:solidFill>
                <a:srgbClr val="C00000"/>
              </a:solidFill>
              <a:latin typeface="楷体" panose="02010609060101010101" charset="-122"/>
              <a:ea typeface="楷体" panose="02010609060101010101" charset="-122"/>
              <a:cs typeface="楷体" panose="02010609060101010101" charset="-122"/>
            </a:endParaRPr>
          </a:p>
          <a:p>
            <a:pPr>
              <a:lnSpc>
                <a:spcPct val="130000"/>
              </a:lnSpc>
              <a:spcBef>
                <a:spcPts val="240"/>
              </a:spcBef>
              <a:spcAft>
                <a:spcPts val="0"/>
              </a:spcAft>
              <a:buClr>
                <a:srgbClr val="91AC4E"/>
              </a:buClr>
              <a:buSzPct val="80000"/>
              <a:buFont typeface="Wingdings" panose="05000000000000000000" pitchFamily="2" charset="2"/>
              <a:buChar char="p"/>
            </a:pPr>
            <a:r>
              <a:rPr lang="zh-CN" altLang="en-US" kern="1200" dirty="0">
                <a:latin typeface="楷体" panose="02010609060101010101" charset="-122"/>
                <a:ea typeface="楷体" panose="02010609060101010101" charset="-122"/>
                <a:cs typeface="楷体" panose="02010609060101010101" charset="-122"/>
              </a:rPr>
              <a:t>非法使用</a:t>
            </a:r>
            <a:r>
              <a:rPr lang="en-US" altLang="zh-CN" kern="1200" dirty="0">
                <a:latin typeface="楷体" panose="02010609060101010101" charset="-122"/>
                <a:ea typeface="楷体" panose="02010609060101010101" charset="-122"/>
                <a:cs typeface="楷体" panose="02010609060101010101" charset="-122"/>
              </a:rPr>
              <a:t>(</a:t>
            </a:r>
            <a:r>
              <a:rPr lang="zh-CN" altLang="en-US" kern="1200" dirty="0">
                <a:latin typeface="楷体" panose="02010609060101010101" charset="-122"/>
                <a:ea typeface="楷体" panose="02010609060101010101" charset="-122"/>
                <a:cs typeface="楷体" panose="02010609060101010101" charset="-122"/>
              </a:rPr>
              <a:t>非授权访问</a:t>
            </a:r>
            <a:r>
              <a:rPr lang="en-US" altLang="zh-CN" kern="1200" dirty="0">
                <a:latin typeface="楷体" panose="02010609060101010101" charset="-122"/>
                <a:ea typeface="楷体" panose="02010609060101010101" charset="-122"/>
                <a:cs typeface="楷体" panose="02010609060101010101" charset="-122"/>
              </a:rPr>
              <a:t>)</a:t>
            </a:r>
            <a:r>
              <a:rPr lang="zh-CN" altLang="en-US" kern="1200" dirty="0">
                <a:latin typeface="楷体" panose="02010609060101010101" charset="-122"/>
                <a:ea typeface="楷体" panose="02010609060101010101" charset="-122"/>
                <a:cs typeface="楷体" panose="02010609060101010101" charset="-122"/>
              </a:rPr>
              <a:t>、窃听</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spcAft>
                <a:spcPts val="0"/>
              </a:spcAft>
              <a:buClr>
                <a:srgbClr val="91AC4E"/>
              </a:buClr>
              <a:buSzPct val="80000"/>
              <a:buFont typeface="Wingdings" panose="05000000000000000000" pitchFamily="2" charset="2"/>
              <a:buChar char="p"/>
            </a:pPr>
            <a:r>
              <a:rPr lang="zh-CN" altLang="en-US" kern="1200" dirty="0">
                <a:latin typeface="楷体" panose="02010609060101010101" charset="-122"/>
                <a:ea typeface="楷体" panose="02010609060101010101" charset="-122"/>
                <a:cs typeface="楷体" panose="02010609060101010101" charset="-122"/>
              </a:rPr>
              <a:t>业务数据流分析</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spcAft>
                <a:spcPts val="0"/>
              </a:spcAft>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假冒</a:t>
            </a:r>
            <a:r>
              <a:rPr lang="zh-CN" altLang="en-US" kern="1200" dirty="0">
                <a:latin typeface="楷体" panose="02010609060101010101" charset="-122"/>
                <a:ea typeface="楷体" panose="02010609060101010101" charset="-122"/>
                <a:cs typeface="楷体" panose="02010609060101010101" charset="-122"/>
              </a:rPr>
              <a:t>、旁路控制</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spcAft>
                <a:spcPts val="0"/>
              </a:spcAft>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授权侵犯 </a:t>
            </a:r>
            <a:r>
              <a:rPr lang="zh-CN" altLang="en-US" kern="1200" dirty="0">
                <a:latin typeface="楷体" panose="02010609060101010101" charset="-122"/>
                <a:ea typeface="楷体" panose="02010609060101010101" charset="-122"/>
                <a:cs typeface="楷体" panose="02010609060101010101" charset="-122"/>
              </a:rPr>
              <a:t>（内部攻击）</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spcAft>
                <a:spcPts val="0"/>
              </a:spcAft>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抵赖</a:t>
            </a:r>
            <a:r>
              <a:rPr lang="zh-CN" altLang="en-US" kern="1200" dirty="0">
                <a:latin typeface="楷体" panose="02010609060101010101" charset="-122"/>
                <a:ea typeface="楷体" panose="02010609060101010101" charset="-122"/>
                <a:cs typeface="楷体" panose="02010609060101010101" charset="-122"/>
              </a:rPr>
              <a:t> （来自用户的攻击）</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spcAft>
                <a:spcPts val="0"/>
              </a:spcAft>
              <a:buClr>
                <a:srgbClr val="91AC4E"/>
              </a:buClr>
              <a:buSzPct val="80000"/>
              <a:buFont typeface="Wingdings" panose="05000000000000000000" pitchFamily="2" charset="2"/>
              <a:buChar char="p"/>
            </a:pPr>
            <a:r>
              <a:rPr lang="zh-CN" altLang="en-US" kern="1200" dirty="0">
                <a:latin typeface="楷体" panose="02010609060101010101" charset="-122"/>
                <a:ea typeface="楷体" panose="02010609060101010101" charset="-122"/>
                <a:cs typeface="楷体" panose="02010609060101010101" charset="-122"/>
              </a:rPr>
              <a:t>计算机病毒、恶意软件</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kern="1200" dirty="0">
                <a:latin typeface="楷体" panose="02010609060101010101" charset="-122"/>
                <a:ea typeface="楷体" panose="02010609060101010101" charset="-122"/>
                <a:cs typeface="楷体" panose="02010609060101010101" charset="-122"/>
              </a:rPr>
              <a:t>信息安全法律法规不完善</a:t>
            </a:r>
            <a:endParaRPr lang="en-US" altLang="zh-CN" kern="1200" dirty="0">
              <a:latin typeface="楷体" panose="02010609060101010101" charset="-122"/>
              <a:ea typeface="楷体" panose="02010609060101010101" charset="-122"/>
              <a:cs typeface="楷体" panose="02010609060101010101" charset="-122"/>
            </a:endParaRPr>
          </a:p>
        </p:txBody>
      </p:sp>
      <p:pic>
        <p:nvPicPr>
          <p:cNvPr id="73730" name="Picture 2" descr="http://images.pearsoned-ema.com/jpeg/large/9780321194336.jpg"/>
          <p:cNvPicPr>
            <a:picLocks noChangeAspect="1" noChangeArrowheads="1"/>
          </p:cNvPicPr>
          <p:nvPr/>
        </p:nvPicPr>
        <p:blipFill>
          <a:blip r:embed="rId1" cstate="print"/>
          <a:srcRect/>
          <a:stretch>
            <a:fillRect/>
          </a:stretch>
        </p:blipFill>
        <p:spPr bwMode="auto">
          <a:xfrm>
            <a:off x="5997759" y="1164566"/>
            <a:ext cx="2446871" cy="3165894"/>
          </a:xfrm>
          <a:prstGeom prst="rect">
            <a:avLst/>
          </a:prstGeom>
          <a:noFill/>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73634">
                                            <p:txEl>
                                              <p:pRg st="1" end="1"/>
                                            </p:txEl>
                                          </p:spTgt>
                                        </p:tgtEl>
                                        <p:attrNameLst>
                                          <p:attrName>style.visibility</p:attrName>
                                        </p:attrNameLst>
                                      </p:cBhvr>
                                      <p:to>
                                        <p:strVal val="visible"/>
                                      </p:to>
                                    </p:set>
                                    <p:anim calcmode="lin" valueType="num">
                                      <p:cBhvr additive="base">
                                        <p:cTn id="7" dur="500"/>
                                        <p:tgtEl>
                                          <p:spTgt spid="207363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7363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73634">
                                            <p:txEl>
                                              <p:pRg st="2" end="2"/>
                                            </p:txEl>
                                          </p:spTgt>
                                        </p:tgtEl>
                                        <p:attrNameLst>
                                          <p:attrName>style.visibility</p:attrName>
                                        </p:attrNameLst>
                                      </p:cBhvr>
                                      <p:to>
                                        <p:strVal val="visible"/>
                                      </p:to>
                                    </p:set>
                                    <p:anim calcmode="lin" valueType="num">
                                      <p:cBhvr additive="base">
                                        <p:cTn id="13" dur="500"/>
                                        <p:tgtEl>
                                          <p:spTgt spid="2073634">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07363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073634">
                                            <p:txEl>
                                              <p:pRg st="3" end="3"/>
                                            </p:txEl>
                                          </p:spTgt>
                                        </p:tgtEl>
                                        <p:attrNameLst>
                                          <p:attrName>style.visibility</p:attrName>
                                        </p:attrNameLst>
                                      </p:cBhvr>
                                      <p:to>
                                        <p:strVal val="visible"/>
                                      </p:to>
                                    </p:set>
                                    <p:anim calcmode="lin" valueType="num">
                                      <p:cBhvr additive="base">
                                        <p:cTn id="19" dur="500"/>
                                        <p:tgtEl>
                                          <p:spTgt spid="2073634">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07363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073634">
                                            <p:txEl>
                                              <p:pRg st="4" end="4"/>
                                            </p:txEl>
                                          </p:spTgt>
                                        </p:tgtEl>
                                        <p:attrNameLst>
                                          <p:attrName>style.visibility</p:attrName>
                                        </p:attrNameLst>
                                      </p:cBhvr>
                                      <p:to>
                                        <p:strVal val="visible"/>
                                      </p:to>
                                    </p:set>
                                    <p:anim calcmode="lin" valueType="num">
                                      <p:cBhvr additive="base">
                                        <p:cTn id="25" dur="500"/>
                                        <p:tgtEl>
                                          <p:spTgt spid="2073634">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07363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073634">
                                            <p:txEl>
                                              <p:pRg st="5" end="5"/>
                                            </p:txEl>
                                          </p:spTgt>
                                        </p:tgtEl>
                                        <p:attrNameLst>
                                          <p:attrName>style.visibility</p:attrName>
                                        </p:attrNameLst>
                                      </p:cBhvr>
                                      <p:to>
                                        <p:strVal val="visible"/>
                                      </p:to>
                                    </p:set>
                                    <p:anim calcmode="lin" valueType="num">
                                      <p:cBhvr additive="base">
                                        <p:cTn id="31" dur="500"/>
                                        <p:tgtEl>
                                          <p:spTgt spid="2073634">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0736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073634">
                                            <p:txEl>
                                              <p:pRg st="6" end="6"/>
                                            </p:txEl>
                                          </p:spTgt>
                                        </p:tgtEl>
                                        <p:attrNameLst>
                                          <p:attrName>style.visibility</p:attrName>
                                        </p:attrNameLst>
                                      </p:cBhvr>
                                      <p:to>
                                        <p:strVal val="visible"/>
                                      </p:to>
                                    </p:set>
                                    <p:anim calcmode="lin" valueType="num">
                                      <p:cBhvr additive="base">
                                        <p:cTn id="37" dur="500"/>
                                        <p:tgtEl>
                                          <p:spTgt spid="2073634">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2073634">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2073634">
                                            <p:txEl>
                                              <p:pRg st="7" end="7"/>
                                            </p:txEl>
                                          </p:spTgt>
                                        </p:tgtEl>
                                        <p:attrNameLst>
                                          <p:attrName>style.visibility</p:attrName>
                                        </p:attrNameLst>
                                      </p:cBhvr>
                                      <p:to>
                                        <p:strVal val="visible"/>
                                      </p:to>
                                    </p:set>
                                    <p:anim calcmode="lin" valueType="num">
                                      <p:cBhvr additive="base">
                                        <p:cTn id="43" dur="500"/>
                                        <p:tgtEl>
                                          <p:spTgt spid="2073634">
                                            <p:txEl>
                                              <p:pRg st="7" end="7"/>
                                            </p:txEl>
                                          </p:spTgt>
                                        </p:tgtEl>
                                        <p:attrNameLst>
                                          <p:attrName>ppt_y</p:attrName>
                                        </p:attrNameLst>
                                      </p:cBhvr>
                                      <p:tavLst>
                                        <p:tav tm="0">
                                          <p:val>
                                            <p:strVal val="#ppt_y+#ppt_h*1.125000"/>
                                          </p:val>
                                        </p:tav>
                                        <p:tav tm="100000">
                                          <p:val>
                                            <p:strVal val="#ppt_y"/>
                                          </p:val>
                                        </p:tav>
                                      </p:tavLst>
                                    </p:anim>
                                    <p:animEffect transition="in" filter="wipe(up)">
                                      <p:cBhvr>
                                        <p:cTn id="44" dur="500"/>
                                        <p:tgtEl>
                                          <p:spTgt spid="2073634">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073634">
                                            <p:txEl>
                                              <p:pRg st="8" end="8"/>
                                            </p:txEl>
                                          </p:spTgt>
                                        </p:tgtEl>
                                        <p:attrNameLst>
                                          <p:attrName>style.visibility</p:attrName>
                                        </p:attrNameLst>
                                      </p:cBhvr>
                                      <p:to>
                                        <p:strVal val="visible"/>
                                      </p:to>
                                    </p:set>
                                    <p:anim calcmode="lin" valueType="num">
                                      <p:cBhvr additive="base">
                                        <p:cTn id="49" dur="500"/>
                                        <p:tgtEl>
                                          <p:spTgt spid="2073634">
                                            <p:txEl>
                                              <p:pRg st="8" end="8"/>
                                            </p:txEl>
                                          </p:spTgt>
                                        </p:tgtEl>
                                        <p:attrNameLst>
                                          <p:attrName>ppt_y</p:attrName>
                                        </p:attrNameLst>
                                      </p:cBhvr>
                                      <p:tavLst>
                                        <p:tav tm="0">
                                          <p:val>
                                            <p:strVal val="#ppt_y+#ppt_h*1.125000"/>
                                          </p:val>
                                        </p:tav>
                                        <p:tav tm="100000">
                                          <p:val>
                                            <p:strVal val="#ppt_y"/>
                                          </p:val>
                                        </p:tav>
                                      </p:tavLst>
                                    </p:anim>
                                    <p:animEffect transition="in" filter="wipe(up)">
                                      <p:cBhvr>
                                        <p:cTn id="50" dur="500"/>
                                        <p:tgtEl>
                                          <p:spTgt spid="20736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solidFill>
                  <a:srgbClr val="0070C0"/>
                </a:solidFill>
              </a:rPr>
              <a:t>软件系统安全威胁：</a:t>
            </a:r>
            <a:r>
              <a:rPr kumimoji="1" lang="en-US" altLang="zh-CN" dirty="0">
                <a:solidFill>
                  <a:srgbClr val="0070C0"/>
                </a:solidFill>
              </a:rPr>
              <a:t>STRIED</a:t>
            </a:r>
            <a:endParaRPr kumimoji="1" lang="zh-CN" altLang="en-US" dirty="0"/>
          </a:p>
        </p:txBody>
      </p:sp>
      <p:sp>
        <p:nvSpPr>
          <p:cNvPr id="3" name="内容占位符 2"/>
          <p:cNvSpPr>
            <a:spLocks noGrp="1"/>
          </p:cNvSpPr>
          <p:nvPr>
            <p:ph idx="1"/>
          </p:nvPr>
        </p:nvSpPr>
        <p:spPr>
          <a:xfrm>
            <a:off x="465020" y="1349968"/>
            <a:ext cx="5146508" cy="2846646"/>
          </a:xfrm>
        </p:spPr>
        <p:txBody>
          <a:bodyPr/>
          <a:lstStyle/>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假冒 </a:t>
            </a:r>
            <a:r>
              <a:rPr lang="en-US" altLang="zh-CN" b="1" dirty="0">
                <a:ea typeface="楷体" panose="02010609060101010101" charset="-122"/>
                <a:cs typeface="楷体" panose="02010609060101010101" charset="-122"/>
              </a:rPr>
              <a:t>ID </a:t>
            </a:r>
            <a:r>
              <a:rPr lang="zh-CN" altLang="en-US" b="1" dirty="0">
                <a:ea typeface="楷体" panose="02010609060101010101" charset="-122"/>
                <a:cs typeface="楷体" panose="02010609060101010101" charset="-122"/>
              </a:rPr>
              <a:t>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S</a:t>
            </a:r>
            <a:r>
              <a:rPr lang="en-US" altLang="zh-CN" sz="1800" dirty="0">
                <a:ea typeface="楷体" panose="02010609060101010101" charset="-122"/>
                <a:cs typeface="楷体" panose="02010609060101010101" charset="-122"/>
              </a:rPr>
              <a:t>poofing Identify)</a:t>
            </a:r>
            <a:endParaRPr lang="en-US" altLang="zh-CN" sz="1800" dirty="0">
              <a:ea typeface="楷体" panose="02010609060101010101" charset="-122"/>
              <a:cs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篡改</a:t>
            </a:r>
            <a:r>
              <a:rPr lang="zh-CN" altLang="en-US" dirty="0">
                <a:ea typeface="楷体" panose="02010609060101010101" charset="-122"/>
                <a:cs typeface="楷体" panose="02010609060101010101" charset="-122"/>
              </a:rPr>
              <a:t>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rPr>
              <a:t>T</a:t>
            </a:r>
            <a:r>
              <a:rPr lang="en-US" altLang="zh-CN" sz="1800" dirty="0">
                <a:ea typeface="楷体" panose="02010609060101010101" charset="-122"/>
              </a:rPr>
              <a:t>ampering)</a:t>
            </a:r>
            <a:endParaRPr lang="en-US" altLang="zh-CN" sz="1800" dirty="0">
              <a:ea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抵赖</a:t>
            </a:r>
            <a:r>
              <a:rPr lang="zh-CN" altLang="en-US" dirty="0">
                <a:ea typeface="楷体" panose="02010609060101010101" charset="-122"/>
                <a:cs typeface="楷体" panose="02010609060101010101" charset="-122"/>
              </a:rPr>
              <a:t>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R</a:t>
            </a:r>
            <a:r>
              <a:rPr lang="en-US" altLang="zh-CN" sz="1800" dirty="0">
                <a:ea typeface="楷体" panose="02010609060101010101" charset="-122"/>
              </a:rPr>
              <a:t>epudiation)</a:t>
            </a:r>
            <a:endParaRPr lang="en-US" altLang="zh-CN" sz="1800" dirty="0">
              <a:ea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信息泄露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I</a:t>
            </a:r>
            <a:r>
              <a:rPr lang="en-US" altLang="zh-CN" sz="1800" dirty="0">
                <a:ea typeface="楷体" panose="02010609060101010101" charset="-122"/>
              </a:rPr>
              <a:t>nformation)</a:t>
            </a:r>
            <a:endParaRPr lang="en-US" altLang="zh-CN" sz="1800" dirty="0">
              <a:ea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拒绝服务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D</a:t>
            </a:r>
            <a:r>
              <a:rPr lang="en-US" altLang="zh-CN" sz="1800" dirty="0">
                <a:ea typeface="楷体" panose="02010609060101010101" charset="-122"/>
              </a:rPr>
              <a:t>enial of Service, DoS )</a:t>
            </a:r>
            <a:endParaRPr lang="en-US" altLang="zh-CN" sz="1800" dirty="0">
              <a:ea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特权升级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E</a:t>
            </a:r>
            <a:r>
              <a:rPr lang="en-US" altLang="zh-CN" sz="1800" dirty="0">
                <a:ea typeface="楷体" panose="02010609060101010101" charset="-122"/>
              </a:rPr>
              <a:t>levation of Privilege, </a:t>
            </a:r>
            <a:r>
              <a:rPr lang="en-US" altLang="zh-CN" sz="1800" dirty="0" err="1">
                <a:ea typeface="楷体" panose="02010609060101010101" charset="-122"/>
              </a:rPr>
              <a:t>EoP</a:t>
            </a:r>
            <a:r>
              <a:rPr lang="en-US" altLang="zh-CN" sz="1800" dirty="0">
                <a:ea typeface="楷体" panose="02010609060101010101" charset="-122"/>
              </a:rPr>
              <a:t>)</a:t>
            </a:r>
            <a:endParaRPr lang="en-US" altLang="zh-CN" sz="1800" dirty="0">
              <a:ea typeface="楷体" panose="02010609060101010101" charset="-122"/>
            </a:endParaRPr>
          </a:p>
        </p:txBody>
      </p:sp>
      <p:pic>
        <p:nvPicPr>
          <p:cNvPr id="4" name="图片 3"/>
          <p:cNvPicPr>
            <a:picLocks noChangeAspect="1"/>
          </p:cNvPicPr>
          <p:nvPr/>
        </p:nvPicPr>
        <p:blipFill>
          <a:blip r:embed="rId1"/>
          <a:stretch>
            <a:fillRect/>
          </a:stretch>
        </p:blipFill>
        <p:spPr>
          <a:xfrm>
            <a:off x="5427081" y="1630803"/>
            <a:ext cx="3528551" cy="1881894"/>
          </a:xfrm>
          <a:prstGeom prst="rect">
            <a:avLst/>
          </a:prstGeom>
        </p:spPr>
      </p:pic>
      <p:sp>
        <p:nvSpPr>
          <p:cNvPr id="5" name="矩形 4"/>
          <p:cNvSpPr/>
          <p:nvPr/>
        </p:nvSpPr>
        <p:spPr>
          <a:xfrm>
            <a:off x="5237755" y="3461194"/>
            <a:ext cx="4114800" cy="243205"/>
          </a:xfrm>
          <a:prstGeom prst="rect">
            <a:avLst/>
          </a:prstGeom>
        </p:spPr>
        <p:txBody>
          <a:bodyPr>
            <a:spAutoFit/>
          </a:bodyPr>
          <a:lstStyle/>
          <a:p>
            <a:pPr>
              <a:spcAft>
                <a:spcPts val="0"/>
              </a:spcAft>
            </a:pPr>
            <a:r>
              <a:rPr lang="en-US" altLang="zh-CN" sz="990" dirty="0">
                <a:hlinkClick r:id="rId2"/>
              </a:rPr>
              <a:t>http://techdo.me/identity-spoofing-and-how-to-protect-yourself-from-it/</a:t>
            </a:r>
            <a:r>
              <a:rPr lang="en-US" altLang="zh-CN" sz="990" dirty="0"/>
              <a:t> </a:t>
            </a:r>
            <a:endParaRPr lang="zh-CN" altLang="en-US" sz="99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性能问题</a:t>
            </a:r>
            <a:endParaRPr kumimoji="1" lang="zh-CN" altLang="en-US" dirty="0"/>
          </a:p>
        </p:txBody>
      </p:sp>
      <p:pic>
        <p:nvPicPr>
          <p:cNvPr id="4" name="Picture 2" descr="http://ww2.sinaimg.cn/bmiddle/6285ad1bgw1doqpc7z5huj.jpg"/>
          <p:cNvPicPr>
            <a:picLocks noChangeAspect="1" noChangeArrowheads="1"/>
          </p:cNvPicPr>
          <p:nvPr/>
        </p:nvPicPr>
        <p:blipFill>
          <a:blip r:embed="rId1" cstate="print"/>
          <a:srcRect/>
          <a:stretch>
            <a:fillRect/>
          </a:stretch>
        </p:blipFill>
        <p:spPr bwMode="auto">
          <a:xfrm>
            <a:off x="5345129" y="1226709"/>
            <a:ext cx="2456876" cy="1561933"/>
          </a:xfrm>
          <a:prstGeom prst="rect">
            <a:avLst/>
          </a:prstGeom>
          <a:noFill/>
        </p:spPr>
      </p:pic>
      <p:pic>
        <p:nvPicPr>
          <p:cNvPr id="5" name="Picture 4" descr="http://ww4.sinaimg.cn/bmiddle/6285ad1bgw1doqkdpn9u0j.jpg"/>
          <p:cNvPicPr>
            <a:picLocks noChangeAspect="1" noChangeArrowheads="1"/>
          </p:cNvPicPr>
          <p:nvPr/>
        </p:nvPicPr>
        <p:blipFill>
          <a:blip r:embed="rId2" cstate="print"/>
          <a:srcRect/>
          <a:stretch>
            <a:fillRect/>
          </a:stretch>
        </p:blipFill>
        <p:spPr bwMode="auto">
          <a:xfrm>
            <a:off x="4947960" y="2931015"/>
            <a:ext cx="3523589" cy="1296144"/>
          </a:xfrm>
          <a:prstGeom prst="rect">
            <a:avLst/>
          </a:prstGeom>
          <a:noFill/>
        </p:spPr>
      </p:pic>
      <p:pic>
        <p:nvPicPr>
          <p:cNvPr id="9" name="图片 8"/>
          <p:cNvPicPr>
            <a:picLocks noChangeAspect="1"/>
          </p:cNvPicPr>
          <p:nvPr/>
        </p:nvPicPr>
        <p:blipFill>
          <a:blip r:embed="rId3"/>
          <a:stretch>
            <a:fillRect/>
          </a:stretch>
        </p:blipFill>
        <p:spPr>
          <a:xfrm>
            <a:off x="480201" y="1307829"/>
            <a:ext cx="3873571" cy="2680511"/>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9092" y="271096"/>
            <a:ext cx="5703034" cy="571500"/>
          </a:xfrm>
        </p:spPr>
        <p:txBody>
          <a:bodyPr/>
          <a:lstStyle/>
          <a:p>
            <a:pPr>
              <a:spcAft>
                <a:spcPts val="0"/>
              </a:spcAft>
            </a:pPr>
            <a:r>
              <a:rPr lang="zh-CN" altLang="en-US" dirty="0">
                <a:latin typeface="+mj-ea"/>
              </a:rPr>
              <a:t>一些常见的安全漏洞模式</a:t>
            </a:r>
            <a:endParaRPr lang="en-US" altLang="zh-CN" dirty="0">
              <a:latin typeface="+mj-ea"/>
            </a:endParaRPr>
          </a:p>
        </p:txBody>
      </p:sp>
      <p:sp>
        <p:nvSpPr>
          <p:cNvPr id="78851" name="Rectangle 3"/>
          <p:cNvSpPr>
            <a:spLocks noGrp="1" noChangeArrowheads="1"/>
          </p:cNvSpPr>
          <p:nvPr>
            <p:ph type="body" idx="1"/>
          </p:nvPr>
        </p:nvSpPr>
        <p:spPr>
          <a:xfrm>
            <a:off x="1068536" y="1017872"/>
            <a:ext cx="4225360" cy="3854532"/>
          </a:xfrm>
        </p:spPr>
        <p:txBody>
          <a:bodyPr>
            <a:normAutofit/>
          </a:bodyPr>
          <a:lstStyle/>
          <a:p>
            <a:pPr marL="320040" indent="-320040" eaLnBrk="0" hangingPunct="0">
              <a:lnSpc>
                <a:spcPct val="150000"/>
              </a:lnSpc>
              <a:spcBef>
                <a:spcPct val="0"/>
              </a:spcBef>
              <a:spcAft>
                <a:spcPts val="0"/>
              </a:spcAft>
              <a:buClr>
                <a:srgbClr val="91AC4E"/>
              </a:buClr>
              <a:buSzPct val="80000"/>
              <a:buFont typeface="Wingdings" panose="05000000000000000000" pitchFamily="2" charset="2"/>
              <a:buChar char="p"/>
              <a:defRPr/>
            </a:pP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缓冲区溢出漏洞</a:t>
            </a:r>
            <a:endPar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eaLnBrk="0" hangingPunct="0">
              <a:lnSpc>
                <a:spcPct val="150000"/>
              </a:lnSpc>
              <a:spcBef>
                <a:spcPct val="0"/>
              </a:spcBef>
              <a:buClr>
                <a:srgbClr val="91AC4E"/>
              </a:buClr>
              <a:buSzPct val="80000"/>
              <a:buFont typeface="Wingdings" panose="05000000000000000000" pitchFamily="2" charset="2"/>
              <a:buChar char="p"/>
              <a:defRPr/>
            </a:pP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图像格式</a:t>
            </a:r>
            <a:r>
              <a:rPr lang="en-US" altLang="zh-CN" sz="1800" dirty="0">
                <a:effectLst>
                  <a:outerShdw blurRad="38100" dist="38100" dir="2700000" algn="tl">
                    <a:srgbClr val="FFFFFF"/>
                  </a:outerShdw>
                </a:effectLst>
                <a:ea typeface="宋体" panose="02010600030101010101" pitchFamily="2" charset="-122"/>
                <a:cs typeface="宋体" panose="02010600030101010101" pitchFamily="2" charset="-122"/>
              </a:rPr>
              <a:t>(WWF/TIFF/PNG)</a:t>
            </a: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漏洞</a:t>
            </a:r>
            <a:endPar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eaLnBrk="0" hangingPunct="0">
              <a:lnSpc>
                <a:spcPct val="150000"/>
              </a:lnSpc>
              <a:spcBef>
                <a:spcPct val="0"/>
              </a:spcBef>
              <a:buClr>
                <a:srgbClr val="91AC4E"/>
              </a:buClr>
              <a:buSzPct val="80000"/>
              <a:buFont typeface="Wingdings" panose="05000000000000000000" pitchFamily="2" charset="2"/>
              <a:buChar char="p"/>
              <a:defRPr/>
            </a:pP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竞争条件漏洞模式</a:t>
            </a:r>
            <a:endParaRPr 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SQL</a:t>
            </a: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注入</a:t>
            </a: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漏洞</a:t>
            </a:r>
            <a:endPar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跨站脚本攻击（</a:t>
            </a:r>
            <a:r>
              <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XSS</a:t>
            </a: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endPar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跨站请求伪造攻击（</a:t>
            </a:r>
            <a:r>
              <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CSRF</a:t>
            </a: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endPar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en-US" altLang="zh-TW"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Frame-proxy</a:t>
            </a:r>
            <a:r>
              <a:rPr lang="zh-TW"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攻击漏洞</a:t>
            </a:r>
            <a:endParaRPr lang="en-US" altLang="zh-TW"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并发漏洞</a:t>
            </a:r>
            <a:endPar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 </a:t>
            </a:r>
            <a:endPar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140292" name="Picture 4" descr="http://vif.tugraz.at/uploads/pics/model-based_02.jpg"/>
          <p:cNvPicPr>
            <a:picLocks noChangeAspect="1" noChangeArrowheads="1"/>
          </p:cNvPicPr>
          <p:nvPr/>
        </p:nvPicPr>
        <p:blipFill>
          <a:blip r:embed="rId1" cstate="print"/>
          <a:srcRect/>
          <a:stretch>
            <a:fillRect/>
          </a:stretch>
        </p:blipFill>
        <p:spPr bwMode="auto">
          <a:xfrm>
            <a:off x="5768059" y="1102665"/>
            <a:ext cx="2916324" cy="2938170"/>
          </a:xfrm>
          <a:prstGeom prst="rect">
            <a:avLst/>
          </a:prstGeom>
          <a:noFill/>
        </p:spPr>
      </p:pic>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582634" y="270827"/>
            <a:ext cx="5746433" cy="421482"/>
          </a:xfrm>
        </p:spPr>
        <p:txBody>
          <a:bodyPr>
            <a:normAutofit fontScale="90000"/>
          </a:bodyPr>
          <a:lstStyle/>
          <a:p>
            <a:pPr>
              <a:spcAft>
                <a:spcPts val="0"/>
              </a:spcAft>
              <a:buClr>
                <a:schemeClr val="accent4"/>
              </a:buClr>
            </a:pPr>
            <a:r>
              <a:rPr lang="zh-CN" altLang="en-US" dirty="0"/>
              <a:t>常见的 </a:t>
            </a:r>
            <a:r>
              <a:rPr lang="en-US" altLang="zh-CN" dirty="0"/>
              <a:t>C/</a:t>
            </a:r>
            <a:r>
              <a:rPr lang="zh-CN" altLang="en-US" dirty="0"/>
              <a:t> </a:t>
            </a:r>
            <a:r>
              <a:rPr lang="en-US" altLang="zh-CN" dirty="0"/>
              <a:t>C++</a:t>
            </a:r>
            <a:r>
              <a:rPr lang="zh-CN" altLang="en-US" dirty="0"/>
              <a:t>缓冲区溢出问题</a:t>
            </a:r>
            <a:endParaRPr lang="zh-CN" altLang="en-US" dirty="0"/>
          </a:p>
        </p:txBody>
      </p:sp>
      <p:sp>
        <p:nvSpPr>
          <p:cNvPr id="35843"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78BC8644-7B00-A945-B25C-3D601DE057C6}" type="slidenum">
              <a:rPr lang="en-US" altLang="zh-CN"/>
            </a:fld>
            <a:endParaRPr lang="en-US" altLang="zh-CN"/>
          </a:p>
        </p:txBody>
      </p:sp>
      <p:graphicFrame>
        <p:nvGraphicFramePr>
          <p:cNvPr id="19523" name="Group 67"/>
          <p:cNvGraphicFramePr>
            <a:graphicFrameLocks noGrp="1"/>
          </p:cNvGraphicFramePr>
          <p:nvPr/>
        </p:nvGraphicFramePr>
        <p:xfrm>
          <a:off x="848680" y="1109584"/>
          <a:ext cx="7446640" cy="3401617"/>
        </p:xfrm>
        <a:graphic>
          <a:graphicData uri="http://schemas.openxmlformats.org/drawingml/2006/table">
            <a:tbl>
              <a:tblPr/>
              <a:tblGrid>
                <a:gridCol w="4664938"/>
                <a:gridCol w="2781702"/>
              </a:tblGrid>
              <a:tr h="501253">
                <a:tc>
                  <a:txBody>
                    <a:bodyPr/>
                    <a:lstStyle/>
                    <a:p>
                      <a:pPr marL="0" marR="0" lvl="0" indent="0" algn="l" defTabSz="914400" rtl="0" eaLnBrk="1" fontAlgn="base" latinLnBrk="0" hangingPunct="1">
                        <a:lnSpc>
                          <a:spcPct val="100000"/>
                        </a:lnSpc>
                        <a:spcBef>
                          <a:spcPct val="20000"/>
                        </a:spcBef>
                        <a:spcAft>
                          <a:spcPts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strcpy</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(char *</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dest</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 const char *</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src</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 </a:t>
                      </a:r>
                      <a:endPar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dest</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244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strcat(char *dest, const char *src)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dest</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getwd</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(char *</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buf</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 </a:t>
                      </a:r>
                      <a:endPar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buf</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72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gets(char *s)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s</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[vf]scanf(const char *format, ...)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可导致参数溢出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244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realpath(char *path, char resolved_path[])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path</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25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[v]</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sprintf</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(char *str, const char *format, ...) </a:t>
                      </a:r>
                      <a:endPar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str</a:t>
                      </a:r>
                      <a:r>
                        <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286" y="356059"/>
            <a:ext cx="5292644" cy="421482"/>
          </a:xfrm>
        </p:spPr>
        <p:txBody>
          <a:bodyPr>
            <a:noAutofit/>
          </a:bodyPr>
          <a:lstStyle/>
          <a:p>
            <a:pPr>
              <a:spcAft>
                <a:spcPts val="0"/>
              </a:spcAft>
              <a:buClr>
                <a:schemeClr val="accent4"/>
              </a:buClr>
            </a:pPr>
            <a:r>
              <a:rPr lang="en-US" altLang="zh-CN" dirty="0"/>
              <a:t>OWASP Top10</a:t>
            </a:r>
            <a:r>
              <a:rPr lang="zh-CN" altLang="en-US" dirty="0"/>
              <a:t> 漏洞模式</a:t>
            </a:r>
            <a:endParaRPr lang="zh-CN" altLang="en-US" dirty="0"/>
          </a:p>
        </p:txBody>
      </p:sp>
      <p:sp>
        <p:nvSpPr>
          <p:cNvPr id="4" name="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dirty="0"/>
          </a:p>
        </p:txBody>
      </p:sp>
      <p:sp>
        <p:nvSpPr>
          <p:cNvPr id="6" name="矩形 5"/>
          <p:cNvSpPr/>
          <p:nvPr/>
        </p:nvSpPr>
        <p:spPr>
          <a:xfrm>
            <a:off x="527286" y="817849"/>
            <a:ext cx="3793490" cy="312420"/>
          </a:xfrm>
          <a:prstGeom prst="rect">
            <a:avLst/>
          </a:prstGeom>
        </p:spPr>
        <p:txBody>
          <a:bodyPr wrap="none">
            <a:spAutoFit/>
          </a:bodyPr>
          <a:lstStyle/>
          <a:p>
            <a:pPr>
              <a:spcAft>
                <a:spcPts val="0"/>
              </a:spcAft>
            </a:pPr>
            <a:r>
              <a:rPr lang="en-US" altLang="zh-CN" sz="1440" dirty="0">
                <a:solidFill>
                  <a:srgbClr val="008000"/>
                </a:solidFill>
              </a:rPr>
              <a:t>OWASP</a:t>
            </a:r>
            <a:r>
              <a:rPr lang="zh-CN" altLang="en-US" sz="1440" dirty="0">
                <a:solidFill>
                  <a:srgbClr val="008000"/>
                </a:solidFill>
              </a:rPr>
              <a:t>：</a:t>
            </a:r>
            <a:r>
              <a:rPr lang="en-US" altLang="zh-CN" sz="1440" dirty="0">
                <a:solidFill>
                  <a:srgbClr val="008000"/>
                </a:solidFill>
              </a:rPr>
              <a:t>Open Web Application Security Project</a:t>
            </a:r>
            <a:endParaRPr lang="zh-CN" altLang="en-US" sz="1440" dirty="0">
              <a:solidFill>
                <a:srgbClr val="008000"/>
              </a:solidFill>
            </a:endParaRPr>
          </a:p>
        </p:txBody>
      </p:sp>
      <p:pic>
        <p:nvPicPr>
          <p:cNvPr id="1026" name="Picture 2" descr="Mapp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23031"/>
            <a:ext cx="9144000" cy="25209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467322" y="4207125"/>
            <a:ext cx="1973006" cy="275590"/>
          </a:xfrm>
          <a:prstGeom prst="rect">
            <a:avLst/>
          </a:prstGeom>
          <a:noFill/>
        </p:spPr>
        <p:txBody>
          <a:bodyPr wrap="square">
            <a:spAutoFit/>
          </a:bodyPr>
          <a:lstStyle/>
          <a:p>
            <a:pPr>
              <a:spcAft>
                <a:spcPts val="0"/>
              </a:spcAft>
            </a:pPr>
            <a:r>
              <a:rPr lang="zh-CN" altLang="en-US" sz="1200" dirty="0">
                <a:latin typeface="Arial" panose="020B0604020202020204" pitchFamily="34" charset="0"/>
                <a:cs typeface="Arial" panose="020B0604020202020204" pitchFamily="34" charset="0"/>
              </a:rPr>
              <a:t>https://owasp.org/Top10/</a:t>
            </a:r>
            <a:endParaRPr lang="zh-CN" altLang="en-US" sz="1200" dirty="0">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3590"/>
          </a:xfrm>
          <a:prstGeom prst="rect">
            <a:avLst/>
          </a:prstGeom>
        </p:spPr>
        <p:txBody>
          <a:bodyPr wrap="square">
            <a:spAutoFit/>
          </a:bodyPr>
          <a:lstStyle/>
          <a:p>
            <a:pPr algn="ctr">
              <a:spcAft>
                <a:spcPts val="0"/>
              </a:spcAft>
            </a:pPr>
            <a:r>
              <a:rPr lang="zh-CN" altLang="zh-CN" sz="4500" b="1" dirty="0">
                <a:ln w="19050">
                  <a:noFill/>
                </a:ln>
                <a:solidFill>
                  <a:srgbClr val="FFFFFF"/>
                </a:solidFill>
                <a:latin typeface="微软雅黑" panose="020B0503020204020204" pitchFamily="34" charset="-122"/>
                <a:ea typeface="微软雅黑" panose="020B0503020204020204" pitchFamily="34" charset="-122"/>
              </a:rPr>
              <a:t>安全性测试的范围与方法</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0591" y="336196"/>
            <a:ext cx="5443805" cy="421482"/>
          </a:xfrm>
        </p:spPr>
        <p:txBody>
          <a:bodyPr>
            <a:noAutofit/>
          </a:bodyPr>
          <a:lstStyle/>
          <a:p>
            <a:pPr>
              <a:spcAft>
                <a:spcPts val="0"/>
              </a:spcAft>
              <a:buClr>
                <a:schemeClr val="accent4"/>
              </a:buClr>
            </a:pPr>
            <a:r>
              <a:rPr lang="zh-CN" altLang="en-US" dirty="0"/>
              <a:t>安全目标</a:t>
            </a:r>
            <a:endParaRPr lang="zh-CN" altLang="en-US" dirty="0"/>
          </a:p>
        </p:txBody>
      </p:sp>
      <p:sp>
        <p:nvSpPr>
          <p:cNvPr id="5" name="矩形 4"/>
          <p:cNvSpPr/>
          <p:nvPr/>
        </p:nvSpPr>
        <p:spPr>
          <a:xfrm>
            <a:off x="422794" y="873796"/>
            <a:ext cx="8233606" cy="2253615"/>
          </a:xfrm>
          <a:prstGeom prst="rect">
            <a:avLst/>
          </a:prstGeom>
        </p:spPr>
        <p:txBody>
          <a:bodyPr wrap="square">
            <a:spAutoFit/>
          </a:bodyPr>
          <a:lstStyle/>
          <a:p>
            <a:pPr marL="245745" indent="-245745">
              <a:lnSpc>
                <a:spcPct val="130000"/>
              </a:lnSpc>
              <a:spcBef>
                <a:spcPct val="30000"/>
              </a:spcBef>
              <a:spcAft>
                <a:spcPts val="0"/>
              </a:spcAft>
              <a:buClr>
                <a:srgbClr val="91AC4E"/>
              </a:buClr>
              <a:buSzPct val="80000"/>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cs typeface="楷体" panose="02010609060101010101" charset="-122"/>
              </a:rPr>
              <a:t>安全目标</a:t>
            </a:r>
            <a:r>
              <a:rPr lang="zh-CN" altLang="en-US" dirty="0">
                <a:latin typeface="微软雅黑" panose="020B0503020204020204" pitchFamily="34" charset="-122"/>
                <a:ea typeface="微软雅黑" panose="020B0503020204020204" pitchFamily="34" charset="-122"/>
                <a:cs typeface="楷体" panose="02010609060101010101" charset="-122"/>
              </a:rPr>
              <a:t>是指能够满足一个组织或者个人的所有安全需求，通常强调</a:t>
            </a:r>
            <a:r>
              <a:rPr lang="en-US" altLang="zh-CN" dirty="0">
                <a:latin typeface="微软雅黑" panose="020B0503020204020204" pitchFamily="34" charset="-122"/>
                <a:ea typeface="微软雅黑" panose="020B0503020204020204" pitchFamily="34" charset="-122"/>
                <a:cs typeface="楷体" panose="02010609060101010101" charset="-122"/>
              </a:rPr>
              <a:t>CIA</a:t>
            </a:r>
            <a:r>
              <a:rPr lang="zh-CN" altLang="en-US" dirty="0">
                <a:latin typeface="微软雅黑" panose="020B0503020204020204" pitchFamily="34" charset="-122"/>
                <a:ea typeface="微软雅黑" panose="020B0503020204020204" pitchFamily="34" charset="-122"/>
                <a:cs typeface="楷体" panose="02010609060101010101" charset="-122"/>
              </a:rPr>
              <a:t>三元组的目标，即</a:t>
            </a:r>
            <a:r>
              <a:rPr lang="zh-CN" altLang="en-US" b="1" dirty="0">
                <a:solidFill>
                  <a:srgbClr val="C00000"/>
                </a:solidFill>
                <a:latin typeface="微软雅黑" panose="020B0503020204020204" pitchFamily="34" charset="-122"/>
                <a:ea typeface="微软雅黑" panose="020B0503020204020204" pitchFamily="34" charset="-122"/>
                <a:cs typeface="楷体" panose="02010609060101010101" charset="-122"/>
              </a:rPr>
              <a:t>保密性</a:t>
            </a:r>
            <a:r>
              <a:rPr lang="en-US" altLang="zh-CN" dirty="0">
                <a:latin typeface="微软雅黑" panose="020B0503020204020204" pitchFamily="34" charset="-122"/>
                <a:ea typeface="微软雅黑" panose="020B0503020204020204" pitchFamily="34" charset="-122"/>
                <a:cs typeface="楷体" panose="02010609060101010101" charset="-122"/>
              </a:rPr>
              <a:t>(</a:t>
            </a:r>
            <a:r>
              <a:rPr lang="en-US" altLang="zh-CN" b="1" dirty="0">
                <a:solidFill>
                  <a:srgbClr val="C00000"/>
                </a:solidFill>
                <a:latin typeface="微软雅黑" panose="020B0503020204020204" pitchFamily="34" charset="-122"/>
                <a:ea typeface="微软雅黑" panose="020B0503020204020204" pitchFamily="34" charset="-122"/>
                <a:cs typeface="楷体" panose="02010609060101010101" charset="-122"/>
              </a:rPr>
              <a:t>C</a:t>
            </a:r>
            <a:r>
              <a:rPr lang="en-US" altLang="zh-CN" dirty="0">
                <a:latin typeface="微软雅黑" panose="020B0503020204020204" pitchFamily="34" charset="-122"/>
                <a:ea typeface="微软雅黑" panose="020B0503020204020204" pitchFamily="34" charset="-122"/>
                <a:cs typeface="楷体" panose="02010609060101010101" charset="-122"/>
              </a:rPr>
              <a:t>onfidentiality)</a:t>
            </a:r>
            <a:r>
              <a:rPr lang="zh-CN" altLang="en-US" dirty="0">
                <a:latin typeface="微软雅黑" panose="020B0503020204020204" pitchFamily="34" charset="-122"/>
                <a:ea typeface="微软雅黑" panose="020B0503020204020204" pitchFamily="34" charset="-122"/>
                <a:cs typeface="楷体" panose="02010609060101010101" charset="-122"/>
              </a:rPr>
              <a:t>、</a:t>
            </a:r>
            <a:r>
              <a:rPr lang="zh-CN" altLang="en-US" b="1" dirty="0">
                <a:solidFill>
                  <a:srgbClr val="C00000"/>
                </a:solidFill>
                <a:latin typeface="微软雅黑" panose="020B0503020204020204" pitchFamily="34" charset="-122"/>
                <a:ea typeface="微软雅黑" panose="020B0503020204020204" pitchFamily="34" charset="-122"/>
                <a:cs typeface="楷体" panose="02010609060101010101" charset="-122"/>
              </a:rPr>
              <a:t>完整性</a:t>
            </a:r>
            <a:r>
              <a:rPr lang="en-US" altLang="zh-CN" dirty="0">
                <a:latin typeface="微软雅黑" panose="020B0503020204020204" pitchFamily="34" charset="-122"/>
                <a:ea typeface="微软雅黑" panose="020B0503020204020204" pitchFamily="34" charset="-122"/>
                <a:cs typeface="楷体" panose="02010609060101010101" charset="-122"/>
              </a:rPr>
              <a:t>(</a:t>
            </a:r>
            <a:r>
              <a:rPr lang="en-US" altLang="zh-CN" b="1" dirty="0">
                <a:solidFill>
                  <a:srgbClr val="C00000"/>
                </a:solidFill>
                <a:latin typeface="微软雅黑" panose="020B0503020204020204" pitchFamily="34" charset="-122"/>
                <a:ea typeface="微软雅黑" panose="020B0503020204020204" pitchFamily="34" charset="-122"/>
                <a:cs typeface="楷体" panose="02010609060101010101" charset="-122"/>
              </a:rPr>
              <a:t>I</a:t>
            </a:r>
            <a:r>
              <a:rPr lang="en-US" altLang="zh-CN" dirty="0">
                <a:latin typeface="微软雅黑" panose="020B0503020204020204" pitchFamily="34" charset="-122"/>
                <a:ea typeface="微软雅黑" panose="020B0503020204020204" pitchFamily="34" charset="-122"/>
                <a:cs typeface="楷体" panose="02010609060101010101" charset="-122"/>
              </a:rPr>
              <a:t>ntegrity)</a:t>
            </a:r>
            <a:r>
              <a:rPr lang="zh-CN" altLang="en-US" dirty="0">
                <a:latin typeface="微软雅黑" panose="020B0503020204020204" pitchFamily="34" charset="-122"/>
                <a:ea typeface="微软雅黑" panose="020B0503020204020204" pitchFamily="34" charset="-122"/>
                <a:cs typeface="楷体" panose="02010609060101010101" charset="-122"/>
              </a:rPr>
              <a:t>和</a:t>
            </a:r>
            <a:r>
              <a:rPr lang="zh-CN" altLang="en-US" b="1" dirty="0">
                <a:solidFill>
                  <a:srgbClr val="C00000"/>
                </a:solidFill>
                <a:latin typeface="微软雅黑" panose="020B0503020204020204" pitchFamily="34" charset="-122"/>
                <a:ea typeface="微软雅黑" panose="020B0503020204020204" pitchFamily="34" charset="-122"/>
                <a:cs typeface="楷体" panose="02010609060101010101" charset="-122"/>
              </a:rPr>
              <a:t>可用性</a:t>
            </a:r>
            <a:r>
              <a:rPr lang="en-US" altLang="zh-CN" dirty="0">
                <a:latin typeface="微软雅黑" panose="020B0503020204020204" pitchFamily="34" charset="-122"/>
                <a:ea typeface="微软雅黑" panose="020B0503020204020204" pitchFamily="34" charset="-122"/>
                <a:cs typeface="楷体" panose="02010609060101010101" charset="-122"/>
              </a:rPr>
              <a:t>(</a:t>
            </a:r>
            <a:r>
              <a:rPr lang="en-US" altLang="zh-CN" b="1" dirty="0">
                <a:solidFill>
                  <a:srgbClr val="C00000"/>
                </a:solidFill>
                <a:latin typeface="微软雅黑" panose="020B0503020204020204" pitchFamily="34" charset="-122"/>
                <a:ea typeface="微软雅黑" panose="020B0503020204020204" pitchFamily="34" charset="-122"/>
                <a:cs typeface="楷体" panose="02010609060101010101" charset="-122"/>
              </a:rPr>
              <a:t>A</a:t>
            </a:r>
            <a:r>
              <a:rPr lang="en-US" altLang="zh-CN" dirty="0">
                <a:latin typeface="微软雅黑" panose="020B0503020204020204" pitchFamily="34" charset="-122"/>
                <a:ea typeface="微软雅黑" panose="020B0503020204020204" pitchFamily="34" charset="-122"/>
                <a:cs typeface="楷体" panose="02010609060101010101" charset="-122"/>
              </a:rPr>
              <a:t>vailability)</a:t>
            </a:r>
            <a:endParaRPr lang="en-US" altLang="zh-CN" dirty="0">
              <a:latin typeface="微软雅黑" panose="020B0503020204020204" pitchFamily="34" charset="-122"/>
              <a:ea typeface="微软雅黑" panose="020B0503020204020204" pitchFamily="34" charset="-122"/>
              <a:cs typeface="楷体" panose="02010609060101010101" charset="-122"/>
            </a:endParaRPr>
          </a:p>
          <a:p>
            <a:pPr marL="245745" indent="-245745">
              <a:lnSpc>
                <a:spcPct val="130000"/>
              </a:lnSpc>
              <a:spcBef>
                <a:spcPts val="30"/>
              </a:spcBef>
              <a:buClr>
                <a:srgbClr val="91AC4E"/>
              </a:buClr>
              <a:buSzPct val="8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楷体" panose="02010609060101010101" charset="-122"/>
              </a:rPr>
              <a:t>由于这些目标常常是互相矛盾的，因此需要在这些目标中达到最佳平衡。例如，简单地阻止所有人访问一个资源，就可以实现该资源的保密性，但这样就不满足可用性。 </a:t>
            </a:r>
            <a:endParaRPr lang="zh-CN" altLang="en-US" dirty="0">
              <a:latin typeface="微软雅黑" panose="020B0503020204020204" pitchFamily="34" charset="-122"/>
              <a:ea typeface="微软雅黑" panose="020B0503020204020204" pitchFamily="34" charset="-122"/>
              <a:cs typeface="楷体" panose="02010609060101010101" charset="-122"/>
            </a:endParaRPr>
          </a:p>
        </p:txBody>
      </p:sp>
      <p:grpSp>
        <p:nvGrpSpPr>
          <p:cNvPr id="2" name="组合 27"/>
          <p:cNvGrpSpPr/>
          <p:nvPr/>
        </p:nvGrpSpPr>
        <p:grpSpPr>
          <a:xfrm>
            <a:off x="1674927" y="2954955"/>
            <a:ext cx="4082854" cy="2073041"/>
            <a:chOff x="1907704" y="4293096"/>
            <a:chExt cx="4536504" cy="2232248"/>
          </a:xfrm>
        </p:grpSpPr>
        <p:sp>
          <p:nvSpPr>
            <p:cNvPr id="17" name="椭圆 16"/>
            <p:cNvSpPr/>
            <p:nvPr/>
          </p:nvSpPr>
          <p:spPr bwMode="gray">
            <a:xfrm>
              <a:off x="1907704" y="4293096"/>
              <a:ext cx="4536504" cy="2232248"/>
            </a:xfrm>
            <a:prstGeom prst="ellipse">
              <a:avLst/>
            </a:prstGeom>
            <a:solidFill>
              <a:schemeClr val="accent6">
                <a:lumMod val="20000"/>
                <a:lumOff val="80000"/>
              </a:schemeClr>
            </a:solidFill>
            <a:ln w="12700" algn="ctr">
              <a:solidFill>
                <a:srgbClr val="333333"/>
              </a:solidFill>
              <a:prstDash val="dash"/>
              <a:miter lim="800000"/>
            </a:ln>
            <a:effectLst/>
          </p:spPr>
          <p:txBody>
            <a:bodyPr wrap="none" rtlCol="0" anchor="ctr"/>
            <a:lstStyle/>
            <a:p>
              <a:pPr algn="ctr"/>
              <a:endParaRPr lang="zh-CN" altLang="en-US" sz="1620"/>
            </a:p>
          </p:txBody>
        </p:sp>
        <p:sp>
          <p:nvSpPr>
            <p:cNvPr id="6" name="圆角矩形 5"/>
            <p:cNvSpPr/>
            <p:nvPr/>
          </p:nvSpPr>
          <p:spPr bwMode="gray">
            <a:xfrm>
              <a:off x="3491880" y="4437112"/>
              <a:ext cx="1080120" cy="432048"/>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lang="zh-CN" altLang="en-US" sz="1620" dirty="0"/>
                <a:t>可用性</a:t>
              </a:r>
              <a:endParaRPr lang="zh-CN" altLang="en-US" sz="1620" dirty="0"/>
            </a:p>
          </p:txBody>
        </p:sp>
        <p:sp>
          <p:nvSpPr>
            <p:cNvPr id="7" name="圆角矩形 6"/>
            <p:cNvSpPr/>
            <p:nvPr/>
          </p:nvSpPr>
          <p:spPr bwMode="gray">
            <a:xfrm>
              <a:off x="2483768" y="5661248"/>
              <a:ext cx="1080120" cy="432048"/>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lang="zh-CN" altLang="en-US" sz="1620" dirty="0"/>
                <a:t>保密性</a:t>
              </a:r>
              <a:endParaRPr lang="zh-CN" altLang="en-US" sz="1620" dirty="0"/>
            </a:p>
          </p:txBody>
        </p:sp>
        <p:sp>
          <p:nvSpPr>
            <p:cNvPr id="8" name="圆角矩形 7"/>
            <p:cNvSpPr/>
            <p:nvPr/>
          </p:nvSpPr>
          <p:spPr bwMode="gray">
            <a:xfrm>
              <a:off x="4572000" y="5661248"/>
              <a:ext cx="1080120" cy="432048"/>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lang="zh-CN" altLang="en-US" sz="1620" dirty="0"/>
                <a:t>完整性</a:t>
              </a:r>
              <a:endParaRPr lang="zh-CN" altLang="en-US" sz="1620" dirty="0"/>
            </a:p>
          </p:txBody>
        </p:sp>
        <p:cxnSp>
          <p:nvCxnSpPr>
            <p:cNvPr id="10" name="直接箭头连接符 9"/>
            <p:cNvCxnSpPr>
              <a:stCxn id="6" idx="2"/>
              <a:endCxn id="7" idx="0"/>
            </p:cNvCxnSpPr>
            <p:nvPr/>
          </p:nvCxnSpPr>
          <p:spPr bwMode="auto">
            <a:xfrm flipH="1">
              <a:off x="3023828" y="4869160"/>
              <a:ext cx="1008112" cy="792088"/>
            </a:xfrm>
            <a:prstGeom prst="straightConnector1">
              <a:avLst/>
            </a:prstGeom>
            <a:solidFill>
              <a:schemeClr val="accent1"/>
            </a:solidFill>
            <a:ln w="19050" cap="flat" cmpd="sng" algn="ctr">
              <a:solidFill>
                <a:schemeClr val="tx1"/>
              </a:solidFill>
              <a:prstDash val="solid"/>
              <a:round/>
              <a:headEnd type="arrow"/>
              <a:tailEnd type="none"/>
            </a:ln>
            <a:effectLst/>
          </p:spPr>
        </p:cxnSp>
        <p:cxnSp>
          <p:nvCxnSpPr>
            <p:cNvPr id="11" name="直接箭头连接符 10"/>
            <p:cNvCxnSpPr>
              <a:stCxn id="6" idx="2"/>
              <a:endCxn id="8" idx="0"/>
            </p:cNvCxnSpPr>
            <p:nvPr/>
          </p:nvCxnSpPr>
          <p:spPr bwMode="auto">
            <a:xfrm>
              <a:off x="4031940" y="4869160"/>
              <a:ext cx="1080120" cy="792088"/>
            </a:xfrm>
            <a:prstGeom prst="straightConnector1">
              <a:avLst/>
            </a:prstGeom>
            <a:solidFill>
              <a:schemeClr val="accent1"/>
            </a:solidFill>
            <a:ln w="19050" cap="flat" cmpd="sng" algn="ctr">
              <a:solidFill>
                <a:schemeClr val="tx1"/>
              </a:solidFill>
              <a:prstDash val="solid"/>
              <a:round/>
              <a:headEnd type="arrow"/>
              <a:tailEnd type="none"/>
            </a:ln>
            <a:effectLst/>
          </p:spPr>
        </p:cxnSp>
        <p:cxnSp>
          <p:nvCxnSpPr>
            <p:cNvPr id="14" name="直接箭头连接符 13"/>
            <p:cNvCxnSpPr>
              <a:stCxn id="8" idx="1"/>
              <a:endCxn id="7" idx="3"/>
            </p:cNvCxnSpPr>
            <p:nvPr/>
          </p:nvCxnSpPr>
          <p:spPr bwMode="auto">
            <a:xfrm flipH="1">
              <a:off x="3563888" y="5877272"/>
              <a:ext cx="1008112" cy="0"/>
            </a:xfrm>
            <a:prstGeom prst="straightConnector1">
              <a:avLst/>
            </a:prstGeom>
            <a:solidFill>
              <a:schemeClr val="accent1"/>
            </a:solidFill>
            <a:ln w="19050" cap="flat" cmpd="sng" algn="ctr">
              <a:solidFill>
                <a:schemeClr val="tx1"/>
              </a:solidFill>
              <a:prstDash val="solid"/>
              <a:round/>
              <a:headEnd type="arrow"/>
              <a:tailEnd type="arrow"/>
            </a:ln>
            <a:effectLst/>
          </p:spPr>
        </p:cxnSp>
      </p:grpSp>
      <p:sp>
        <p:nvSpPr>
          <p:cNvPr id="29" name="右箭头 28"/>
          <p:cNvSpPr/>
          <p:nvPr/>
        </p:nvSpPr>
        <p:spPr bwMode="gray">
          <a:xfrm>
            <a:off x="5822588" y="3882005"/>
            <a:ext cx="842494" cy="324036"/>
          </a:xfrm>
          <a:prstGeom prst="rightArrow">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endParaRPr lang="zh-CN" altLang="en-US" sz="1620"/>
          </a:p>
        </p:txBody>
      </p:sp>
      <p:sp>
        <p:nvSpPr>
          <p:cNvPr id="30" name="圆角矩形 29"/>
          <p:cNvSpPr/>
          <p:nvPr/>
        </p:nvSpPr>
        <p:spPr bwMode="gray">
          <a:xfrm>
            <a:off x="6729889" y="3752391"/>
            <a:ext cx="777686" cy="594066"/>
          </a:xfrm>
          <a:prstGeom prst="roundRect">
            <a:avLst/>
          </a:prstGeom>
          <a:solidFill>
            <a:schemeClr val="accent6">
              <a:lumMod val="20000"/>
              <a:lumOff val="80000"/>
            </a:schemeClr>
          </a:solidFill>
          <a:ln w="12700" algn="ctr">
            <a:solidFill>
              <a:srgbClr val="333333"/>
            </a:solidFill>
            <a:miter lim="800000"/>
          </a:ln>
          <a:effectLst/>
        </p:spPr>
        <p:txBody>
          <a:bodyPr wrap="none" rtlCol="0" anchor="ctr"/>
          <a:lstStyle/>
          <a:p>
            <a:pPr algn="ctr">
              <a:spcAft>
                <a:spcPts val="0"/>
              </a:spcAft>
            </a:pPr>
            <a:r>
              <a:rPr lang="zh-CN" altLang="en-US" sz="1620" dirty="0">
                <a:sym typeface="+mn-ea"/>
              </a:rPr>
              <a:t>安全</a:t>
            </a:r>
            <a:endParaRPr lang="en-US" altLang="zh-CN" sz="1620" dirty="0"/>
          </a:p>
          <a:p>
            <a:pPr algn="ctr">
              <a:spcBef>
                <a:spcPts val="0"/>
              </a:spcBef>
            </a:pPr>
            <a:r>
              <a:rPr lang="zh-CN" altLang="en-US" sz="1620" dirty="0">
                <a:sym typeface="+mn-ea"/>
              </a:rPr>
              <a:t>保障</a:t>
            </a:r>
            <a:endParaRPr lang="zh-CN" altLang="en-US" sz="162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up)">
                                      <p:cBhvr>
                                        <p:cTn id="14" dur="500"/>
                                        <p:tgtEl>
                                          <p:spTgt spid="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p:tgtEl>
                                          <p:spTgt spid="29"/>
                                        </p:tgtEl>
                                        <p:attrNameLst>
                                          <p:attrName>ppt_y</p:attrName>
                                        </p:attrNameLst>
                                      </p:cBhvr>
                                      <p:tavLst>
                                        <p:tav tm="0">
                                          <p:val>
                                            <p:strVal val="#ppt_y+#ppt_h*1.125000"/>
                                          </p:val>
                                        </p:tav>
                                        <p:tav tm="100000">
                                          <p:val>
                                            <p:strVal val="#ppt_y"/>
                                          </p:val>
                                        </p:tav>
                                      </p:tavLst>
                                    </p:anim>
                                    <p:animEffect transition="in" filter="wipe(up)">
                                      <p:cBhvr>
                                        <p:cTn id="18" dur="500"/>
                                        <p:tgtEl>
                                          <p:spTgt spid="29"/>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p:tgtEl>
                                          <p:spTgt spid="30"/>
                                        </p:tgtEl>
                                        <p:attrNameLst>
                                          <p:attrName>ppt_y</p:attrName>
                                        </p:attrNameLst>
                                      </p:cBhvr>
                                      <p:tavLst>
                                        <p:tav tm="0">
                                          <p:val>
                                            <p:strVal val="#ppt_y+#ppt_h*1.125000"/>
                                          </p:val>
                                        </p:tav>
                                        <p:tav tm="100000">
                                          <p:val>
                                            <p:strVal val="#ppt_y"/>
                                          </p:val>
                                        </p:tav>
                                      </p:tavLst>
                                    </p:anim>
                                    <p:animEffect transition="in" filter="wipe(up)">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58401" y="292696"/>
            <a:ext cx="5767149" cy="421482"/>
          </a:xfrm>
        </p:spPr>
        <p:txBody>
          <a:bodyPr>
            <a:normAutofit fontScale="90000"/>
          </a:bodyPr>
          <a:lstStyle/>
          <a:p>
            <a:pPr>
              <a:spcAft>
                <a:spcPts val="0"/>
              </a:spcAft>
            </a:pPr>
            <a:r>
              <a:rPr lang="zh-CN" altLang="en-US" sz="3240" b="1" dirty="0">
                <a:latin typeface="+mj-ea"/>
                <a:cs typeface="+mn-cs"/>
              </a:rPr>
              <a:t>安全性要求</a:t>
            </a:r>
            <a:endParaRPr lang="en-US" altLang="zh-CN" sz="3240" b="1" dirty="0">
              <a:latin typeface="+mj-ea"/>
              <a:cs typeface="+mn-cs"/>
            </a:endParaRPr>
          </a:p>
        </p:txBody>
      </p:sp>
      <p:sp>
        <p:nvSpPr>
          <p:cNvPr id="2073634" name="Rectangle 34"/>
          <p:cNvSpPr>
            <a:spLocks noGrp="1" noChangeArrowheads="1"/>
          </p:cNvSpPr>
          <p:nvPr>
            <p:ph type="body" idx="1"/>
          </p:nvPr>
        </p:nvSpPr>
        <p:spPr>
          <a:xfrm>
            <a:off x="785570" y="900875"/>
            <a:ext cx="7376653" cy="3834426"/>
          </a:xfrm>
          <a:noFill/>
        </p:spPr>
        <p:txBody>
          <a:bodyPr>
            <a:normAutofit/>
          </a:bodyPr>
          <a:lstStyle/>
          <a:p>
            <a:pPr>
              <a:lnSpc>
                <a:spcPct val="120000"/>
              </a:lnSpc>
              <a:spcBef>
                <a:spcPts val="240"/>
              </a:spcBef>
              <a:spcAft>
                <a:spcPts val="0"/>
              </a:spcAft>
              <a:buClr>
                <a:srgbClr val="91AC4E"/>
              </a:buClr>
              <a:buSzPct val="80000"/>
              <a:buFont typeface="Wingdings" panose="05000000000000000000" pitchFamily="2" charset="2"/>
              <a:buChar char="p"/>
            </a:pPr>
            <a:r>
              <a:rPr lang="zh-CN" altLang="en-US" sz="1800" b="1" kern="1200" dirty="0">
                <a:latin typeface="Arial" panose="020B0604020202020204" pitchFamily="34" charset="0"/>
                <a:ea typeface="楷体" panose="02010609060101010101" charset="-122"/>
                <a:cs typeface="Arial" panose="020B0604020202020204" pitchFamily="34" charset="0"/>
              </a:rPr>
              <a:t>保密性 </a:t>
            </a:r>
            <a:r>
              <a:rPr lang="zh-CN" altLang="en-US" sz="1800" dirty="0">
                <a:latin typeface="Arial" panose="020B0604020202020204" pitchFamily="34" charset="0"/>
                <a:ea typeface="楷体" panose="02010609060101010101" charset="-122"/>
                <a:cs typeface="Arial" panose="020B0604020202020204" pitchFamily="34" charset="0"/>
              </a:rPr>
              <a:t>：</a:t>
            </a:r>
            <a:r>
              <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确保信息只被授权人访问，信息即使被截取也不能了解信息的真实含义</a:t>
            </a:r>
            <a:endPar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latin typeface="Arial" panose="020B0604020202020204" pitchFamily="34" charset="0"/>
                <a:ea typeface="楷体" panose="02010609060101010101" charset="-122"/>
                <a:cs typeface="Arial" panose="020B0604020202020204" pitchFamily="34" charset="0"/>
              </a:rPr>
              <a:t>完整性</a:t>
            </a:r>
            <a:r>
              <a:rPr lang="zh-CN" altLang="en-US" sz="1800" dirty="0">
                <a:latin typeface="Arial" panose="020B0604020202020204" pitchFamily="34" charset="0"/>
                <a:ea typeface="楷体" panose="02010609060101010101" charset="-122"/>
                <a:cs typeface="Arial" panose="020B0604020202020204" pitchFamily="34" charset="0"/>
              </a:rPr>
              <a:t>： </a:t>
            </a:r>
            <a:r>
              <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保护信息和信息处理方法的准确性和原始性，包括数据的一致性，防止数据被非法用户篡改</a:t>
            </a:r>
            <a:endPar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00"/>
                </a:solidFill>
                <a:latin typeface="Arial" panose="020B0604020202020204" pitchFamily="34" charset="0"/>
                <a:ea typeface="楷体" panose="02010609060101010101" charset="-122"/>
                <a:cs typeface="Arial" panose="020B0604020202020204" pitchFamily="34" charset="0"/>
              </a:rPr>
              <a:t>可用性</a:t>
            </a:r>
            <a:r>
              <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 确保授权的用户在需要时可以访问信息</a:t>
            </a:r>
            <a:r>
              <a:rPr lang="zh-CN" altLang="en-US" sz="1800" dirty="0">
                <a:solidFill>
                  <a:srgbClr val="000000"/>
                </a:solidFill>
                <a:latin typeface="Arial" panose="020B0604020202020204" pitchFamily="34" charset="0"/>
                <a:ea typeface="楷体" panose="02010609060101010101" charset="-122"/>
                <a:cs typeface="Arial" panose="020B0604020202020204" pitchFamily="34" charset="0"/>
              </a:rPr>
              <a:t> </a:t>
            </a:r>
            <a:endParaRPr lang="en-US" altLang="zh-CN" sz="1800" dirty="0">
              <a:solidFill>
                <a:srgbClr val="000000"/>
              </a:solidFill>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FF"/>
                </a:solidFill>
                <a:latin typeface="Arial" panose="020B0604020202020204" pitchFamily="34" charset="0"/>
                <a:ea typeface="楷体" panose="02010609060101010101" charset="-122"/>
                <a:cs typeface="Arial" panose="020B0604020202020204" pitchFamily="34" charset="0"/>
              </a:rPr>
              <a:t>真实性</a:t>
            </a:r>
            <a:r>
              <a:rPr lang="zh-CN" altLang="en-US" sz="1800" kern="1200" dirty="0">
                <a:latin typeface="Arial" panose="020B0604020202020204" pitchFamily="34" charset="0"/>
                <a:ea typeface="楷体" panose="02010609060101010101" charset="-122"/>
                <a:cs typeface="Arial" panose="020B0604020202020204" pitchFamily="34" charset="0"/>
              </a:rPr>
              <a:t>：保证信息来源真实可靠</a:t>
            </a:r>
            <a:endParaRPr lang="zh-CN" altLang="en-US" sz="1800" kern="1200" dirty="0">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FF"/>
                </a:solidFill>
                <a:latin typeface="Arial" panose="020B0604020202020204" pitchFamily="34" charset="0"/>
                <a:ea typeface="楷体" panose="02010609060101010101" charset="-122"/>
                <a:cs typeface="Arial" panose="020B0604020202020204" pitchFamily="34" charset="0"/>
              </a:rPr>
              <a:t>不可抵赖性</a:t>
            </a:r>
            <a:r>
              <a:rPr lang="zh-CN" altLang="en-US" sz="1800" kern="1200" dirty="0">
                <a:latin typeface="Arial" panose="020B0604020202020204" pitchFamily="34" charset="0"/>
                <a:ea typeface="楷体" panose="02010609060101010101" charset="-122"/>
                <a:cs typeface="Arial" panose="020B0604020202020204" pitchFamily="34" charset="0"/>
              </a:rPr>
              <a:t>：用户对其行为不可否定</a:t>
            </a:r>
            <a:endParaRPr lang="en-US" altLang="zh-CN" sz="1800" kern="1200" dirty="0">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dirty="0">
                <a:solidFill>
                  <a:srgbClr val="0000FF"/>
                </a:solidFill>
                <a:latin typeface="Arial" panose="020B0604020202020204" pitchFamily="34" charset="0"/>
                <a:ea typeface="楷体" panose="02010609060101010101" charset="-122"/>
                <a:cs typeface="Arial" panose="020B0604020202020204" pitchFamily="34" charset="0"/>
              </a:rPr>
              <a:t>可追溯性</a:t>
            </a:r>
            <a:r>
              <a:rPr lang="zh-CN" altLang="en-US" sz="1800" b="1" dirty="0">
                <a:latin typeface="Arial" panose="020B0604020202020204" pitchFamily="34" charset="0"/>
                <a:ea typeface="楷体" panose="02010609060101010101" charset="-122"/>
                <a:cs typeface="Arial" panose="020B0604020202020204" pitchFamily="34" charset="0"/>
              </a:rPr>
              <a:t> </a:t>
            </a:r>
            <a:r>
              <a:rPr lang="en-US" altLang="zh-CN"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a:t>
            </a:r>
            <a:r>
              <a:rPr lang="en-US" altLang="zh-CN" sz="1800" b="1"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A</a:t>
            </a:r>
            <a:r>
              <a:rPr lang="en-US" altLang="zh-CN"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ccountability)</a:t>
            </a:r>
            <a:r>
              <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a:t>
            </a:r>
            <a:r>
              <a:rPr lang="zh-CN" altLang="en-US" sz="1800" dirty="0">
                <a:latin typeface="Arial" panose="020B0604020202020204" pitchFamily="34" charset="0"/>
                <a:ea typeface="楷体" panose="02010609060101010101" charset="-122"/>
                <a:cs typeface="Arial" panose="020B0604020202020204" pitchFamily="34" charset="0"/>
              </a:rPr>
              <a:t>确保实体的行动可被跟踪 </a:t>
            </a:r>
            <a:endParaRPr lang="zh-CN" altLang="en-US" sz="1800" dirty="0">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FF"/>
                </a:solidFill>
                <a:latin typeface="Arial" panose="020B0604020202020204" pitchFamily="34" charset="0"/>
                <a:ea typeface="楷体" panose="02010609060101010101" charset="-122"/>
                <a:cs typeface="Arial" panose="020B0604020202020204" pitchFamily="34" charset="0"/>
              </a:rPr>
              <a:t>可控制性</a:t>
            </a:r>
            <a:r>
              <a:rPr lang="zh-CN" altLang="en-US" sz="1800" kern="1200" dirty="0">
                <a:latin typeface="Arial" panose="020B0604020202020204" pitchFamily="34" charset="0"/>
                <a:ea typeface="楷体" panose="02010609060101010101" charset="-122"/>
                <a:cs typeface="Arial" panose="020B0604020202020204" pitchFamily="34" charset="0"/>
              </a:rPr>
              <a:t>：对信息的传播及内容具有控制能力</a:t>
            </a:r>
            <a:endParaRPr lang="zh-CN" altLang="en-US" sz="1800" kern="1200" dirty="0">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FF"/>
                </a:solidFill>
                <a:latin typeface="Arial" panose="020B0604020202020204" pitchFamily="34" charset="0"/>
                <a:ea typeface="楷体" panose="02010609060101010101" charset="-122"/>
                <a:cs typeface="Arial" panose="020B0604020202020204" pitchFamily="34" charset="0"/>
              </a:rPr>
              <a:t>可审查性</a:t>
            </a:r>
            <a:r>
              <a:rPr lang="zh-CN" altLang="en-US" sz="1800" kern="1200" dirty="0">
                <a:latin typeface="Arial" panose="020B0604020202020204" pitchFamily="34" charset="0"/>
                <a:ea typeface="楷体" panose="02010609060101010101" charset="-122"/>
                <a:cs typeface="Arial" panose="020B0604020202020204" pitchFamily="34" charset="0"/>
              </a:rPr>
              <a:t>：对出现的网络安全问题提供调查的依据和手段</a:t>
            </a:r>
            <a:endParaRPr lang="en-US" altLang="zh-CN" sz="1800" kern="1200" dirty="0">
              <a:latin typeface="Arial" panose="020B0604020202020204" pitchFamily="34" charset="0"/>
              <a:ea typeface="楷体" panose="02010609060101010101" charset="-122"/>
              <a:cs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073634">
                                            <p:txEl>
                                              <p:pRg st="0" end="0"/>
                                            </p:txEl>
                                          </p:spTgt>
                                        </p:tgtEl>
                                        <p:attrNameLst>
                                          <p:attrName>style.visibility</p:attrName>
                                        </p:attrNameLst>
                                      </p:cBhvr>
                                      <p:to>
                                        <p:strVal val="visible"/>
                                      </p:to>
                                    </p:set>
                                    <p:anim calcmode="lin" valueType="num">
                                      <p:cBhvr additive="base">
                                        <p:cTn id="7" dur="500"/>
                                        <p:tgtEl>
                                          <p:spTgt spid="207363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73634">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073634">
                                            <p:txEl>
                                              <p:pRg st="1" end="1"/>
                                            </p:txEl>
                                          </p:spTgt>
                                        </p:tgtEl>
                                        <p:attrNameLst>
                                          <p:attrName>style.visibility</p:attrName>
                                        </p:attrNameLst>
                                      </p:cBhvr>
                                      <p:to>
                                        <p:strVal val="visible"/>
                                      </p:to>
                                    </p:set>
                                    <p:anim calcmode="lin" valueType="num">
                                      <p:cBhvr additive="base">
                                        <p:cTn id="12" dur="500"/>
                                        <p:tgtEl>
                                          <p:spTgt spid="2073634">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2073634">
                                            <p:txEl>
                                              <p:pRg st="1" end="1"/>
                                            </p:txEl>
                                          </p:spTgt>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2073634">
                                            <p:txEl>
                                              <p:pRg st="2" end="2"/>
                                            </p:txEl>
                                          </p:spTgt>
                                        </p:tgtEl>
                                        <p:attrNameLst>
                                          <p:attrName>style.visibility</p:attrName>
                                        </p:attrNameLst>
                                      </p:cBhvr>
                                      <p:to>
                                        <p:strVal val="visible"/>
                                      </p:to>
                                    </p:set>
                                    <p:anim calcmode="lin" valueType="num">
                                      <p:cBhvr additive="base">
                                        <p:cTn id="17" dur="500"/>
                                        <p:tgtEl>
                                          <p:spTgt spid="2073634">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073634">
                                            <p:txEl>
                                              <p:pRg st="2" end="2"/>
                                            </p:txEl>
                                          </p:spTgt>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2073634">
                                            <p:txEl>
                                              <p:pRg st="3" end="3"/>
                                            </p:txEl>
                                          </p:spTgt>
                                        </p:tgtEl>
                                        <p:attrNameLst>
                                          <p:attrName>style.visibility</p:attrName>
                                        </p:attrNameLst>
                                      </p:cBhvr>
                                      <p:to>
                                        <p:strVal val="visible"/>
                                      </p:to>
                                    </p:set>
                                    <p:anim calcmode="lin" valueType="num">
                                      <p:cBhvr additive="base">
                                        <p:cTn id="22" dur="500"/>
                                        <p:tgtEl>
                                          <p:spTgt spid="2073634">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07363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073634">
                                            <p:txEl>
                                              <p:pRg st="4" end="4"/>
                                            </p:txEl>
                                          </p:spTgt>
                                        </p:tgtEl>
                                        <p:attrNameLst>
                                          <p:attrName>style.visibility</p:attrName>
                                        </p:attrNameLst>
                                      </p:cBhvr>
                                      <p:to>
                                        <p:strVal val="visible"/>
                                      </p:to>
                                    </p:set>
                                    <p:anim calcmode="lin" valueType="num">
                                      <p:cBhvr additive="base">
                                        <p:cTn id="28" dur="500"/>
                                        <p:tgtEl>
                                          <p:spTgt spid="2073634">
                                            <p:txEl>
                                              <p:pRg st="4" end="4"/>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07363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073634">
                                            <p:txEl>
                                              <p:pRg st="5" end="5"/>
                                            </p:txEl>
                                          </p:spTgt>
                                        </p:tgtEl>
                                        <p:attrNameLst>
                                          <p:attrName>style.visibility</p:attrName>
                                        </p:attrNameLst>
                                      </p:cBhvr>
                                      <p:to>
                                        <p:strVal val="visible"/>
                                      </p:to>
                                    </p:set>
                                    <p:anim calcmode="lin" valueType="num">
                                      <p:cBhvr additive="base">
                                        <p:cTn id="34" dur="500"/>
                                        <p:tgtEl>
                                          <p:spTgt spid="2073634">
                                            <p:txEl>
                                              <p:pRg st="5" end="5"/>
                                            </p:txEl>
                                          </p:spTgt>
                                        </p:tgtEl>
                                        <p:attrNameLst>
                                          <p:attrName>ppt_y</p:attrName>
                                        </p:attrNameLst>
                                      </p:cBhvr>
                                      <p:tavLst>
                                        <p:tav tm="0">
                                          <p:val>
                                            <p:strVal val="#ppt_y+#ppt_h*1.125000"/>
                                          </p:val>
                                        </p:tav>
                                        <p:tav tm="100000">
                                          <p:val>
                                            <p:strVal val="#ppt_y"/>
                                          </p:val>
                                        </p:tav>
                                      </p:tavLst>
                                    </p:anim>
                                    <p:animEffect transition="in" filter="wipe(up)">
                                      <p:cBhvr>
                                        <p:cTn id="35" dur="500"/>
                                        <p:tgtEl>
                                          <p:spTgt spid="207363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2073634">
                                            <p:txEl>
                                              <p:pRg st="6" end="6"/>
                                            </p:txEl>
                                          </p:spTgt>
                                        </p:tgtEl>
                                        <p:attrNameLst>
                                          <p:attrName>style.visibility</p:attrName>
                                        </p:attrNameLst>
                                      </p:cBhvr>
                                      <p:to>
                                        <p:strVal val="visible"/>
                                      </p:to>
                                    </p:set>
                                    <p:anim calcmode="lin" valueType="num">
                                      <p:cBhvr additive="base">
                                        <p:cTn id="40" dur="500"/>
                                        <p:tgtEl>
                                          <p:spTgt spid="2073634">
                                            <p:txEl>
                                              <p:pRg st="6" end="6"/>
                                            </p:txEl>
                                          </p:spTgt>
                                        </p:tgtEl>
                                        <p:attrNameLst>
                                          <p:attrName>ppt_y</p:attrName>
                                        </p:attrNameLst>
                                      </p:cBhvr>
                                      <p:tavLst>
                                        <p:tav tm="0">
                                          <p:val>
                                            <p:strVal val="#ppt_y+#ppt_h*1.125000"/>
                                          </p:val>
                                        </p:tav>
                                        <p:tav tm="100000">
                                          <p:val>
                                            <p:strVal val="#ppt_y"/>
                                          </p:val>
                                        </p:tav>
                                      </p:tavLst>
                                    </p:anim>
                                    <p:animEffect transition="in" filter="wipe(up)">
                                      <p:cBhvr>
                                        <p:cTn id="41" dur="500"/>
                                        <p:tgtEl>
                                          <p:spTgt spid="207363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2073634">
                                            <p:txEl>
                                              <p:pRg st="7" end="7"/>
                                            </p:txEl>
                                          </p:spTgt>
                                        </p:tgtEl>
                                        <p:attrNameLst>
                                          <p:attrName>style.visibility</p:attrName>
                                        </p:attrNameLst>
                                      </p:cBhvr>
                                      <p:to>
                                        <p:strVal val="visible"/>
                                      </p:to>
                                    </p:set>
                                    <p:anim calcmode="lin" valueType="num">
                                      <p:cBhvr additive="base">
                                        <p:cTn id="46" dur="500"/>
                                        <p:tgtEl>
                                          <p:spTgt spid="2073634">
                                            <p:txEl>
                                              <p:pRg st="7" end="7"/>
                                            </p:txEl>
                                          </p:spTgt>
                                        </p:tgtEl>
                                        <p:attrNameLst>
                                          <p:attrName>ppt_y</p:attrName>
                                        </p:attrNameLst>
                                      </p:cBhvr>
                                      <p:tavLst>
                                        <p:tav tm="0">
                                          <p:val>
                                            <p:strVal val="#ppt_y+#ppt_h*1.125000"/>
                                          </p:val>
                                        </p:tav>
                                        <p:tav tm="100000">
                                          <p:val>
                                            <p:strVal val="#ppt_y"/>
                                          </p:val>
                                        </p:tav>
                                      </p:tavLst>
                                    </p:anim>
                                    <p:animEffect transition="in" filter="wipe(up)">
                                      <p:cBhvr>
                                        <p:cTn id="47" dur="500"/>
                                        <p:tgtEl>
                                          <p:spTgt spid="207363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19900" y="331197"/>
            <a:ext cx="5767149" cy="421482"/>
          </a:xfrm>
        </p:spPr>
        <p:txBody>
          <a:bodyPr>
            <a:normAutofit fontScale="90000"/>
          </a:bodyPr>
          <a:lstStyle/>
          <a:p>
            <a:pPr>
              <a:spcAft>
                <a:spcPts val="0"/>
              </a:spcAft>
            </a:pPr>
            <a:r>
              <a:rPr kumimoji="1" lang="zh-CN" altLang="en-US" sz="3600" dirty="0">
                <a:solidFill>
                  <a:srgbClr val="0070C0"/>
                </a:solidFill>
              </a:rPr>
              <a:t>练习</a:t>
            </a:r>
            <a:endParaRPr lang="en-US" altLang="zh-CN" sz="3240" b="1" dirty="0">
              <a:latin typeface="+mj-ea"/>
              <a:cs typeface="+mn-cs"/>
            </a:endParaRPr>
          </a:p>
        </p:txBody>
      </p:sp>
      <p:sp>
        <p:nvSpPr>
          <p:cNvPr id="4" name="Rectangle 34"/>
          <p:cNvSpPr txBox="1">
            <a:spLocks noChangeArrowheads="1"/>
          </p:cNvSpPr>
          <p:nvPr/>
        </p:nvSpPr>
        <p:spPr bwMode="auto">
          <a:xfrm>
            <a:off x="1914905" y="1437626"/>
            <a:ext cx="2138638" cy="2808312"/>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假冒 </a:t>
            </a:r>
            <a:r>
              <a:rPr lang="en-US" altLang="zh-CN" sz="2160" b="1" dirty="0">
                <a:latin typeface="宋体" panose="02010600030101010101" pitchFamily="2" charset="-122"/>
                <a:ea typeface="宋体" panose="02010600030101010101" pitchFamily="2" charset="-122"/>
                <a:cs typeface="宋体" panose="02010600030101010101" pitchFamily="2" charset="-122"/>
              </a:rPr>
              <a:t>ID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篡改</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抵赖</a:t>
            </a:r>
            <a:r>
              <a:rPr lang="zh-CN" altLang="en-US" sz="2160" dirty="0">
                <a:latin typeface="宋体" panose="02010600030101010101" pitchFamily="2" charset="-122"/>
                <a:ea typeface="宋体" panose="02010600030101010101" pitchFamily="2" charset="-122"/>
                <a:cs typeface="宋体" panose="02010600030101010101" pitchFamily="2" charset="-122"/>
              </a:rPr>
              <a:t>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信息泄露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拒绝服务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特权升级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defTabSz="822960" fontAlgn="base">
              <a:lnSpc>
                <a:spcPct val="130000"/>
              </a:lnSpc>
              <a:spcBef>
                <a:spcPts val="240"/>
              </a:spcBef>
              <a:spcAft>
                <a:spcPct val="0"/>
              </a:spcAft>
              <a:buClr>
                <a:srgbClr val="91AC4E"/>
              </a:buClr>
              <a:buSzPct val="80000"/>
              <a:buFont typeface="Wingdings" panose="05000000000000000000" pitchFamily="2" charset="2"/>
              <a:buChar char="p"/>
              <a:defRPr/>
            </a:pPr>
            <a:endParaRPr lang="en-US" altLang="zh-CN" sz="2160" dirty="0">
              <a:latin typeface="宋体" panose="02010600030101010101" pitchFamily="2" charset="-122"/>
              <a:ea typeface="宋体" panose="02010600030101010101" pitchFamily="2" charset="-122"/>
              <a:cs typeface="宋体" panose="02010600030101010101" pitchFamily="2" charset="-122"/>
            </a:endParaRPr>
          </a:p>
        </p:txBody>
      </p:sp>
      <p:sp>
        <p:nvSpPr>
          <p:cNvPr id="5" name="Rectangle 34"/>
          <p:cNvSpPr txBox="1">
            <a:spLocks noChangeArrowheads="1"/>
          </p:cNvSpPr>
          <p:nvPr/>
        </p:nvSpPr>
        <p:spPr bwMode="auto">
          <a:xfrm>
            <a:off x="5349686" y="1437626"/>
            <a:ext cx="2268252" cy="2808312"/>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授权</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保密</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不可抵赖性 </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可用性</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完整性</a:t>
            </a: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认证</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defTabSz="822960" fontAlgn="base">
              <a:lnSpc>
                <a:spcPct val="130000"/>
              </a:lnSpc>
              <a:spcBef>
                <a:spcPts val="240"/>
              </a:spcBef>
              <a:spcAft>
                <a:spcPct val="0"/>
              </a:spcAft>
              <a:buClr>
                <a:srgbClr val="91AC4E"/>
              </a:buClr>
              <a:buSzPct val="80000"/>
              <a:buFont typeface="Wingdings" panose="05000000000000000000" pitchFamily="2" charset="2"/>
              <a:buChar char="p"/>
              <a:defRPr/>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58401" y="292696"/>
            <a:ext cx="5767149" cy="421482"/>
          </a:xfrm>
        </p:spPr>
        <p:txBody>
          <a:bodyPr>
            <a:normAutofit fontScale="90000"/>
          </a:bodyPr>
          <a:lstStyle/>
          <a:p>
            <a:pPr>
              <a:spcAft>
                <a:spcPts val="0"/>
              </a:spcAft>
            </a:pPr>
            <a:r>
              <a:rPr kumimoji="1" lang="zh-CN" altLang="en-US" sz="3600" dirty="0">
                <a:solidFill>
                  <a:srgbClr val="0070C0"/>
                </a:solidFill>
              </a:rPr>
              <a:t>练习</a:t>
            </a:r>
            <a:endParaRPr lang="en-US" altLang="zh-CN" sz="3240" b="1" dirty="0">
              <a:latin typeface="+mj-ea"/>
              <a:cs typeface="+mn-cs"/>
            </a:endParaRPr>
          </a:p>
        </p:txBody>
      </p:sp>
      <p:sp>
        <p:nvSpPr>
          <p:cNvPr id="2" name="Rectangle 34"/>
          <p:cNvSpPr txBox="1">
            <a:spLocks noChangeArrowheads="1"/>
          </p:cNvSpPr>
          <p:nvPr/>
        </p:nvSpPr>
        <p:spPr bwMode="auto">
          <a:xfrm>
            <a:off x="2044519" y="1534835"/>
            <a:ext cx="2138638" cy="2808312"/>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假冒 </a:t>
            </a:r>
            <a:r>
              <a:rPr lang="en-US" altLang="zh-CN" sz="2160" b="1" dirty="0">
                <a:latin typeface="宋体" panose="02010600030101010101" pitchFamily="2" charset="-122"/>
                <a:ea typeface="宋体" panose="02010600030101010101" pitchFamily="2" charset="-122"/>
                <a:cs typeface="宋体" panose="02010600030101010101" pitchFamily="2" charset="-122"/>
              </a:rPr>
              <a:t>ID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篡改</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抵赖</a:t>
            </a:r>
            <a:r>
              <a:rPr lang="zh-CN" altLang="en-US" sz="2160" dirty="0">
                <a:latin typeface="宋体" panose="02010600030101010101" pitchFamily="2" charset="-122"/>
                <a:ea typeface="宋体" panose="02010600030101010101" pitchFamily="2" charset="-122"/>
                <a:cs typeface="宋体" panose="02010600030101010101" pitchFamily="2" charset="-122"/>
              </a:rPr>
              <a:t>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信息泄露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拒绝服务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特权升级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defTabSz="822960" fontAlgn="base">
              <a:lnSpc>
                <a:spcPct val="130000"/>
              </a:lnSpc>
              <a:spcBef>
                <a:spcPts val="240"/>
              </a:spcBef>
              <a:spcAft>
                <a:spcPct val="0"/>
              </a:spcAft>
              <a:buClr>
                <a:srgbClr val="91AC4E"/>
              </a:buClr>
              <a:buSzPct val="80000"/>
              <a:buFont typeface="Wingdings" panose="05000000000000000000" pitchFamily="2" charset="2"/>
              <a:buChar char="p"/>
              <a:defRPr/>
            </a:pPr>
            <a:endParaRPr lang="en-US" altLang="zh-CN" sz="2160" dirty="0">
              <a:latin typeface="宋体" panose="02010600030101010101" pitchFamily="2" charset="-122"/>
              <a:ea typeface="宋体" panose="02010600030101010101" pitchFamily="2" charset="-122"/>
              <a:cs typeface="宋体" panose="02010600030101010101" pitchFamily="2" charset="-122"/>
            </a:endParaRPr>
          </a:p>
        </p:txBody>
      </p:sp>
      <p:sp>
        <p:nvSpPr>
          <p:cNvPr id="3" name="Rectangle 34"/>
          <p:cNvSpPr txBox="1">
            <a:spLocks noChangeArrowheads="1"/>
          </p:cNvSpPr>
          <p:nvPr/>
        </p:nvSpPr>
        <p:spPr bwMode="auto">
          <a:xfrm>
            <a:off x="5349687" y="1470028"/>
            <a:ext cx="2333059" cy="2948726"/>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授权</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保密</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不可抵赖性 </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可用性</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spcAft>
                <a:spcPts val="0"/>
              </a:spcAft>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完整性</a:t>
            </a: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认证</a:t>
            </a: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defTabSz="822960" fontAlgn="base">
              <a:lnSpc>
                <a:spcPct val="130000"/>
              </a:lnSpc>
              <a:spcBef>
                <a:spcPts val="240"/>
              </a:spcBef>
              <a:spcAft>
                <a:spcPct val="0"/>
              </a:spcAft>
              <a:buClr>
                <a:srgbClr val="91AC4E"/>
              </a:buClr>
              <a:buSzPct val="80000"/>
              <a:buFont typeface="Wingdings" panose="05000000000000000000" pitchFamily="2" charset="2"/>
              <a:buChar char="p"/>
              <a:defRPr/>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cxnSp>
        <p:nvCxnSpPr>
          <p:cNvPr id="4" name="直接箭头连接符 8"/>
          <p:cNvCxnSpPr/>
          <p:nvPr/>
        </p:nvCxnSpPr>
        <p:spPr bwMode="auto">
          <a:xfrm flipH="1">
            <a:off x="3535085" y="1707654"/>
            <a:ext cx="1879412" cy="241947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5" name="直接箭头连接符 9"/>
          <p:cNvCxnSpPr/>
          <p:nvPr/>
        </p:nvCxnSpPr>
        <p:spPr bwMode="auto">
          <a:xfrm rot="10800000">
            <a:off x="3146242" y="2701365"/>
            <a:ext cx="2203445" cy="119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 name="直接箭头连接符 13"/>
          <p:cNvCxnSpPr/>
          <p:nvPr/>
        </p:nvCxnSpPr>
        <p:spPr bwMode="auto">
          <a:xfrm flipH="1" flipV="1">
            <a:off x="3405471" y="1858871"/>
            <a:ext cx="2009024" cy="21386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7" name="直接箭头连接符 16"/>
          <p:cNvCxnSpPr/>
          <p:nvPr/>
        </p:nvCxnSpPr>
        <p:spPr bwMode="auto">
          <a:xfrm flipH="1" flipV="1">
            <a:off x="3016627" y="2312521"/>
            <a:ext cx="2333059" cy="117733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8" name="直接箭头连接符 19"/>
          <p:cNvCxnSpPr/>
          <p:nvPr/>
        </p:nvCxnSpPr>
        <p:spPr bwMode="auto">
          <a:xfrm flipH="1">
            <a:off x="3535085" y="2139703"/>
            <a:ext cx="1879409" cy="108012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9" name="直接箭头连接符 22"/>
          <p:cNvCxnSpPr/>
          <p:nvPr/>
        </p:nvCxnSpPr>
        <p:spPr bwMode="auto">
          <a:xfrm flipH="1">
            <a:off x="3535085" y="3003798"/>
            <a:ext cx="1879409" cy="669675"/>
          </a:xfrm>
          <a:prstGeom prst="straightConnector1">
            <a:avLst/>
          </a:prstGeom>
          <a:solidFill>
            <a:schemeClr val="accent1"/>
          </a:solidFill>
          <a:ln w="9525" cap="flat" cmpd="sng" algn="ctr">
            <a:solidFill>
              <a:schemeClr val="tx1"/>
            </a:solidFill>
            <a:prstDash val="solid"/>
            <a:round/>
            <a:headEnd type="arrow"/>
            <a:tailEnd type="arrow"/>
          </a:ln>
          <a:effectLst/>
        </p:spPr>
      </p:cxn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Rectangle 2"/>
          <p:cNvSpPr>
            <a:spLocks noGrp="1" noChangeArrowheads="1"/>
          </p:cNvSpPr>
          <p:nvPr>
            <p:ph type="title"/>
          </p:nvPr>
        </p:nvSpPr>
        <p:spPr>
          <a:xfrm>
            <a:off x="520553" y="177908"/>
            <a:ext cx="5809298" cy="716756"/>
          </a:xfrm>
        </p:spPr>
        <p:txBody>
          <a:bodyPr/>
          <a:lstStyle/>
          <a:p>
            <a:pPr>
              <a:spcAft>
                <a:spcPts val="0"/>
              </a:spcAft>
            </a:pPr>
            <a:r>
              <a:rPr lang="zh-CN" altLang="en-US" sz="3240" b="1" dirty="0">
                <a:latin typeface="+mj-ea"/>
                <a:cs typeface="+mn-cs"/>
              </a:rPr>
              <a:t>软件安全性需求</a:t>
            </a:r>
            <a:endParaRPr lang="zh-CN" altLang="en-US" sz="3240" b="1" i="1" dirty="0">
              <a:latin typeface="Arial" panose="020B0604020202020204" pitchFamily="34" charset="0"/>
              <a:ea typeface="宋体" panose="02010600030101010101" pitchFamily="2" charset="-122"/>
              <a:cs typeface="+mn-cs"/>
            </a:endParaRPr>
          </a:p>
        </p:txBody>
      </p:sp>
      <p:sp>
        <p:nvSpPr>
          <p:cNvPr id="2168835" name="Rectangle 3"/>
          <p:cNvSpPr>
            <a:spLocks noGrp="1" noChangeArrowheads="1"/>
          </p:cNvSpPr>
          <p:nvPr>
            <p:ph type="body" idx="1"/>
          </p:nvPr>
        </p:nvSpPr>
        <p:spPr>
          <a:xfrm>
            <a:off x="868680" y="1428749"/>
            <a:ext cx="7406640" cy="3152875"/>
          </a:xfrm>
        </p:spPr>
        <p:txBody>
          <a:bodyPr/>
          <a:lstStyle/>
          <a:p>
            <a:pPr>
              <a:buFont typeface="Wingdings" panose="05000000000000000000" pitchFamily="2" charset="2"/>
              <a:buNone/>
            </a:pPr>
            <a:endParaRPr lang="zh-CN" altLang="en-US" sz="2700" dirty="0">
              <a:ea typeface="宋体" panose="02010600030101010101" pitchFamily="2" charset="-122"/>
            </a:endParaRPr>
          </a:p>
          <a:p>
            <a:pPr>
              <a:buFont typeface="Wingdings" panose="05000000000000000000" pitchFamily="2" charset="2"/>
              <a:buNone/>
            </a:pPr>
            <a:endParaRPr lang="zh-CN" altLang="en-US" dirty="0">
              <a:ea typeface="宋体" panose="02010600030101010101" pitchFamily="2" charset="-122"/>
            </a:endParaRPr>
          </a:p>
        </p:txBody>
      </p:sp>
      <p:sp>
        <p:nvSpPr>
          <p:cNvPr id="7" name="TextBox 6"/>
          <p:cNvSpPr txBox="1"/>
          <p:nvPr/>
        </p:nvSpPr>
        <p:spPr>
          <a:xfrm>
            <a:off x="6062566" y="1210799"/>
            <a:ext cx="1879409" cy="478155"/>
          </a:xfrm>
          <a:prstGeom prst="rect">
            <a:avLst/>
          </a:prstGeom>
          <a:noFill/>
        </p:spPr>
        <p:txBody>
          <a:bodyPr wrap="square" rtlCol="0">
            <a:spAutoFit/>
          </a:bodyPr>
          <a:lstStyle/>
          <a:p>
            <a:pPr>
              <a:spcAft>
                <a:spcPts val="0"/>
              </a:spcAft>
            </a:pPr>
            <a:r>
              <a:rPr lang="zh-CN" altLang="en-US" sz="2520" b="1" dirty="0">
                <a:solidFill>
                  <a:srgbClr val="00B0F0"/>
                </a:solidFill>
              </a:rPr>
              <a:t>数据安全性</a:t>
            </a:r>
            <a:endParaRPr lang="zh-CN" altLang="en-US" sz="2520" b="1" dirty="0">
              <a:solidFill>
                <a:srgbClr val="00B0F0"/>
              </a:solidFill>
            </a:endParaRPr>
          </a:p>
        </p:txBody>
      </p:sp>
      <p:pic>
        <p:nvPicPr>
          <p:cNvPr id="8" name="图片 7" descr="data-security.jpg"/>
          <p:cNvPicPr>
            <a:picLocks noChangeAspect="1"/>
          </p:cNvPicPr>
          <p:nvPr/>
        </p:nvPicPr>
        <p:blipFill>
          <a:blip r:embed="rId1" cstate="print"/>
          <a:stretch>
            <a:fillRect/>
          </a:stretch>
        </p:blipFill>
        <p:spPr>
          <a:xfrm>
            <a:off x="5025651" y="1275607"/>
            <a:ext cx="1103299" cy="1092670"/>
          </a:xfrm>
          <a:prstGeom prst="rect">
            <a:avLst/>
          </a:prstGeom>
        </p:spPr>
      </p:pic>
      <p:sp>
        <p:nvSpPr>
          <p:cNvPr id="9" name="Rectangle 34"/>
          <p:cNvSpPr txBox="1">
            <a:spLocks noChangeArrowheads="1"/>
          </p:cNvSpPr>
          <p:nvPr/>
        </p:nvSpPr>
        <p:spPr bwMode="auto">
          <a:xfrm>
            <a:off x="6192180" y="1858871"/>
            <a:ext cx="1814602" cy="2829914"/>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20000"/>
              </a:lnSpc>
              <a:spcBef>
                <a:spcPct val="30000"/>
              </a:spcBef>
              <a:spcAft>
                <a:spcPts val="0"/>
              </a:spcAft>
              <a:buClr>
                <a:srgbClr val="91AC4E"/>
              </a:buClr>
              <a:buSzPct val="80000"/>
              <a:buFont typeface="Wingdings" panose="05000000000000000000" pitchFamily="2" charset="2"/>
              <a:buChar char="p"/>
            </a:pPr>
            <a:r>
              <a:rPr lang="zh-CN" altLang="zh-CN" sz="2160" dirty="0">
                <a:latin typeface="楷体" panose="02010609060101010101" charset="-122"/>
                <a:ea typeface="楷体" panose="02010609060101010101" charset="-122"/>
                <a:cs typeface="楷体" panose="02010609060101010101" charset="-122"/>
              </a:rPr>
              <a:t>加密</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ts val="30"/>
              </a:spcBef>
              <a:spcAft>
                <a:spcPts val="0"/>
              </a:spcAft>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数据结构</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10000"/>
              </a:lnSpc>
              <a:spcBef>
                <a:spcPts val="30"/>
              </a:spcBef>
              <a:spcAft>
                <a:spcPts val="0"/>
              </a:spcAft>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安全存储</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ts val="30"/>
              </a:spcBef>
              <a:spcAft>
                <a:spcPts val="0"/>
              </a:spcAft>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安全访问</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ts val="30"/>
              </a:spcBef>
              <a:spcAft>
                <a:spcPts val="0"/>
              </a:spcAft>
              <a:buClr>
                <a:srgbClr val="91AC4E"/>
              </a:buClr>
              <a:buSzPct val="80000"/>
              <a:buFont typeface="Wingdings" panose="05000000000000000000" pitchFamily="2" charset="2"/>
              <a:buChar char="p"/>
            </a:pPr>
            <a:r>
              <a:rPr lang="zh-CN" altLang="zh-CN" sz="2160" dirty="0">
                <a:latin typeface="楷体" panose="02010609060101010101" charset="-122"/>
                <a:ea typeface="楷体" panose="02010609060101010101" charset="-122"/>
                <a:cs typeface="楷体" panose="02010609060101010101" charset="-122"/>
              </a:rPr>
              <a:t>认证</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ts val="3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备份</a:t>
            </a:r>
            <a:endParaRPr lang="en-US" altLang="zh-CN" sz="2160" dirty="0">
              <a:latin typeface="楷体" panose="02010609060101010101" charset="-122"/>
              <a:ea typeface="楷体" panose="02010609060101010101" charset="-122"/>
              <a:cs typeface="楷体" panose="02010609060101010101" charset="-122"/>
            </a:endParaRPr>
          </a:p>
        </p:txBody>
      </p:sp>
      <p:sp>
        <p:nvSpPr>
          <p:cNvPr id="10" name="TextBox 6"/>
          <p:cNvSpPr txBox="1"/>
          <p:nvPr/>
        </p:nvSpPr>
        <p:spPr>
          <a:xfrm>
            <a:off x="1785290" y="1340414"/>
            <a:ext cx="1814602" cy="478155"/>
          </a:xfrm>
          <a:prstGeom prst="rect">
            <a:avLst/>
          </a:prstGeom>
          <a:noFill/>
        </p:spPr>
        <p:txBody>
          <a:bodyPr wrap="square" rtlCol="0">
            <a:spAutoFit/>
          </a:bodyPr>
          <a:lstStyle/>
          <a:p>
            <a:pPr>
              <a:spcAft>
                <a:spcPts val="0"/>
              </a:spcAft>
            </a:pPr>
            <a:r>
              <a:rPr lang="zh-CN" altLang="en-US" sz="2520" b="1" dirty="0">
                <a:solidFill>
                  <a:srgbClr val="00B0F0"/>
                </a:solidFill>
              </a:rPr>
              <a:t>系统安全性</a:t>
            </a:r>
            <a:endParaRPr lang="zh-CN" altLang="en-US" sz="2520" b="1" dirty="0">
              <a:solidFill>
                <a:srgbClr val="00B0F0"/>
              </a:solidFill>
            </a:endParaRPr>
          </a:p>
        </p:txBody>
      </p:sp>
      <p:pic>
        <p:nvPicPr>
          <p:cNvPr id="11" name="Picture 2" descr="http://www.fiberoptics4sale.com/wordpress/wp-content/uploads/2010/12/fire-alarm-systems-2-wire-figure-1-large.jpg"/>
          <p:cNvPicPr>
            <a:picLocks noChangeAspect="1" noChangeArrowheads="1"/>
          </p:cNvPicPr>
          <p:nvPr/>
        </p:nvPicPr>
        <p:blipFill>
          <a:blip r:embed="rId2" cstate="print"/>
          <a:srcRect/>
          <a:stretch>
            <a:fillRect/>
          </a:stretch>
        </p:blipFill>
        <p:spPr bwMode="auto">
          <a:xfrm>
            <a:off x="877995" y="1329613"/>
            <a:ext cx="913582" cy="898186"/>
          </a:xfrm>
          <a:prstGeom prst="rect">
            <a:avLst/>
          </a:prstGeom>
          <a:noFill/>
        </p:spPr>
      </p:pic>
      <p:sp>
        <p:nvSpPr>
          <p:cNvPr id="12" name="Rectangle 34"/>
          <p:cNvSpPr txBox="1">
            <a:spLocks noChangeArrowheads="1"/>
          </p:cNvSpPr>
          <p:nvPr/>
        </p:nvSpPr>
        <p:spPr bwMode="auto">
          <a:xfrm>
            <a:off x="1914905" y="2118100"/>
            <a:ext cx="2462674" cy="2592288"/>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20000"/>
              </a:lnSpc>
              <a:spcBef>
                <a:spcPct val="30000"/>
              </a:spcBef>
              <a:spcAft>
                <a:spcPts val="0"/>
              </a:spcAft>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用户身份认证</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ts val="30"/>
              </a:spcBef>
              <a:spcAft>
                <a:spcPts val="0"/>
              </a:spcAft>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用户权限限制</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ts val="30"/>
              </a:spcBef>
              <a:spcAft>
                <a:spcPts val="0"/>
              </a:spcAft>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异常处理</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ts val="30"/>
              </a:spcBef>
              <a:spcAft>
                <a:spcPts val="0"/>
              </a:spcAft>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入口验证机制</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ts val="3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系统强壮性设计</a:t>
            </a:r>
            <a:endParaRPr lang="en-US" altLang="zh-CN" sz="216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Rectangle 2"/>
          <p:cNvSpPr>
            <a:spLocks noGrp="1" noChangeArrowheads="1"/>
          </p:cNvSpPr>
          <p:nvPr>
            <p:ph type="title"/>
          </p:nvPr>
        </p:nvSpPr>
        <p:spPr>
          <a:xfrm>
            <a:off x="500826" y="249214"/>
            <a:ext cx="5809298" cy="716756"/>
          </a:xfrm>
        </p:spPr>
        <p:txBody>
          <a:bodyPr/>
          <a:lstStyle/>
          <a:p>
            <a:pPr>
              <a:spcAft>
                <a:spcPts val="0"/>
              </a:spcAft>
            </a:pPr>
            <a:r>
              <a:rPr lang="zh-CN" altLang="en-US" b="1" dirty="0">
                <a:latin typeface="+mj-ea"/>
                <a:cs typeface="+mn-cs"/>
              </a:rPr>
              <a:t>示例：系统安全性问题</a:t>
            </a:r>
            <a:endParaRPr lang="zh-CN" altLang="en-US" b="1" dirty="0">
              <a:latin typeface="+mj-ea"/>
              <a:cs typeface="+mn-cs"/>
            </a:endParaRPr>
          </a:p>
        </p:txBody>
      </p:sp>
      <p:sp>
        <p:nvSpPr>
          <p:cNvPr id="6" name="Rectangle 34"/>
          <p:cNvSpPr txBox="1">
            <a:spLocks noChangeArrowheads="1"/>
          </p:cNvSpPr>
          <p:nvPr/>
        </p:nvSpPr>
        <p:spPr bwMode="auto">
          <a:xfrm>
            <a:off x="2035856" y="4177529"/>
            <a:ext cx="4471697" cy="486054"/>
          </a:xfrm>
          <a:prstGeom prst="rect">
            <a:avLst/>
          </a:prstGeom>
          <a:noFill/>
          <a:ln w="9525">
            <a:noFill/>
            <a:miter lim="800000"/>
          </a:ln>
          <a:effectLst/>
        </p:spPr>
        <p:txBody>
          <a:bodyPr vert="horz" wrap="square" lIns="82296" tIns="41148" rIns="82296" bIns="41148" numCol="1" anchor="t" anchorCtr="0" compatLnSpc="1"/>
          <a:lstStyle/>
          <a:p>
            <a:pPr marL="308610" indent="-308610" algn="ctr" defTabSz="822960" fontAlgn="base">
              <a:lnSpc>
                <a:spcPct val="120000"/>
              </a:lnSpc>
              <a:spcBef>
                <a:spcPct val="30000"/>
              </a:spcBef>
              <a:spcAft>
                <a:spcPts val="0"/>
              </a:spcAft>
              <a:buClr>
                <a:srgbClr val="91AC4E"/>
              </a:buClr>
              <a:buSzPct val="80000"/>
              <a:defRPr/>
            </a:pPr>
            <a:r>
              <a:rPr lang="zh-CN" altLang="en-US" sz="2400" dirty="0">
                <a:solidFill>
                  <a:srgbClr val="C00000"/>
                </a:solidFill>
                <a:latin typeface="微软雅黑" panose="020B0503020204020204" pitchFamily="34" charset="-122"/>
                <a:ea typeface="微软雅黑" panose="020B0503020204020204" pitchFamily="34" charset="-122"/>
              </a:rPr>
              <a:t>对用户口令有多少防范措施 ？</a:t>
            </a:r>
            <a:endParaRPr lang="en-US" altLang="zh-CN" sz="2400"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a:srcRect b="23041"/>
          <a:stretch>
            <a:fillRect/>
          </a:stretch>
        </p:blipFill>
        <p:spPr>
          <a:xfrm>
            <a:off x="2430113" y="1110431"/>
            <a:ext cx="3683184" cy="2922637"/>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性能问题外部表现和内因</a:t>
            </a:r>
            <a:endParaRPr kumimoji="1" lang="zh-CN" altLang="en-US" dirty="0"/>
          </a:p>
        </p:txBody>
      </p:sp>
      <p:sp>
        <p:nvSpPr>
          <p:cNvPr id="4" name="Rectangle 3"/>
          <p:cNvSpPr txBox="1">
            <a:spLocks noChangeArrowheads="1"/>
          </p:cNvSpPr>
          <p:nvPr/>
        </p:nvSpPr>
        <p:spPr bwMode="auto">
          <a:xfrm>
            <a:off x="1396447" y="3025401"/>
            <a:ext cx="6383509" cy="1404156"/>
          </a:xfrm>
          <a:prstGeom prst="rect">
            <a:avLst/>
          </a:prstGeom>
          <a:solidFill>
            <a:schemeClr val="accent2">
              <a:lumMod val="20000"/>
              <a:lumOff val="80000"/>
            </a:schemeClr>
          </a:solidFill>
          <a:ln w="9525">
            <a:noFill/>
            <a:miter lim="800000"/>
          </a:ln>
        </p:spPr>
        <p:txBody>
          <a:bodyPr vert="horz" wrap="square" lIns="82296" tIns="41148" rIns="82296" bIns="41148" numCol="1" anchor="t" anchorCtr="0" compatLnSpc="1"/>
          <a:lstStyle/>
          <a:p>
            <a:pPr marL="411480" indent="-411480" eaLnBrk="0" hangingPunct="0">
              <a:lnSpc>
                <a:spcPct val="120000"/>
              </a:lnSpc>
              <a:spcBef>
                <a:spcPct val="30000"/>
              </a:spcBef>
              <a:spcAft>
                <a:spcPts val="0"/>
              </a:spcAft>
              <a:buClr>
                <a:srgbClr val="91AC4E"/>
              </a:buClr>
              <a:buSzPct val="80000"/>
              <a:buFont typeface="Wingdings" panose="05000000000000000000" pitchFamily="2" charset="2"/>
              <a:buChar char="p"/>
              <a:defRPr/>
            </a:pPr>
            <a:r>
              <a:rPr lang="zh-CN" altLang="en-US" sz="2160" b="1" dirty="0">
                <a:latin typeface="+mn-ea"/>
                <a:cs typeface="楷体" panose="02010609060101010101" charset="-122"/>
              </a:rPr>
              <a:t>资源耗尽</a:t>
            </a:r>
            <a:r>
              <a:rPr lang="en-US" altLang="zh-CN" sz="2160" dirty="0">
                <a:latin typeface="楷体" panose="02010609060101010101" charset="-122"/>
                <a:ea typeface="楷体" panose="02010609060101010101" charset="-122"/>
                <a:cs typeface="楷体" panose="02010609060101010101" charset="-122"/>
              </a:rPr>
              <a:t>,</a:t>
            </a:r>
            <a:r>
              <a:rPr lang="zh-CN" altLang="en-US" sz="2160" dirty="0">
                <a:latin typeface="楷体" panose="02010609060101010101" charset="-122"/>
                <a:ea typeface="楷体" panose="02010609060101010101" charset="-122"/>
                <a:cs typeface="楷体" panose="02010609060101010101" charset="-122"/>
              </a:rPr>
              <a:t>如</a:t>
            </a:r>
            <a:r>
              <a:rPr lang="en-US" altLang="zh-CN" sz="2160" dirty="0">
                <a:latin typeface="楷体" panose="02010609060101010101" charset="-122"/>
                <a:ea typeface="楷体" panose="02010609060101010101" charset="-122"/>
                <a:cs typeface="楷体" panose="02010609060101010101" charset="-122"/>
              </a:rPr>
              <a:t>CPU</a:t>
            </a:r>
            <a:r>
              <a:rPr lang="zh-CN" altLang="en-US" sz="2160" dirty="0">
                <a:latin typeface="楷体" panose="02010609060101010101" charset="-122"/>
                <a:ea typeface="楷体" panose="02010609060101010101" charset="-122"/>
                <a:cs typeface="楷体" panose="02010609060101010101" charset="-122"/>
              </a:rPr>
              <a:t>使用率达到</a:t>
            </a:r>
            <a:r>
              <a:rPr lang="en-US" altLang="zh-CN" sz="2160" dirty="0">
                <a:latin typeface="楷体" panose="02010609060101010101" charset="-122"/>
                <a:ea typeface="楷体" panose="02010609060101010101" charset="-122"/>
                <a:cs typeface="楷体" panose="02010609060101010101" charset="-122"/>
              </a:rPr>
              <a:t>100%</a:t>
            </a:r>
            <a:endParaRPr lang="en-US" altLang="zh-CN" sz="2160" dirty="0">
              <a:latin typeface="楷体" panose="02010609060101010101" charset="-122"/>
              <a:ea typeface="楷体" panose="02010609060101010101" charset="-122"/>
              <a:cs typeface="楷体" panose="02010609060101010101" charset="-122"/>
            </a:endParaRPr>
          </a:p>
          <a:p>
            <a:pPr marL="411480" indent="-411480" defTabSz="822960" eaLnBrk="0" hangingPunct="0">
              <a:lnSpc>
                <a:spcPct val="120000"/>
              </a:lnSpc>
              <a:spcBef>
                <a:spcPts val="30"/>
              </a:spcBef>
              <a:spcAft>
                <a:spcPts val="0"/>
              </a:spcAft>
              <a:buClr>
                <a:srgbClr val="91AC4E"/>
              </a:buClr>
              <a:buSzPct val="80000"/>
              <a:buFont typeface="Wingdings" panose="05000000000000000000" pitchFamily="2" charset="2"/>
              <a:buChar char="p"/>
              <a:defRPr/>
            </a:pPr>
            <a:r>
              <a:rPr lang="zh-CN" altLang="en-US" sz="2160" b="1" dirty="0">
                <a:latin typeface="+mn-ea"/>
                <a:cs typeface="楷体" panose="02010609060101010101" charset="-122"/>
              </a:rPr>
              <a:t>资源泄漏</a:t>
            </a:r>
            <a:r>
              <a:rPr lang="en-US" altLang="zh-CN" sz="2160" dirty="0">
                <a:latin typeface="楷体" panose="02010609060101010101" charset="-122"/>
                <a:ea typeface="楷体" panose="02010609060101010101" charset="-122"/>
                <a:cs typeface="楷体" panose="02010609060101010101" charset="-122"/>
              </a:rPr>
              <a:t>,</a:t>
            </a:r>
            <a:r>
              <a:rPr lang="zh-CN" altLang="en-US" sz="2160" dirty="0">
                <a:latin typeface="楷体" panose="02010609060101010101" charset="-122"/>
                <a:ea typeface="楷体" panose="02010609060101010101" charset="-122"/>
                <a:cs typeface="楷体" panose="02010609060101010101" charset="-122"/>
              </a:rPr>
              <a:t>如内存泄漏 ，最终会导致资源耗尽</a:t>
            </a:r>
            <a:endParaRPr lang="zh-CN" altLang="en-US" sz="2160" dirty="0">
              <a:latin typeface="楷体" panose="02010609060101010101" charset="-122"/>
              <a:ea typeface="楷体" panose="02010609060101010101" charset="-122"/>
              <a:cs typeface="楷体" panose="02010609060101010101" charset="-122"/>
            </a:endParaRPr>
          </a:p>
          <a:p>
            <a:pPr marL="411480" indent="-411480" eaLnBrk="0" hangingPunct="0">
              <a:lnSpc>
                <a:spcPct val="120000"/>
              </a:lnSpc>
              <a:spcBef>
                <a:spcPts val="30"/>
              </a:spcBef>
              <a:buClr>
                <a:srgbClr val="91AC4E"/>
              </a:buClr>
              <a:buSzPct val="80000"/>
              <a:buFont typeface="Wingdings" panose="05000000000000000000" pitchFamily="2" charset="2"/>
              <a:buChar char="p"/>
              <a:defRPr/>
            </a:pPr>
            <a:r>
              <a:rPr lang="zh-CN" altLang="en-US" sz="2160" b="1" dirty="0">
                <a:latin typeface="+mn-ea"/>
                <a:cs typeface="楷体" panose="02010609060101010101" charset="-122"/>
              </a:rPr>
              <a:t>资源瓶颈</a:t>
            </a:r>
            <a:r>
              <a:rPr lang="en-US" altLang="zh-CN" sz="2160" dirty="0">
                <a:latin typeface="楷体" panose="02010609060101010101" charset="-122"/>
                <a:ea typeface="楷体" panose="02010609060101010101" charset="-122"/>
                <a:cs typeface="楷体" panose="02010609060101010101" charset="-122"/>
              </a:rPr>
              <a:t>,</a:t>
            </a:r>
            <a:r>
              <a:rPr lang="zh-CN" altLang="en-US" sz="2160" dirty="0">
                <a:latin typeface="楷体" panose="02010609060101010101" charset="-122"/>
                <a:ea typeface="楷体" panose="02010609060101010101" charset="-122"/>
                <a:cs typeface="楷体" panose="02010609060101010101" charset="-122"/>
              </a:rPr>
              <a:t>如线程、</a:t>
            </a:r>
            <a:r>
              <a:rPr lang="en-US" altLang="zh-CN" sz="2160" dirty="0">
                <a:latin typeface="楷体" panose="02010609060101010101" charset="-122"/>
                <a:ea typeface="楷体" panose="02010609060101010101" charset="-122"/>
                <a:cs typeface="楷体" panose="02010609060101010101" charset="-122"/>
              </a:rPr>
              <a:t>GDI</a:t>
            </a:r>
            <a:r>
              <a:rPr lang="zh-CN" altLang="en-US" sz="2160" dirty="0">
                <a:latin typeface="楷体" panose="02010609060101010101" charset="-122"/>
                <a:ea typeface="楷体" panose="02010609060101010101" charset="-122"/>
                <a:cs typeface="楷体" panose="02010609060101010101" charset="-122"/>
              </a:rPr>
              <a:t>、</a:t>
            </a:r>
            <a:r>
              <a:rPr lang="en-US" altLang="zh-CN" sz="2160" dirty="0">
                <a:latin typeface="楷体" panose="02010609060101010101" charset="-122"/>
                <a:ea typeface="楷体" panose="02010609060101010101" charset="-122"/>
                <a:cs typeface="楷体" panose="02010609060101010101" charset="-122"/>
              </a:rPr>
              <a:t>DB</a:t>
            </a:r>
            <a:r>
              <a:rPr lang="zh-CN" altLang="en-US" sz="2160" dirty="0">
                <a:latin typeface="楷体" panose="02010609060101010101" charset="-122"/>
                <a:ea typeface="楷体" panose="02010609060101010101" charset="-122"/>
                <a:cs typeface="楷体" panose="02010609060101010101" charset="-122"/>
              </a:rPr>
              <a:t>连接等资源变得稀缺 </a:t>
            </a:r>
            <a:endParaRPr lang="zh-CN" altLang="en-US" sz="2160" dirty="0">
              <a:latin typeface="楷体" panose="02010609060101010101" charset="-122"/>
              <a:ea typeface="楷体" panose="02010609060101010101" charset="-122"/>
              <a:cs typeface="楷体" panose="02010609060101010101" charset="-122"/>
            </a:endParaRPr>
          </a:p>
        </p:txBody>
      </p:sp>
      <p:sp>
        <p:nvSpPr>
          <p:cNvPr id="5" name="矩形 4"/>
          <p:cNvSpPr/>
          <p:nvPr/>
        </p:nvSpPr>
        <p:spPr>
          <a:xfrm>
            <a:off x="2238941" y="1145992"/>
            <a:ext cx="4601311" cy="1295400"/>
          </a:xfrm>
          <a:prstGeom prst="rect">
            <a:avLst/>
          </a:prstGeom>
        </p:spPr>
        <p:txBody>
          <a:bodyPr wrap="square">
            <a:spAutoFit/>
          </a:bodyPr>
          <a:lstStyle/>
          <a:p>
            <a:pPr marL="325755" indent="-325755" eaLnBrk="0" hangingPunct="0">
              <a:lnSpc>
                <a:spcPct val="120000"/>
              </a:lnSpc>
              <a:spcBef>
                <a:spcPct val="30000"/>
              </a:spcBef>
              <a:spcAft>
                <a:spcPts val="0"/>
              </a:spcAft>
              <a:buClr>
                <a:srgbClr val="91AC4E"/>
              </a:buClr>
              <a:buSzPct val="80000"/>
              <a:buFont typeface="Wingdings" panose="05000000000000000000" pitchFamily="2" charset="2"/>
              <a:buChar char="p"/>
              <a:defRPr/>
            </a:pPr>
            <a:r>
              <a:rPr lang="zh-CN" altLang="en-US" sz="2160" dirty="0">
                <a:latin typeface="楷体" panose="02010609060101010101" charset="-122"/>
                <a:ea typeface="楷体" panose="02010609060101010101" charset="-122"/>
                <a:cs typeface="楷体" panose="02010609060101010101" charset="-122"/>
              </a:rPr>
              <a:t>启动系统、打开页面越来越慢</a:t>
            </a:r>
            <a:endParaRPr lang="en-US" altLang="zh-CN" sz="2160" dirty="0">
              <a:latin typeface="楷体" panose="02010609060101010101" charset="-122"/>
              <a:ea typeface="楷体" panose="02010609060101010101" charset="-122"/>
              <a:cs typeface="楷体" panose="02010609060101010101" charset="-122"/>
            </a:endParaRPr>
          </a:p>
          <a:p>
            <a:pPr marL="308610" indent="-308610" eaLnBrk="0" hangingPunct="0">
              <a:lnSpc>
                <a:spcPct val="120000"/>
              </a:lnSpc>
              <a:spcBef>
                <a:spcPts val="30"/>
              </a:spcBef>
              <a:spcAft>
                <a:spcPts val="0"/>
              </a:spcAft>
              <a:buClr>
                <a:srgbClr val="91AC4E"/>
              </a:buClr>
              <a:buSzPct val="80000"/>
              <a:buFont typeface="Wingdings" panose="05000000000000000000" pitchFamily="2" charset="2"/>
              <a:buChar char="p"/>
              <a:defRPr/>
            </a:pPr>
            <a:r>
              <a:rPr lang="zh-CN" altLang="en-US" sz="2160" dirty="0">
                <a:latin typeface="楷体" panose="02010609060101010101" charset="-122"/>
                <a:ea typeface="楷体" panose="02010609060101010101" charset="-122"/>
                <a:cs typeface="楷体" panose="02010609060101010101" charset="-122"/>
              </a:rPr>
              <a:t>查询数据，很长时间才显示列表</a:t>
            </a:r>
            <a:endParaRPr lang="en-US" altLang="zh-CN" sz="2160" dirty="0">
              <a:latin typeface="楷体" panose="02010609060101010101" charset="-122"/>
              <a:ea typeface="楷体" panose="02010609060101010101" charset="-122"/>
              <a:cs typeface="楷体" panose="02010609060101010101" charset="-122"/>
            </a:endParaRPr>
          </a:p>
          <a:p>
            <a:pPr marL="308610" indent="-308610" eaLnBrk="0" hangingPunct="0">
              <a:lnSpc>
                <a:spcPct val="120000"/>
              </a:lnSpc>
              <a:spcBef>
                <a:spcPts val="30"/>
              </a:spcBef>
              <a:buClr>
                <a:srgbClr val="91AC4E"/>
              </a:buClr>
              <a:buSzPct val="80000"/>
              <a:buFont typeface="Wingdings" panose="05000000000000000000" pitchFamily="2" charset="2"/>
              <a:buChar char="p"/>
              <a:defRPr/>
            </a:pPr>
            <a:r>
              <a:rPr lang="zh-CN" altLang="en-US" sz="2160" dirty="0">
                <a:latin typeface="楷体" panose="02010609060101010101" charset="-122"/>
                <a:ea typeface="楷体" panose="02010609060101010101" charset="-122"/>
                <a:cs typeface="楷体" panose="02010609060101010101" charset="-122"/>
              </a:rPr>
              <a:t>网络下载速度很低，如</a:t>
            </a:r>
            <a:r>
              <a:rPr lang="en-US" altLang="zh-CN" sz="2160" dirty="0">
                <a:latin typeface="楷体" panose="02010609060101010101" charset="-122"/>
                <a:ea typeface="楷体" panose="02010609060101010101" charset="-122"/>
                <a:cs typeface="楷体" panose="02010609060101010101" charset="-122"/>
              </a:rPr>
              <a:t>5k/s</a:t>
            </a:r>
            <a:endParaRPr lang="zh-CN" altLang="en-US" sz="216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586527" y="263267"/>
            <a:ext cx="5054918" cy="521494"/>
          </a:xfrm>
        </p:spPr>
        <p:txBody>
          <a:bodyPr>
            <a:normAutofit fontScale="90000"/>
          </a:bodyPr>
          <a:lstStyle/>
          <a:p>
            <a:pPr>
              <a:spcAft>
                <a:spcPts val="0"/>
              </a:spcAft>
              <a:buClr>
                <a:schemeClr val="accent4"/>
              </a:buClr>
            </a:pPr>
            <a:r>
              <a:rPr lang="zh-CN" altLang="en-US" dirty="0"/>
              <a:t>系统安全的基本机制</a:t>
            </a:r>
            <a:endParaRPr lang="zh-CN" altLang="en-US" dirty="0"/>
          </a:p>
        </p:txBody>
      </p:sp>
      <p:grpSp>
        <p:nvGrpSpPr>
          <p:cNvPr id="247811" name="Group 3"/>
          <p:cNvGrpSpPr/>
          <p:nvPr/>
        </p:nvGrpSpPr>
        <p:grpSpPr bwMode="auto">
          <a:xfrm>
            <a:off x="780943" y="1027179"/>
            <a:ext cx="2268252" cy="2624693"/>
            <a:chOff x="113" y="973"/>
            <a:chExt cx="1970" cy="2351"/>
          </a:xfrm>
        </p:grpSpPr>
        <p:grpSp>
          <p:nvGrpSpPr>
            <p:cNvPr id="247812" name="Group 4"/>
            <p:cNvGrpSpPr/>
            <p:nvPr/>
          </p:nvGrpSpPr>
          <p:grpSpPr bwMode="auto">
            <a:xfrm>
              <a:off x="113" y="1354"/>
              <a:ext cx="1970" cy="1970"/>
              <a:chOff x="113" y="1354"/>
              <a:chExt cx="1970" cy="1970"/>
            </a:xfrm>
          </p:grpSpPr>
          <p:pic>
            <p:nvPicPr>
              <p:cNvPr id="247813" name="Picture 5" descr="GEL-Circle-steel-gra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 y="1354"/>
                <a:ext cx="1970" cy="1970"/>
              </a:xfrm>
              <a:prstGeom prst="rect">
                <a:avLst/>
              </a:prstGeom>
              <a:noFill/>
            </p:spPr>
          </p:pic>
          <p:sp>
            <p:nvSpPr>
              <p:cNvPr id="247814" name="Text Box 6"/>
              <p:cNvSpPr txBox="1">
                <a:spLocks noChangeArrowheads="1"/>
              </p:cNvSpPr>
              <p:nvPr/>
            </p:nvSpPr>
            <p:spPr bwMode="auto">
              <a:xfrm>
                <a:off x="492" y="2654"/>
                <a:ext cx="1249" cy="579"/>
              </a:xfrm>
              <a:prstGeom prst="rect">
                <a:avLst/>
              </a:prstGeom>
              <a:noFill/>
              <a:ln>
                <a:noFill/>
              </a:ln>
              <a:effectLst/>
            </p:spPr>
            <p:txBody>
              <a:bodyPr>
                <a:spAutoFit/>
              </a:bodyPr>
              <a:lstStyle/>
              <a:p>
                <a:pPr algn="ctr"/>
                <a:r>
                  <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主动用户、</a:t>
                </a:r>
                <a:endParaRPr lang="en-US" altLang="zh-CN"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a:p>
                <a:pPr algn="ctr"/>
                <a:r>
                  <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进程</a:t>
                </a:r>
                <a:endPar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247815" name="Group 7"/>
              <p:cNvGrpSpPr/>
              <p:nvPr/>
            </p:nvGrpSpPr>
            <p:grpSpPr bwMode="auto">
              <a:xfrm>
                <a:off x="684" y="1898"/>
                <a:ext cx="823" cy="728"/>
                <a:chOff x="3064" y="2760"/>
                <a:chExt cx="823" cy="728"/>
              </a:xfrm>
            </p:grpSpPr>
            <p:pic>
              <p:nvPicPr>
                <p:cNvPr id="247816" name="Picture 8" descr="user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4" y="2760"/>
                  <a:ext cx="386" cy="432"/>
                </a:xfrm>
                <a:prstGeom prst="rect">
                  <a:avLst/>
                </a:prstGeom>
                <a:noFill/>
              </p:spPr>
            </p:pic>
            <p:pic>
              <p:nvPicPr>
                <p:cNvPr id="247817" name="Picture 9" descr="user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8" y="2952"/>
                  <a:ext cx="398" cy="444"/>
                </a:xfrm>
                <a:prstGeom prst="rect">
                  <a:avLst/>
                </a:prstGeom>
                <a:noFill/>
              </p:spPr>
            </p:pic>
            <p:pic>
              <p:nvPicPr>
                <p:cNvPr id="247818" name="Picture 10" descr="user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4" y="3056"/>
                  <a:ext cx="401" cy="432"/>
                </a:xfrm>
                <a:prstGeom prst="rect">
                  <a:avLst/>
                </a:prstGeom>
                <a:noFill/>
              </p:spPr>
            </p:pic>
            <p:pic>
              <p:nvPicPr>
                <p:cNvPr id="247819" name="Picture 11" descr="tools"/>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52" y="2784"/>
                  <a:ext cx="335" cy="432"/>
                </a:xfrm>
                <a:prstGeom prst="rect">
                  <a:avLst/>
                </a:prstGeom>
                <a:noFill/>
              </p:spPr>
            </p:pic>
          </p:grpSp>
        </p:grpSp>
        <p:sp>
          <p:nvSpPr>
            <p:cNvPr id="247820" name="Text Box 12"/>
            <p:cNvSpPr txBox="1">
              <a:spLocks noChangeArrowheads="1"/>
            </p:cNvSpPr>
            <p:nvPr/>
          </p:nvSpPr>
          <p:spPr bwMode="auto">
            <a:xfrm>
              <a:off x="599" y="973"/>
              <a:ext cx="992" cy="331"/>
            </a:xfrm>
            <a:prstGeom prst="rect">
              <a:avLst/>
            </a:prstGeom>
            <a:noFill/>
            <a:ln>
              <a:noFill/>
            </a:ln>
            <a:effectLst/>
          </p:spPr>
          <p:txBody>
            <a:bodyPr>
              <a:spAutoFit/>
            </a:bodyPr>
            <a:lstStyle/>
            <a:p>
              <a:pPr algn="ctr"/>
              <a:r>
                <a:rPr lang="zh-CN" altLang="en-US" dirty="0">
                  <a:solidFill>
                    <a:schemeClr val="accent1">
                      <a:lumMod val="50000"/>
                    </a:schemeClr>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主体</a:t>
              </a:r>
              <a:endParaRPr lang="zh-CN" altLang="en-US" dirty="0">
                <a:solidFill>
                  <a:schemeClr val="accent1">
                    <a:lumMod val="50000"/>
                  </a:schemeClr>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47821" name="Group 13"/>
          <p:cNvGrpSpPr/>
          <p:nvPr/>
        </p:nvGrpSpPr>
        <p:grpSpPr bwMode="auto">
          <a:xfrm>
            <a:off x="5706290" y="1167596"/>
            <a:ext cx="2203445" cy="2487941"/>
            <a:chOff x="3803" y="992"/>
            <a:chExt cx="1957" cy="2335"/>
          </a:xfrm>
        </p:grpSpPr>
        <p:grpSp>
          <p:nvGrpSpPr>
            <p:cNvPr id="247822" name="Group 14"/>
            <p:cNvGrpSpPr/>
            <p:nvPr/>
          </p:nvGrpSpPr>
          <p:grpSpPr bwMode="auto">
            <a:xfrm>
              <a:off x="3803" y="1370"/>
              <a:ext cx="1957" cy="1957"/>
              <a:chOff x="3803" y="1370"/>
              <a:chExt cx="1957" cy="1957"/>
            </a:xfrm>
          </p:grpSpPr>
          <p:pic>
            <p:nvPicPr>
              <p:cNvPr id="247823" name="Picture 15" descr="GEL-Circle-sa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3" y="1370"/>
                <a:ext cx="1957" cy="1957"/>
              </a:xfrm>
              <a:prstGeom prst="rect">
                <a:avLst/>
              </a:prstGeom>
              <a:noFill/>
            </p:spPr>
          </p:pic>
          <p:grpSp>
            <p:nvGrpSpPr>
              <p:cNvPr id="247824" name="Group 16"/>
              <p:cNvGrpSpPr/>
              <p:nvPr/>
            </p:nvGrpSpPr>
            <p:grpSpPr bwMode="auto">
              <a:xfrm>
                <a:off x="4324" y="1867"/>
                <a:ext cx="912" cy="627"/>
                <a:chOff x="3112" y="1881"/>
                <a:chExt cx="912" cy="627"/>
              </a:xfrm>
            </p:grpSpPr>
            <p:pic>
              <p:nvPicPr>
                <p:cNvPr id="247825" name="Picture 17" descr="generic-app"/>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 y="2231"/>
                  <a:ext cx="167" cy="190"/>
                </a:xfrm>
                <a:prstGeom prst="rect">
                  <a:avLst/>
                </a:prstGeom>
                <a:noFill/>
              </p:spPr>
            </p:pic>
            <p:pic>
              <p:nvPicPr>
                <p:cNvPr id="247826" name="Picture 18" descr="cod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12" y="1979"/>
                  <a:ext cx="121" cy="172"/>
                </a:xfrm>
                <a:prstGeom prst="rect">
                  <a:avLst/>
                </a:prstGeom>
                <a:noFill/>
              </p:spPr>
            </p:pic>
            <p:pic>
              <p:nvPicPr>
                <p:cNvPr id="247827" name="Picture 19" descr="BizTalk1"/>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6" y="1958"/>
                  <a:ext cx="175" cy="196"/>
                </a:xfrm>
                <a:prstGeom prst="rect">
                  <a:avLst/>
                </a:prstGeom>
                <a:noFill/>
              </p:spPr>
            </p:pic>
            <p:pic>
              <p:nvPicPr>
                <p:cNvPr id="247828" name="Picture 20" descr="BizTalk2"/>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3" y="2216"/>
                  <a:ext cx="182" cy="204"/>
                </a:xfrm>
                <a:prstGeom prst="rect">
                  <a:avLst/>
                </a:prstGeom>
                <a:noFill/>
              </p:spPr>
            </p:pic>
            <p:pic>
              <p:nvPicPr>
                <p:cNvPr id="247829" name="Picture 21" descr="GEL-honeycomb-MS-r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5" y="1881"/>
                  <a:ext cx="323" cy="368"/>
                </a:xfrm>
                <a:prstGeom prst="rect">
                  <a:avLst/>
                </a:prstGeom>
                <a:noFill/>
              </p:spPr>
            </p:pic>
            <p:pic>
              <p:nvPicPr>
                <p:cNvPr id="247830" name="Picture 22" descr="GEL-honeycomb-amethys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6" y="2150"/>
                  <a:ext cx="301" cy="342"/>
                </a:xfrm>
                <a:prstGeom prst="rect">
                  <a:avLst/>
                </a:prstGeom>
                <a:noFill/>
              </p:spPr>
            </p:pic>
            <p:pic>
              <p:nvPicPr>
                <p:cNvPr id="247831" name="Picture 23" descr="GEL-honeycomb-fuchsi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7" y="2150"/>
                  <a:ext cx="314" cy="358"/>
                </a:xfrm>
                <a:prstGeom prst="rect">
                  <a:avLst/>
                </a:prstGeom>
                <a:noFill/>
              </p:spPr>
            </p:pic>
            <p:pic>
              <p:nvPicPr>
                <p:cNvPr id="247832" name="Picture 24" descr="GEL-honeycomb-MS-g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2" y="1881"/>
                  <a:ext cx="314" cy="358"/>
                </a:xfrm>
                <a:prstGeom prst="rect">
                  <a:avLst/>
                </a:prstGeom>
                <a:noFill/>
              </p:spPr>
            </p:pic>
            <p:pic>
              <p:nvPicPr>
                <p:cNvPr id="247833" name="Picture 25" descr="GEL-honeycomb-cobal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16" y="1881"/>
                  <a:ext cx="308" cy="352"/>
                </a:xfrm>
                <a:prstGeom prst="rect">
                  <a:avLst/>
                </a:prstGeom>
                <a:noFill/>
              </p:spPr>
            </p:pic>
            <p:pic>
              <p:nvPicPr>
                <p:cNvPr id="247834" name="Picture 26" descr="databases"/>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7" y="1983"/>
                  <a:ext cx="228" cy="169"/>
                </a:xfrm>
                <a:prstGeom prst="rect">
                  <a:avLst/>
                </a:prstGeom>
                <a:noFill/>
                <a:ln>
                  <a:noFill/>
                </a:ln>
              </p:spPr>
            </p:pic>
          </p:grpSp>
          <p:sp>
            <p:nvSpPr>
              <p:cNvPr id="247835" name="Text Box 27"/>
              <p:cNvSpPr txBox="1">
                <a:spLocks noChangeArrowheads="1"/>
              </p:cNvSpPr>
              <p:nvPr/>
            </p:nvSpPr>
            <p:spPr bwMode="auto">
              <a:xfrm>
                <a:off x="4080" y="2602"/>
                <a:ext cx="1516" cy="607"/>
              </a:xfrm>
              <a:prstGeom prst="rect">
                <a:avLst/>
              </a:prstGeom>
              <a:noFill/>
              <a:ln>
                <a:noFill/>
              </a:ln>
              <a:effectLst/>
            </p:spPr>
            <p:txBody>
              <a:bodyPr>
                <a:spAutoFit/>
              </a:bodyPr>
              <a:lstStyle/>
              <a:p>
                <a:pPr algn="ctr"/>
                <a:r>
                  <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被动文件、</a:t>
                </a:r>
                <a:endParaRPr lang="en-US" altLang="zh-CN"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a:p>
                <a:pPr algn="ctr"/>
                <a:r>
                  <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存储设备</a:t>
                </a:r>
                <a:endPar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247836" name="Text Box 28"/>
            <p:cNvSpPr txBox="1">
              <a:spLocks noChangeArrowheads="1"/>
            </p:cNvSpPr>
            <p:nvPr/>
          </p:nvSpPr>
          <p:spPr bwMode="auto">
            <a:xfrm>
              <a:off x="4292" y="992"/>
              <a:ext cx="992" cy="347"/>
            </a:xfrm>
            <a:prstGeom prst="rect">
              <a:avLst/>
            </a:prstGeom>
            <a:noFill/>
            <a:ln>
              <a:noFill/>
            </a:ln>
            <a:effectLst/>
          </p:spPr>
          <p:txBody>
            <a:bodyPr>
              <a:spAutoFit/>
            </a:bodyPr>
            <a:lstStyle/>
            <a:p>
              <a:pPr algn="ctr"/>
              <a:r>
                <a:rPr lang="zh-CN" altLang="en-US" dirty="0">
                  <a:solidFill>
                    <a:srgbClr val="3C8C93"/>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客体</a:t>
              </a:r>
              <a:endParaRPr lang="zh-CN" altLang="en-US" dirty="0">
                <a:solidFill>
                  <a:srgbClr val="3C8C93"/>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47837" name="Group 29"/>
          <p:cNvGrpSpPr/>
          <p:nvPr/>
        </p:nvGrpSpPr>
        <p:grpSpPr bwMode="auto">
          <a:xfrm>
            <a:off x="2463904" y="2195775"/>
            <a:ext cx="3372006" cy="1073944"/>
            <a:chOff x="1689" y="3037"/>
            <a:chExt cx="2518" cy="902"/>
          </a:xfrm>
        </p:grpSpPr>
        <p:pic>
          <p:nvPicPr>
            <p:cNvPr id="247838" name="Picture 30" descr="large gold skewed arrow"/>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89" y="3037"/>
              <a:ext cx="2518" cy="902"/>
            </a:xfrm>
            <a:prstGeom prst="rect">
              <a:avLst/>
            </a:prstGeom>
            <a:noFill/>
          </p:spPr>
        </p:pic>
        <p:sp>
          <p:nvSpPr>
            <p:cNvPr id="247839" name="Text Box 31"/>
            <p:cNvSpPr txBox="1">
              <a:spLocks noChangeArrowheads="1"/>
            </p:cNvSpPr>
            <p:nvPr/>
          </p:nvSpPr>
          <p:spPr bwMode="gray">
            <a:xfrm>
              <a:off x="2589" y="3339"/>
              <a:ext cx="1396" cy="259"/>
            </a:xfrm>
            <a:prstGeom prst="rect">
              <a:avLst/>
            </a:prstGeom>
            <a:noFill/>
            <a:ln>
              <a:noFill/>
            </a:ln>
            <a:effectLst/>
          </p:spPr>
          <p:txBody>
            <a:bodyPr wrap="square">
              <a:spAutoFit/>
            </a:bodyPr>
            <a:lstStyle/>
            <a:p>
              <a:pPr>
                <a:spcBef>
                  <a:spcPct val="50000"/>
                </a:spcBef>
              </a:pPr>
              <a:r>
                <a:rPr lang="zh-CN" altLang="en-US" sz="1400" dirty="0">
                  <a:latin typeface="微软雅黑" panose="020B0503020204020204" pitchFamily="34" charset="-122"/>
                  <a:ea typeface="微软雅黑" panose="020B0503020204020204" pitchFamily="34" charset="-122"/>
                </a:rPr>
                <a:t>访问：读、写、执行</a:t>
              </a:r>
              <a:endParaRPr lang="zh-CN" altLang="en-US" sz="1400" dirty="0">
                <a:latin typeface="微软雅黑" panose="020B0503020204020204" pitchFamily="34" charset="-122"/>
                <a:ea typeface="微软雅黑" panose="020B0503020204020204" pitchFamily="34" charset="-122"/>
              </a:endParaRPr>
            </a:p>
          </p:txBody>
        </p:sp>
      </p:grpSp>
      <p:sp>
        <p:nvSpPr>
          <p:cNvPr id="247840" name="Freeform 32"/>
          <p:cNvSpPr/>
          <p:nvPr/>
        </p:nvSpPr>
        <p:spPr bwMode="gray">
          <a:xfrm rot="703981" flipV="1">
            <a:off x="4749902" y="1919549"/>
            <a:ext cx="1277303" cy="478632"/>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99CC00"/>
          </a:solidFill>
          <a:ln>
            <a:noFill/>
          </a:ln>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7841" name="Freeform 33"/>
          <p:cNvSpPr/>
          <p:nvPr/>
        </p:nvSpPr>
        <p:spPr bwMode="gray">
          <a:xfrm rot="383985" flipH="1">
            <a:off x="2848237" y="3170894"/>
            <a:ext cx="1180148" cy="527447"/>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FF0000"/>
          </a:solidFill>
          <a:ln>
            <a:noFill/>
          </a:ln>
          <a:effec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47842" name="Picture 34" descr="small wide blue gradient arrow"/>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73942" y="2171960"/>
            <a:ext cx="1221582" cy="1143000"/>
          </a:xfrm>
          <a:prstGeom prst="rect">
            <a:avLst/>
          </a:prstGeom>
          <a:noFill/>
        </p:spPr>
      </p:pic>
      <p:grpSp>
        <p:nvGrpSpPr>
          <p:cNvPr id="247843" name="Group 35"/>
          <p:cNvGrpSpPr/>
          <p:nvPr/>
        </p:nvGrpSpPr>
        <p:grpSpPr bwMode="auto">
          <a:xfrm>
            <a:off x="2178027" y="1052401"/>
            <a:ext cx="4976336" cy="2707482"/>
            <a:chOff x="2733" y="1895"/>
            <a:chExt cx="3483" cy="2274"/>
          </a:xfrm>
        </p:grpSpPr>
        <p:grpSp>
          <p:nvGrpSpPr>
            <p:cNvPr id="247844" name="Group 36"/>
            <p:cNvGrpSpPr/>
            <p:nvPr/>
          </p:nvGrpSpPr>
          <p:grpSpPr bwMode="auto">
            <a:xfrm>
              <a:off x="2733" y="2380"/>
              <a:ext cx="3483" cy="1789"/>
              <a:chOff x="2684" y="2301"/>
              <a:chExt cx="3483" cy="1789"/>
            </a:xfrm>
          </p:grpSpPr>
          <p:sp>
            <p:nvSpPr>
              <p:cNvPr id="247845" name="Oval 37"/>
              <p:cNvSpPr>
                <a:spLocks noChangeArrowheads="1"/>
              </p:cNvSpPr>
              <p:nvPr/>
            </p:nvSpPr>
            <p:spPr bwMode="auto">
              <a:xfrm>
                <a:off x="3705" y="2347"/>
                <a:ext cx="1170" cy="1743"/>
              </a:xfrm>
              <a:prstGeom prst="ellipse">
                <a:avLst/>
              </a:prstGeom>
              <a:solidFill>
                <a:schemeClr val="accent2">
                  <a:alpha val="30000"/>
                </a:schemeClr>
              </a:solidFill>
              <a:ln w="9525">
                <a:solidFill>
                  <a:schemeClr val="tx1"/>
                </a:solidFill>
                <a:prstDash val="sysDot"/>
                <a:round/>
              </a:ln>
              <a:effectLst/>
            </p:spPr>
            <p:txBody>
              <a:bodyPr wrap="none" anchor="ctr"/>
              <a:lstStyle/>
              <a:p>
                <a:endParaRPr lang="zh-CN" altLang="en-US" sz="1600">
                  <a:effectLst>
                    <a:outerShdw blurRad="38100" dist="38100" dir="2700000" algn="tl">
                      <a:srgbClr val="000000"/>
                    </a:outerShdw>
                  </a:effectLst>
                  <a:latin typeface="微软雅黑" panose="020B0503020204020204" pitchFamily="34" charset="-122"/>
                  <a:ea typeface="微软雅黑" panose="020B0503020204020204" pitchFamily="34" charset="-122"/>
                  <a:cs typeface="宋体" panose="02010600030101010101" pitchFamily="2" charset="-122"/>
                </a:endParaRPr>
              </a:p>
            </p:txBody>
          </p:sp>
          <p:pic>
            <p:nvPicPr>
              <p:cNvPr id="247846" name="Picture 38" descr="20090204_1e54d7448d02811bc9149qm7EO6243yQ"/>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4" y="2467"/>
                <a:ext cx="441" cy="441"/>
              </a:xfrm>
              <a:prstGeom prst="rect">
                <a:avLst/>
              </a:prstGeom>
              <a:noFill/>
            </p:spPr>
          </p:pic>
          <p:pic>
            <p:nvPicPr>
              <p:cNvPr id="247847" name="Picture 39" descr="20090204_5934235763730be5afabG2SLCdcesSBY"/>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74" y="2423"/>
                <a:ext cx="511" cy="511"/>
              </a:xfrm>
              <a:prstGeom prst="rect">
                <a:avLst/>
              </a:prstGeom>
              <a:noFill/>
            </p:spPr>
          </p:pic>
          <p:sp>
            <p:nvSpPr>
              <p:cNvPr id="247848" name="Text Box 40"/>
              <p:cNvSpPr txBox="1">
                <a:spLocks noChangeArrowheads="1"/>
              </p:cNvSpPr>
              <p:nvPr/>
            </p:nvSpPr>
            <p:spPr bwMode="gray">
              <a:xfrm>
                <a:off x="4992" y="2301"/>
                <a:ext cx="1175" cy="284"/>
              </a:xfrm>
              <a:prstGeom prst="rect">
                <a:avLst/>
              </a:prstGeom>
              <a:noFill/>
              <a:ln>
                <a:noFill/>
              </a:ln>
              <a:effectLst/>
            </p:spPr>
            <p:txBody>
              <a:bodyPr wrap="square">
                <a:spAutoFit/>
              </a:bodyPr>
              <a:lstStyle/>
              <a:p>
                <a:pPr>
                  <a:spcBef>
                    <a:spcPct val="50000"/>
                  </a:spcBef>
                </a:pPr>
                <a:endParaRPr lang="zh-CN" altLang="en-US" sz="1600" dirty="0">
                  <a:solidFill>
                    <a:srgbClr val="FFCC00"/>
                  </a:solidFill>
                  <a:latin typeface="微软雅黑" panose="020B0503020204020204" pitchFamily="34" charset="-122"/>
                  <a:ea typeface="微软雅黑" panose="020B0503020204020204" pitchFamily="34" charset="-122"/>
                </a:endParaRPr>
              </a:p>
            </p:txBody>
          </p:sp>
        </p:grpSp>
        <p:sp>
          <p:nvSpPr>
            <p:cNvPr id="247849" name="Text Box 41"/>
            <p:cNvSpPr txBox="1">
              <a:spLocks noChangeArrowheads="1"/>
            </p:cNvSpPr>
            <p:nvPr/>
          </p:nvSpPr>
          <p:spPr bwMode="gray">
            <a:xfrm>
              <a:off x="3802" y="1895"/>
              <a:ext cx="1074" cy="310"/>
            </a:xfrm>
            <a:prstGeom prst="rect">
              <a:avLst/>
            </a:prstGeom>
            <a:noFill/>
            <a:ln>
              <a:noFill/>
            </a:ln>
            <a:effectLst/>
          </p:spPr>
          <p:txBody>
            <a:bodyPr>
              <a:spAutoFit/>
            </a:bodyPr>
            <a:lstStyle/>
            <a:p>
              <a:pPr algn="ctr">
                <a:spcBef>
                  <a:spcPct val="50000"/>
                </a:spcBef>
              </a:pPr>
              <a:r>
                <a:rPr lang="zh-CN" altLang="en-US" dirty="0">
                  <a:solidFill>
                    <a:srgbClr val="3C8C93"/>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权限</a:t>
              </a:r>
              <a:endParaRPr lang="zh-CN" altLang="en-US" dirty="0">
                <a:solidFill>
                  <a:srgbClr val="3C8C93"/>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247850" name="Rectangle 42"/>
          <p:cNvSpPr>
            <a:spLocks noChangeArrowheads="1"/>
          </p:cNvSpPr>
          <p:nvPr/>
        </p:nvSpPr>
        <p:spPr bwMode="gray">
          <a:xfrm>
            <a:off x="586527" y="951570"/>
            <a:ext cx="7528083" cy="3240360"/>
          </a:xfrm>
          <a:prstGeom prst="rect">
            <a:avLst/>
          </a:prstGeom>
          <a:noFill/>
          <a:ln w="19050" cmpd="sng">
            <a:solidFill>
              <a:srgbClr val="0000FF"/>
            </a:solidFill>
            <a:prstDash val="dash"/>
            <a:miter lim="800000"/>
          </a:ln>
          <a:effectLst>
            <a:prstShdw prst="shdw17" dist="17961" dir="2700000">
              <a:srgbClr val="4D0000">
                <a:alpha val="74998"/>
              </a:srgbClr>
            </a:prst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47851" name="Text Box 43"/>
          <p:cNvSpPr txBox="1">
            <a:spLocks noChangeArrowheads="1"/>
          </p:cNvSpPr>
          <p:nvPr/>
        </p:nvSpPr>
        <p:spPr bwMode="gray">
          <a:xfrm>
            <a:off x="2077087" y="4191931"/>
            <a:ext cx="1680210" cy="368300"/>
          </a:xfrm>
          <a:prstGeom prst="rect">
            <a:avLst/>
          </a:prstGeom>
          <a:noFill/>
          <a:ln>
            <a:noFill/>
          </a:ln>
          <a:effectLst>
            <a:prstShdw prst="shdw17" dist="17961" dir="2700000">
              <a:srgbClr val="4D0000">
                <a:alpha val="74998"/>
              </a:srgbClr>
            </a:prstShdw>
          </a:effectLst>
        </p:spPr>
        <p:txBody>
          <a:bodyPr>
            <a:spAutoFit/>
          </a:bodyPr>
          <a:lstStyle/>
          <a:p>
            <a:pPr>
              <a:spcBef>
                <a:spcPct val="50000"/>
              </a:spcBef>
              <a:spcAft>
                <a:spcPts val="0"/>
              </a:spcAft>
            </a:pPr>
            <a:r>
              <a:rPr lang="zh-CN" altLang="en-US" dirty="0">
                <a:solidFill>
                  <a:srgbClr val="0000FF"/>
                </a:solidFill>
                <a:latin typeface="微软雅黑" panose="020B0503020204020204" pitchFamily="34" charset="-122"/>
                <a:ea typeface="微软雅黑" panose="020B0503020204020204" pitchFamily="34" charset="-122"/>
              </a:rPr>
              <a:t>安全策略</a:t>
            </a:r>
            <a:endParaRPr lang="zh-CN" altLang="en-US" dirty="0">
              <a:solidFill>
                <a:srgbClr val="0000FF"/>
              </a:solidFill>
              <a:latin typeface="微软雅黑" panose="020B0503020204020204" pitchFamily="34" charset="-122"/>
              <a:ea typeface="微软雅黑" panose="020B0503020204020204" pitchFamily="34" charset="-122"/>
            </a:endParaRPr>
          </a:p>
        </p:txBody>
      </p:sp>
      <p:sp>
        <p:nvSpPr>
          <p:cNvPr id="247852" name="Text Box 44"/>
          <p:cNvSpPr txBox="1">
            <a:spLocks noChangeArrowheads="1"/>
          </p:cNvSpPr>
          <p:nvPr/>
        </p:nvSpPr>
        <p:spPr bwMode="gray">
          <a:xfrm>
            <a:off x="4798990" y="4191931"/>
            <a:ext cx="1680210" cy="368300"/>
          </a:xfrm>
          <a:prstGeom prst="rect">
            <a:avLst/>
          </a:prstGeom>
          <a:noFill/>
          <a:ln>
            <a:noFill/>
          </a:ln>
          <a:effectLst>
            <a:prstShdw prst="shdw17" dist="17961" dir="2700000">
              <a:srgbClr val="4D0000">
                <a:alpha val="74998"/>
              </a:srgbClr>
            </a:prstShdw>
          </a:effectLst>
        </p:spPr>
        <p:txBody>
          <a:bodyPr>
            <a:spAutoFit/>
          </a:bodyPr>
          <a:lstStyle/>
          <a:p>
            <a:pPr>
              <a:spcBef>
                <a:spcPct val="50000"/>
              </a:spcBef>
              <a:spcAft>
                <a:spcPts val="0"/>
              </a:spcAft>
            </a:pPr>
            <a:r>
              <a:rPr lang="zh-CN" altLang="en-US" dirty="0">
                <a:solidFill>
                  <a:srgbClr val="0000FF"/>
                </a:solidFill>
                <a:latin typeface="微软雅黑" panose="020B0503020204020204" pitchFamily="34" charset="-122"/>
                <a:ea typeface="微软雅黑" panose="020B0503020204020204" pitchFamily="34" charset="-122"/>
              </a:rPr>
              <a:t>安全审计</a:t>
            </a:r>
            <a:endParaRPr lang="zh-CN" altLang="en-US" dirty="0">
              <a:solidFill>
                <a:srgbClr val="0000FF"/>
              </a:solidFill>
              <a:latin typeface="微软雅黑" panose="020B0503020204020204" pitchFamily="34" charset="-122"/>
              <a:ea typeface="微软雅黑" panose="020B0503020204020204" pitchFamily="34" charset="-122"/>
            </a:endParaRPr>
          </a:p>
        </p:txBody>
      </p:sp>
      <p:sp>
        <p:nvSpPr>
          <p:cNvPr id="247853" name="Text Box 45"/>
          <p:cNvSpPr txBox="1">
            <a:spLocks noChangeArrowheads="1"/>
          </p:cNvSpPr>
          <p:nvPr/>
        </p:nvSpPr>
        <p:spPr bwMode="gray">
          <a:xfrm>
            <a:off x="3502846" y="3759883"/>
            <a:ext cx="2185988" cy="368300"/>
          </a:xfrm>
          <a:prstGeom prst="rect">
            <a:avLst/>
          </a:prstGeom>
          <a:noFill/>
          <a:ln>
            <a:noFill/>
          </a:ln>
          <a:effectLst>
            <a:prstShdw prst="shdw17" dist="17961" dir="2700000">
              <a:srgbClr val="4D0000">
                <a:alpha val="74998"/>
              </a:srgbClr>
            </a:prstShdw>
          </a:effectLst>
        </p:spPr>
        <p:txBody>
          <a:bodyPr>
            <a:spAutoFit/>
          </a:bodyPr>
          <a:lstStyle/>
          <a:p>
            <a:pPr>
              <a:spcBef>
                <a:spcPct val="50000"/>
              </a:spcBef>
              <a:spcAft>
                <a:spcPts val="0"/>
              </a:spcAft>
            </a:pPr>
            <a:r>
              <a:rPr lang="zh-CN" altLang="en-US" dirty="0">
                <a:solidFill>
                  <a:srgbClr val="0000FF"/>
                </a:solidFill>
                <a:latin typeface="微软雅黑" panose="020B0503020204020204" pitchFamily="34" charset="-122"/>
                <a:ea typeface="微软雅黑" panose="020B0503020204020204" pitchFamily="34" charset="-122"/>
              </a:rPr>
              <a:t>强制访问控制</a:t>
            </a:r>
            <a:endParaRPr lang="zh-CN" altLang="en-US"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1"/>
                                        </p:tgtEl>
                                        <p:attrNameLst>
                                          <p:attrName>style.visibility</p:attrName>
                                        </p:attrNameLst>
                                      </p:cBhvr>
                                      <p:to>
                                        <p:strVal val="visible"/>
                                      </p:to>
                                    </p:set>
                                    <p:animEffect transition="in" filter="blinds(horizontal)">
                                      <p:cBhvr>
                                        <p:cTn id="7" dur="500"/>
                                        <p:tgtEl>
                                          <p:spTgt spid="2478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7821"/>
                                        </p:tgtEl>
                                        <p:attrNameLst>
                                          <p:attrName>style.visibility</p:attrName>
                                        </p:attrNameLst>
                                      </p:cBhvr>
                                      <p:to>
                                        <p:strVal val="visible"/>
                                      </p:to>
                                    </p:set>
                                    <p:animEffect transition="in" filter="blinds(horizontal)">
                                      <p:cBhvr>
                                        <p:cTn id="12" dur="500"/>
                                        <p:tgtEl>
                                          <p:spTgt spid="24782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247837"/>
                                        </p:tgtEl>
                                        <p:attrNameLst>
                                          <p:attrName>style.visibility</p:attrName>
                                        </p:attrNameLst>
                                      </p:cBhvr>
                                      <p:to>
                                        <p:strVal val="visible"/>
                                      </p:to>
                                    </p:set>
                                    <p:animEffect transition="in" filter="slide(fromLeft)">
                                      <p:cBhvr>
                                        <p:cTn id="17" dur="500"/>
                                        <p:tgtEl>
                                          <p:spTgt spid="2478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247837"/>
                                        </p:tgtEl>
                                      </p:cBhvr>
                                    </p:animEffect>
                                    <p:set>
                                      <p:cBhvr>
                                        <p:cTn id="22" dur="1" fill="hold">
                                          <p:stCondLst>
                                            <p:cond delay="1999"/>
                                          </p:stCondLst>
                                        </p:cTn>
                                        <p:tgtEl>
                                          <p:spTgt spid="247837"/>
                                        </p:tgtEl>
                                        <p:attrNameLst>
                                          <p:attrName>style.visibility</p:attrName>
                                        </p:attrNameLst>
                                      </p:cBhvr>
                                      <p:to>
                                        <p:strVal val="hidden"/>
                                      </p:to>
                                    </p:set>
                                  </p:childTnLst>
                                </p:cTn>
                              </p:par>
                              <p:par>
                                <p:cTn id="23" presetID="3" presetClass="entr" presetSubtype="10" fill="hold" nodeType="withEffect">
                                  <p:stCondLst>
                                    <p:cond delay="0"/>
                                  </p:stCondLst>
                                  <p:childTnLst>
                                    <p:set>
                                      <p:cBhvr>
                                        <p:cTn id="24" dur="1" fill="hold">
                                          <p:stCondLst>
                                            <p:cond delay="0"/>
                                          </p:stCondLst>
                                        </p:cTn>
                                        <p:tgtEl>
                                          <p:spTgt spid="247843"/>
                                        </p:tgtEl>
                                        <p:attrNameLst>
                                          <p:attrName>style.visibility</p:attrName>
                                        </p:attrNameLst>
                                      </p:cBhvr>
                                      <p:to>
                                        <p:strVal val="visible"/>
                                      </p:to>
                                    </p:set>
                                    <p:animEffect transition="in" filter="blinds(horizontal)">
                                      <p:cBhvr>
                                        <p:cTn id="25" dur="500"/>
                                        <p:tgtEl>
                                          <p:spTgt spid="247843"/>
                                        </p:tgtEl>
                                      </p:cBhvr>
                                    </p:animEffect>
                                  </p:childTnLst>
                                </p:cTn>
                              </p:par>
                            </p:childTnLst>
                          </p:cTn>
                        </p:par>
                        <p:par>
                          <p:cTn id="26" fill="hold">
                            <p:stCondLst>
                              <p:cond delay="2000"/>
                            </p:stCondLst>
                            <p:childTnLst>
                              <p:par>
                                <p:cTn id="27" presetID="12" presetClass="entr" presetSubtype="8" fill="hold" nodeType="afterEffect">
                                  <p:stCondLst>
                                    <p:cond delay="0"/>
                                  </p:stCondLst>
                                  <p:childTnLst>
                                    <p:set>
                                      <p:cBhvr>
                                        <p:cTn id="28" dur="1" fill="hold">
                                          <p:stCondLst>
                                            <p:cond delay="0"/>
                                          </p:stCondLst>
                                        </p:cTn>
                                        <p:tgtEl>
                                          <p:spTgt spid="247842"/>
                                        </p:tgtEl>
                                        <p:attrNameLst>
                                          <p:attrName>style.visibility</p:attrName>
                                        </p:attrNameLst>
                                      </p:cBhvr>
                                      <p:to>
                                        <p:strVal val="visible"/>
                                      </p:to>
                                    </p:set>
                                    <p:animEffect transition="in" filter="slide(fromLeft)">
                                      <p:cBhvr>
                                        <p:cTn id="29" dur="500"/>
                                        <p:tgtEl>
                                          <p:spTgt spid="24784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47840"/>
                                        </p:tgtEl>
                                        <p:attrNameLst>
                                          <p:attrName>style.visibility</p:attrName>
                                        </p:attrNameLst>
                                      </p:cBhvr>
                                      <p:to>
                                        <p:strVal val="visible"/>
                                      </p:to>
                                    </p:set>
                                    <p:animEffect transition="in" filter="fade">
                                      <p:cBhvr>
                                        <p:cTn id="33" dur="500"/>
                                        <p:tgtEl>
                                          <p:spTgt spid="247840"/>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47841"/>
                                        </p:tgtEl>
                                        <p:attrNameLst>
                                          <p:attrName>style.visibility</p:attrName>
                                        </p:attrNameLst>
                                      </p:cBhvr>
                                      <p:to>
                                        <p:strVal val="visible"/>
                                      </p:to>
                                    </p:set>
                                    <p:animEffect transition="in" filter="fade">
                                      <p:cBhvr>
                                        <p:cTn id="37" dur="500"/>
                                        <p:tgtEl>
                                          <p:spTgt spid="247841"/>
                                        </p:tgtEl>
                                      </p:cBhvr>
                                    </p:animEffect>
                                  </p:childTnLst>
                                </p:cTn>
                              </p:par>
                            </p:childTnLst>
                          </p:cTn>
                        </p:par>
                        <p:par>
                          <p:cTn id="38" fill="hold">
                            <p:stCondLst>
                              <p:cond delay="3500"/>
                            </p:stCondLst>
                            <p:childTnLst>
                              <p:par>
                                <p:cTn id="39" presetID="1" presetClass="entr" presetSubtype="0" fill="hold" nodeType="afterEffect">
                                  <p:stCondLst>
                                    <p:cond delay="0"/>
                                  </p:stCondLst>
                                  <p:childTnLst>
                                    <p:set>
                                      <p:cBhvr>
                                        <p:cTn id="40" dur="1" fill="hold">
                                          <p:stCondLst>
                                            <p:cond delay="0"/>
                                          </p:stCondLst>
                                        </p:cTn>
                                        <p:tgtEl>
                                          <p:spTgt spid="2478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78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78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7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40" grpId="0" bldLvl="0" animBg="1"/>
      <p:bldP spid="247841" grpId="0" bldLvl="0" animBg="1"/>
      <p:bldP spid="247850" grpId="0" animBg="1"/>
      <p:bldP spid="247851" grpId="0" bldLvl="0" animBg="1"/>
      <p:bldP spid="247852"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49" y="369058"/>
            <a:ext cx="6590297" cy="421482"/>
          </a:xfrm>
        </p:spPr>
        <p:txBody>
          <a:bodyPr/>
          <a:lstStyle/>
          <a:p>
            <a:pPr>
              <a:spcAft>
                <a:spcPts val="0"/>
              </a:spcAft>
            </a:pPr>
            <a:r>
              <a:rPr kumimoji="1" lang="zh-CN" altLang="en-US" dirty="0">
                <a:solidFill>
                  <a:srgbClr val="0070C0"/>
                </a:solidFill>
              </a:rPr>
              <a:t>安全三大保障机制</a:t>
            </a:r>
            <a:r>
              <a:rPr lang="zh-CN" altLang="en-US" dirty="0"/>
              <a:t>：</a:t>
            </a:r>
            <a:r>
              <a:rPr kumimoji="1" lang="zh-CN" altLang="en-US" dirty="0">
                <a:solidFill>
                  <a:srgbClr val="0070C0"/>
                </a:solidFill>
              </a:rPr>
              <a:t>预防</a:t>
            </a:r>
            <a:r>
              <a:rPr lang="zh-CN" altLang="en-US" dirty="0"/>
              <a:t>、</a:t>
            </a:r>
            <a:r>
              <a:rPr kumimoji="1" lang="zh-CN" altLang="en-US" dirty="0">
                <a:solidFill>
                  <a:srgbClr val="0070C0"/>
                </a:solidFill>
              </a:rPr>
              <a:t>恢复</a:t>
            </a:r>
            <a:r>
              <a:rPr lang="zh-CN" altLang="en-US" dirty="0"/>
              <a:t>、</a:t>
            </a:r>
            <a:r>
              <a:rPr kumimoji="1" lang="zh-CN" altLang="en-US" dirty="0">
                <a:solidFill>
                  <a:srgbClr val="0070C0"/>
                </a:solidFill>
              </a:rPr>
              <a:t>支撑</a:t>
            </a:r>
            <a:endParaRPr kumimoji="1" lang="zh-CN" altLang="en-US" dirty="0"/>
          </a:p>
        </p:txBody>
      </p:sp>
      <p:pic>
        <p:nvPicPr>
          <p:cNvPr id="3" name="Picture 2"/>
          <p:cNvPicPr>
            <a:picLocks noChangeAspect="1" noChangeArrowheads="1"/>
          </p:cNvPicPr>
          <p:nvPr/>
        </p:nvPicPr>
        <p:blipFill>
          <a:blip r:embed="rId1" cstate="print">
            <a:lum contrast="24000"/>
          </a:blip>
          <a:srcRect/>
          <a:stretch>
            <a:fillRect/>
          </a:stretch>
        </p:blipFill>
        <p:spPr bwMode="auto">
          <a:xfrm>
            <a:off x="1655681" y="984526"/>
            <a:ext cx="5785116" cy="4071499"/>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523" y="340183"/>
            <a:ext cx="6215062" cy="421482"/>
          </a:xfrm>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完整的安全策略示例</a:t>
            </a:r>
            <a:endParaRPr kumimoji="1" lang="zh-CN" altLang="en-US" dirty="0"/>
          </a:p>
        </p:txBody>
      </p:sp>
      <p:sp>
        <p:nvSpPr>
          <p:cNvPr id="3" name="Rectangle 3"/>
          <p:cNvSpPr txBox="1">
            <a:spLocks noChangeArrowheads="1"/>
          </p:cNvSpPr>
          <p:nvPr/>
        </p:nvSpPr>
        <p:spPr bwMode="auto">
          <a:xfrm>
            <a:off x="877994" y="1113590"/>
            <a:ext cx="3633312" cy="3618402"/>
          </a:xfrm>
          <a:prstGeom prst="rect">
            <a:avLst/>
          </a:prstGeom>
          <a:noFill/>
          <a:ln>
            <a:solidFill>
              <a:srgbClr val="FFC000"/>
            </a:solidFill>
            <a:prstDash val="sysDot"/>
            <a:miter lim="800000"/>
          </a:ln>
        </p:spPr>
        <p:txBody>
          <a:bodyPr vert="horz" wrap="square" lIns="82296" tIns="41148" rIns="82296" bIns="41148" numCol="1" rtlCol="0" anchor="t" anchorCtr="0" compatLnSpc="1">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0040" lvl="1" indent="-320040">
              <a:lnSpc>
                <a:spcPct val="120000"/>
              </a:lnSpc>
              <a:spcBef>
                <a:spcPts val="240"/>
              </a:spcBef>
              <a:spcAft>
                <a:spcPts val="0"/>
              </a:spcAft>
              <a:buClr>
                <a:srgbClr val="91AC4E"/>
              </a:buClr>
              <a:buSzPct val="80000"/>
              <a:buFont typeface="Wingdings" panose="05000000000000000000" pitchFamily="2" charset="2"/>
              <a:buChar char="p"/>
            </a:pPr>
            <a:r>
              <a:rPr lang="zh-CN" altLang="en-US" dirty="0">
                <a:ea typeface="宋体" panose="02010600030101010101" pitchFamily="2" charset="-122"/>
                <a:cs typeface="+mn-cs"/>
              </a:rPr>
              <a:t>可接受的加密控制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可接受的使用控制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模拟线路和拨入访问控制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防病毒流程</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应用程序提供上（</a:t>
            </a:r>
            <a:r>
              <a:rPr lang="en-US" altLang="zh-CN" dirty="0">
                <a:ea typeface="宋体" panose="02010600030101010101" pitchFamily="2" charset="-122"/>
                <a:cs typeface="+mn-cs"/>
              </a:rPr>
              <a:t>ASP</a:t>
            </a:r>
            <a:r>
              <a:rPr lang="zh-CN" altLang="en-US" dirty="0">
                <a:ea typeface="宋体" panose="02010600030101010101" pitchFamily="2" charset="-122"/>
                <a:cs typeface="+mn-cs"/>
              </a:rPr>
              <a:t>）控制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引入评估控制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审核和风险评估</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自动转发电子邮件控制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数据库信任编码</a:t>
            </a:r>
            <a:endParaRPr lang="zh-CN" altLang="en-US" dirty="0">
              <a:ea typeface="宋体" panose="02010600030101010101" pitchFamily="2" charset="-122"/>
              <a:cs typeface="+mn-cs"/>
            </a:endParaRPr>
          </a:p>
        </p:txBody>
      </p:sp>
      <p:sp>
        <p:nvSpPr>
          <p:cNvPr id="4" name="Rectangle 4"/>
          <p:cNvSpPr txBox="1">
            <a:spLocks noChangeArrowheads="1"/>
          </p:cNvSpPr>
          <p:nvPr/>
        </p:nvSpPr>
        <p:spPr bwMode="auto">
          <a:xfrm>
            <a:off x="4766422" y="1113590"/>
            <a:ext cx="3299965" cy="3618402"/>
          </a:xfrm>
          <a:prstGeom prst="rect">
            <a:avLst/>
          </a:prstGeom>
          <a:noFill/>
          <a:ln>
            <a:solidFill>
              <a:srgbClr val="FFC000"/>
            </a:solidFill>
            <a:prstDash val="sysDot"/>
            <a:miter lim="800000"/>
          </a:ln>
        </p:spPr>
        <p:txBody>
          <a:bodyPr vert="horz" wrap="square" lIns="82296" tIns="41148" rIns="82296" bIns="41148" numCol="1" rtlCol="0" anchor="t" anchorCtr="0" compatLnSpc="1">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0040" lvl="1" indent="-320040">
              <a:lnSpc>
                <a:spcPct val="120000"/>
              </a:lnSpc>
              <a:spcBef>
                <a:spcPts val="240"/>
              </a:spcBef>
              <a:spcAft>
                <a:spcPts val="0"/>
              </a:spcAft>
              <a:buClr>
                <a:srgbClr val="91AC4E"/>
              </a:buClr>
              <a:buSzPct val="80000"/>
              <a:buFont typeface="Wingdings" panose="05000000000000000000" pitchFamily="2" charset="2"/>
              <a:buChar char="p"/>
            </a:pPr>
            <a:r>
              <a:rPr lang="zh-CN" altLang="en-US" dirty="0">
                <a:ea typeface="宋体" panose="02010600030101010101" pitchFamily="2" charset="-122"/>
                <a:cs typeface="+mn-cs"/>
              </a:rPr>
              <a:t>外部网络访问控制</a:t>
            </a:r>
            <a:endParaRPr lang="en-US" altLang="zh-CN"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远程访问和</a:t>
            </a:r>
            <a:r>
              <a:rPr lang="en-US" altLang="zh-CN" dirty="0">
                <a:ea typeface="宋体" panose="02010600030101010101" pitchFamily="2" charset="-122"/>
                <a:cs typeface="+mn-cs"/>
              </a:rPr>
              <a:t>VPN</a:t>
            </a:r>
            <a:r>
              <a:rPr lang="zh-CN" altLang="en-US" dirty="0">
                <a:ea typeface="宋体" panose="02010600030101010101" pitchFamily="2" charset="-122"/>
                <a:cs typeface="+mn-cs"/>
              </a:rPr>
              <a:t>安全控制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敏感信息控制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en-US" altLang="zh-CN" dirty="0">
                <a:ea typeface="宋体" panose="02010600030101010101" pitchFamily="2" charset="-122"/>
                <a:cs typeface="+mn-cs"/>
              </a:rPr>
              <a:t>Internet  DNS</a:t>
            </a:r>
            <a:r>
              <a:rPr lang="zh-CN" altLang="en-US" dirty="0">
                <a:ea typeface="宋体" panose="02010600030101010101" pitchFamily="2" charset="-122"/>
                <a:cs typeface="+mn-cs"/>
              </a:rPr>
              <a:t>设备控制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口令保护</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路由器安全管理</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服务器安全管理</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第三方网络连接协议</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无线通信控制</a:t>
            </a:r>
            <a:endParaRPr lang="zh-CN" altLang="en-US" dirty="0">
              <a:ea typeface="宋体" panose="02010600030101010101" pitchFamily="2" charset="-122"/>
              <a:cs typeface="+mn-cs"/>
            </a:endParaRPr>
          </a:p>
          <a:p>
            <a:pPr>
              <a:lnSpc>
                <a:spcPct val="90000"/>
              </a:lnSpc>
            </a:pPr>
            <a:endParaRPr lang="en-US" altLang="zh-CN" sz="18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63" y="352693"/>
            <a:ext cx="5746276" cy="421482"/>
          </a:xfrm>
        </p:spPr>
        <p:txBody>
          <a:bodyPr>
            <a:normAutofit fontScale="90000"/>
          </a:bodyPr>
          <a:lstStyle/>
          <a:p>
            <a:pPr eaLnBrk="1" hangingPunct="1">
              <a:spcAft>
                <a:spcPts val="0"/>
              </a:spcAft>
            </a:pPr>
            <a:r>
              <a:rPr lang="zh-CN" altLang="en-US" sz="3240" b="1" dirty="0">
                <a:latin typeface="+mj-ea"/>
                <a:cs typeface="宋体" panose="02010600030101010101" pitchFamily="2" charset="-122"/>
              </a:rPr>
              <a:t>安全性测试的目标</a:t>
            </a:r>
            <a:endParaRPr lang="zh-CN" altLang="en-US" sz="3240" b="1" dirty="0">
              <a:latin typeface="+mj-ea"/>
              <a:cs typeface="宋体" panose="02010600030101010101" pitchFamily="2" charset="-122"/>
            </a:endParaRPr>
          </a:p>
        </p:txBody>
      </p:sp>
      <p:sp>
        <p:nvSpPr>
          <p:cNvPr id="3" name="内容占位符 2"/>
          <p:cNvSpPr>
            <a:spLocks noGrp="1"/>
          </p:cNvSpPr>
          <p:nvPr>
            <p:ph idx="1"/>
          </p:nvPr>
        </p:nvSpPr>
        <p:spPr>
          <a:xfrm>
            <a:off x="1461254" y="951570"/>
            <a:ext cx="3564396" cy="3888432"/>
          </a:xfrm>
        </p:spPr>
        <p:txBody>
          <a:bodyPr>
            <a:normAutofit fontScale="92500" lnSpcReduction="20000"/>
          </a:bodyPr>
          <a:lstStyle/>
          <a:p>
            <a:pPr eaLnBrk="1" hangingPunct="1">
              <a:spcAft>
                <a:spcPts val="0"/>
              </a:spcAft>
            </a:pPr>
            <a:r>
              <a:rPr lang="zh-CN" altLang="en-US" sz="2160" dirty="0">
                <a:latin typeface="Arial" panose="020B0604020202020204" pitchFamily="34" charset="0"/>
                <a:ea typeface="黑体" panose="02010609060101010101" charset="-122"/>
              </a:rPr>
              <a:t>通常的目标</a:t>
            </a:r>
            <a:endParaRPr lang="zh-CN" altLang="en-US" sz="2160" dirty="0">
              <a:latin typeface="Arial" panose="020B0604020202020204" pitchFamily="34" charset="0"/>
              <a:ea typeface="黑体" panose="02010609060101010101"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（强制）访问控制</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身份鉴别</a:t>
            </a:r>
            <a:endParaRPr lang="en-US" altLang="zh-CN"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pPr>
            <a:r>
              <a:rPr lang="zh-CN" altLang="en-US" dirty="0">
                <a:solidFill>
                  <a:srgbClr val="3366FF"/>
                </a:solidFill>
                <a:latin typeface="Arial" panose="020B0604020202020204" pitchFamily="34" charset="0"/>
                <a:ea typeface="宋体" panose="02010600030101010101" pitchFamily="2" charset="-122"/>
                <a:cs typeface="宋体" panose="02010600030101010101" pitchFamily="2" charset="-122"/>
              </a:rPr>
              <a:t>完整性保护</a:t>
            </a:r>
            <a:endParaRPr lang="zh-CN" altLang="en-US" dirty="0">
              <a:solidFill>
                <a:srgbClr val="3366FF"/>
              </a:solidFill>
              <a:latin typeface="Arial" panose="020B0604020202020204" pitchFamily="34" charset="0"/>
              <a:ea typeface="宋体" panose="02010600030101010101" pitchFamily="2" charset="-122"/>
              <a:cs typeface="宋体" panose="02010600030101010101" pitchFamily="2" charset="-122"/>
            </a:endParaRPr>
          </a:p>
          <a:p>
            <a:pPr eaLnBrk="1" hangingPunct="1"/>
            <a:endParaRPr lang="en-US" altLang="zh-CN" dirty="0">
              <a:latin typeface="Arial" panose="020B0604020202020204" pitchFamily="34" charset="0"/>
              <a:ea typeface="黑体" panose="02010609060101010101" charset="-122"/>
            </a:endParaRPr>
          </a:p>
          <a:p>
            <a:pPr eaLnBrk="1" hangingPunct="1">
              <a:spcBef>
                <a:spcPts val="750"/>
              </a:spcBef>
              <a:spcAft>
                <a:spcPts val="0"/>
              </a:spcAft>
            </a:pPr>
            <a:r>
              <a:rPr lang="zh-CN" altLang="en-US" sz="2160" dirty="0">
                <a:latin typeface="Arial" panose="020B0604020202020204" pitchFamily="34" charset="0"/>
                <a:ea typeface="黑体" panose="02010609060101010101" charset="-122"/>
              </a:rPr>
              <a:t>进一步的目标</a:t>
            </a:r>
            <a:endParaRPr lang="zh-CN" altLang="en-US" sz="2160" dirty="0">
              <a:latin typeface="Arial" panose="020B0604020202020204" pitchFamily="34" charset="0"/>
              <a:ea typeface="黑体" panose="02010609060101010101"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pPr>
            <a:r>
              <a:rPr lang="en-US" altLang="en-US" dirty="0">
                <a:latin typeface="Arial" panose="020B0604020202020204" pitchFamily="34" charset="0"/>
                <a:ea typeface="宋体" panose="02010600030101010101" pitchFamily="2" charset="-122"/>
                <a:cs typeface="宋体" panose="02010600030101010101" pitchFamily="2" charset="-122"/>
              </a:rPr>
              <a:t>隐蔽</a:t>
            </a:r>
            <a:r>
              <a:rPr lang="zh-CN" altLang="en-US" dirty="0">
                <a:latin typeface="Arial" panose="020B0604020202020204" pitchFamily="34" charset="0"/>
                <a:ea typeface="宋体" panose="02010600030101010101" pitchFamily="2" charset="-122"/>
                <a:cs typeface="宋体" panose="02010600030101010101" pitchFamily="2" charset="-122"/>
              </a:rPr>
              <a:t>通道分析</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可信路径</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加密算法、代码规范</a:t>
            </a:r>
            <a:endParaRPr lang="en-US" altLang="zh-CN"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潜在的安全漏洞</a:t>
            </a:r>
            <a:endParaRPr lang="zh-CN" altLang="en-US" dirty="0">
              <a:latin typeface="Arial" panose="020B0604020202020204" pitchFamily="34" charset="0"/>
              <a:ea typeface="宋体" panose="02010600030101010101" pitchFamily="2" charset="-122"/>
              <a:cs typeface="宋体" panose="02010600030101010101" pitchFamily="2" charset="-122"/>
            </a:endParaRPr>
          </a:p>
        </p:txBody>
      </p:sp>
      <p:sp>
        <p:nvSpPr>
          <p:cNvPr id="11268"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l" eaLnBrk="1" hangingPunct="1">
              <a:spcAft>
                <a:spcPts val="0"/>
              </a:spcAft>
            </a:pPr>
            <a:fld id="{898B9934-AF2F-B442-BF37-6C8FD16D5A30}" type="slidenum">
              <a:rPr lang="en-US" altLang="zh-CN"/>
            </a:fld>
            <a:endParaRPr lang="en-US" altLang="zh-CN" dirty="0"/>
          </a:p>
        </p:txBody>
      </p:sp>
      <p:pic>
        <p:nvPicPr>
          <p:cNvPr id="11269" name="Picture 2" descr="http://ts1.cn.mm.bing.net/images/thumbnail.aspx?q=1280709963820&amp;id=967a8d654d464d4a930ed3f22d6868a5&amp;url=http%3a%2f%2fwww.telesalesmagic.com%2fwp-content%2fuploads%2f2009%2f09%2fgoal-target.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2767" y="1389843"/>
            <a:ext cx="2916324" cy="2096434"/>
          </a:xfrm>
          <a:prstGeom prst="rect">
            <a:avLst/>
          </a:prstGeom>
          <a:noFill/>
          <a:ln>
            <a:noFill/>
          </a:ln>
        </p:spPr>
      </p:pic>
      <p:sp>
        <p:nvSpPr>
          <p:cNvPr id="4" name="矩形 3"/>
          <p:cNvSpPr/>
          <p:nvPr/>
        </p:nvSpPr>
        <p:spPr>
          <a:xfrm>
            <a:off x="5903640" y="3426582"/>
            <a:ext cx="3240360" cy="337185"/>
          </a:xfrm>
          <a:prstGeom prst="rect">
            <a:avLst/>
          </a:prstGeom>
        </p:spPr>
        <p:txBody>
          <a:bodyPr wrap="square">
            <a:spAutoFit/>
          </a:bodyPr>
          <a:lstStyle/>
          <a:p>
            <a:pPr algn="ctr">
              <a:spcAft>
                <a:spcPts val="0"/>
              </a:spcAft>
            </a:pPr>
            <a:r>
              <a:rPr lang="zh-CN" altLang="en-US" sz="1600" dirty="0">
                <a:solidFill>
                  <a:srgbClr val="FF6600"/>
                </a:solidFill>
                <a:latin typeface="微软雅黑" panose="020B0503020204020204" pitchFamily="34" charset="-122"/>
                <a:ea typeface="微软雅黑" panose="020B0503020204020204" pitchFamily="34" charset="-122"/>
              </a:rPr>
              <a:t>数据的机密性、完整性、可用性</a:t>
            </a:r>
            <a:endParaRPr lang="zh-CN" altLang="en-US" sz="1600" dirty="0">
              <a:solidFill>
                <a:srgbClr val="FF6600"/>
              </a:solidFill>
              <a:latin typeface="微软雅黑" panose="020B0503020204020204" pitchFamily="34" charset="-122"/>
              <a:ea typeface="微软雅黑" panose="020B0503020204020204" pitchFamily="34" charset="-122"/>
            </a:endParaRPr>
          </a:p>
        </p:txBody>
      </p:sp>
      <p:sp>
        <p:nvSpPr>
          <p:cNvPr id="5" name="矩形 4"/>
          <p:cNvSpPr/>
          <p:nvPr/>
        </p:nvSpPr>
        <p:spPr>
          <a:xfrm>
            <a:off x="3016627" y="2182907"/>
            <a:ext cx="2122170" cy="312420"/>
          </a:xfrm>
          <a:prstGeom prst="rect">
            <a:avLst/>
          </a:prstGeom>
        </p:spPr>
        <p:txBody>
          <a:bodyPr wrap="none">
            <a:spAutoFit/>
          </a:bodyPr>
          <a:lstStyle/>
          <a:p>
            <a:pPr>
              <a:spcAft>
                <a:spcPts val="0"/>
              </a:spcAft>
            </a:pPr>
            <a:r>
              <a:rPr lang="en-US" altLang="zh-CN" sz="1440" dirty="0">
                <a:solidFill>
                  <a:schemeClr val="accent1">
                    <a:lumMod val="50000"/>
                  </a:schemeClr>
                </a:solidFill>
              </a:rPr>
              <a:t>(</a:t>
            </a:r>
            <a:r>
              <a:rPr lang="zh-CN" altLang="en-US" sz="1440" dirty="0">
                <a:solidFill>
                  <a:schemeClr val="accent1">
                    <a:lumMod val="50000"/>
                  </a:schemeClr>
                </a:solidFill>
              </a:rPr>
              <a:t>数据存储、传输和处理</a:t>
            </a:r>
            <a:r>
              <a:rPr lang="en-US" altLang="zh-CN" sz="1440" dirty="0">
                <a:solidFill>
                  <a:schemeClr val="accent1">
                    <a:lumMod val="50000"/>
                  </a:schemeClr>
                </a:solidFill>
              </a:rPr>
              <a:t>)</a:t>
            </a:r>
            <a:endParaRPr lang="zh-CN" altLang="en-US" sz="1440" dirty="0">
              <a:solidFill>
                <a:schemeClr val="accent1">
                  <a:lumMod val="50000"/>
                </a:schemeClr>
              </a:solidFill>
            </a:endParaRP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880" y="385226"/>
            <a:ext cx="5573554" cy="421482"/>
          </a:xfrm>
        </p:spPr>
        <p:txBody>
          <a:bodyPr>
            <a:noAutofit/>
          </a:bodyPr>
          <a:lstStyle/>
          <a:p>
            <a:pPr>
              <a:spcAft>
                <a:spcPts val="0"/>
              </a:spcAft>
              <a:buClr>
                <a:schemeClr val="accent4"/>
              </a:buClr>
            </a:pPr>
            <a:r>
              <a:rPr lang="zh-CN" altLang="en-US" dirty="0"/>
              <a:t>软件安全性测试的范围</a:t>
            </a:r>
            <a:endParaRPr lang="zh-CN" altLang="en-US" dirty="0"/>
          </a:p>
        </p:txBody>
      </p:sp>
      <p:sp>
        <p:nvSpPr>
          <p:cNvPr id="3" name="内容占位符 2"/>
          <p:cNvSpPr>
            <a:spLocks noGrp="1"/>
          </p:cNvSpPr>
          <p:nvPr>
            <p:ph idx="1"/>
          </p:nvPr>
        </p:nvSpPr>
        <p:spPr>
          <a:xfrm>
            <a:off x="877989" y="1133797"/>
            <a:ext cx="7388021" cy="3326769"/>
          </a:xfrm>
        </p:spPr>
        <p:txBody>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160" b="1" dirty="0">
                <a:solidFill>
                  <a:srgbClr val="3366FF"/>
                </a:solidFill>
                <a:latin typeface="Arial" panose="020B0604020202020204" pitchFamily="34" charset="0"/>
                <a:ea typeface="宋体" panose="02010600030101010101" pitchFamily="2" charset="-122"/>
                <a:cs typeface="宋体" panose="02010600030101010101" pitchFamily="2" charset="-122"/>
              </a:rPr>
              <a:t>安全功能测试 </a:t>
            </a:r>
            <a:r>
              <a:rPr lang="en-US" altLang="zh-CN" dirty="0">
                <a:latin typeface="Arial" panose="020B0604020202020204" pitchFamily="34" charset="0"/>
                <a:ea typeface="宋体" panose="02010600030101010101" pitchFamily="2" charset="-122"/>
                <a:cs typeface="宋体" panose="02010600030101010101" pitchFamily="2" charset="-122"/>
              </a:rPr>
              <a:t>(Security Functional Testing)</a:t>
            </a:r>
            <a:r>
              <a:rPr lang="zh-CN" altLang="en-US" sz="2160" dirty="0">
                <a:latin typeface="Arial" panose="020B0604020202020204" pitchFamily="34" charset="0"/>
                <a:ea typeface="宋体" panose="02010600030101010101" pitchFamily="2" charset="-122"/>
                <a:cs typeface="宋体" panose="02010600030101010101" pitchFamily="2" charset="-122"/>
              </a:rPr>
              <a:t>：</a:t>
            </a:r>
            <a:r>
              <a:rPr lang="zh-CN" altLang="en-US" sz="2000" dirty="0">
                <a:latin typeface="Arial" panose="020B0604020202020204" pitchFamily="34" charset="0"/>
                <a:ea typeface="宋体" panose="02010600030101010101" pitchFamily="2" charset="-122"/>
                <a:cs typeface="宋体" panose="02010600030101010101" pitchFamily="2" charset="-122"/>
              </a:rPr>
              <a:t>数据机密性、完整性、可用性、不可否认性、身份认证、授权、访问控制、审计跟踪、委托、隐私保护、安全管理等</a:t>
            </a:r>
            <a:endParaRPr lang="en-US" altLang="zh-CN" sz="2000" dirty="0">
              <a:latin typeface="Arial" panose="020B0604020202020204" pitchFamily="34" charset="0"/>
              <a:ea typeface="宋体" panose="02010600030101010101" pitchFamily="2" charset="-122"/>
              <a:cs typeface="宋体" panose="02010600030101010101" pitchFamily="2" charset="-122"/>
            </a:endParaRPr>
          </a:p>
          <a:p>
            <a:pPr marL="0" lvl="1" indent="0">
              <a:lnSpc>
                <a:spcPct val="130000"/>
              </a:lnSpc>
              <a:spcBef>
                <a:spcPts val="235"/>
              </a:spcBef>
              <a:buClr>
                <a:srgbClr val="91AC4E"/>
              </a:buClr>
              <a:buSzPct val="80000"/>
              <a:tabLst>
                <a:tab pos="205740" algn="l"/>
              </a:tabLst>
            </a:pPr>
            <a:endParaRPr lang="zh-CN" altLang="en-US" sz="2160"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dirty="0">
                <a:solidFill>
                  <a:srgbClr val="3366FF"/>
                </a:solidFill>
                <a:latin typeface="Arial" panose="020B0604020202020204" pitchFamily="34" charset="0"/>
                <a:ea typeface="宋体" panose="02010600030101010101" pitchFamily="2" charset="-122"/>
                <a:cs typeface="宋体" panose="02010600030101010101" pitchFamily="2" charset="-122"/>
              </a:rPr>
              <a:t>安全漏洞测试</a:t>
            </a:r>
            <a:r>
              <a:rPr lang="zh-CN" altLang="en-US" sz="2160" dirty="0">
                <a:latin typeface="Arial" panose="020B0604020202020204" pitchFamily="34" charset="0"/>
                <a:ea typeface="宋体" panose="02010600030101010101" pitchFamily="2" charset="-122"/>
                <a:cs typeface="宋体" panose="02010600030101010101" pitchFamily="2" charset="-122"/>
              </a:rPr>
              <a:t> </a:t>
            </a:r>
            <a:r>
              <a:rPr lang="en-US" altLang="zh-CN" dirty="0">
                <a:latin typeface="Arial" panose="020B0604020202020204" pitchFamily="34" charset="0"/>
                <a:ea typeface="宋体" panose="02010600030101010101" pitchFamily="2" charset="-122"/>
                <a:cs typeface="宋体" panose="02010600030101010101" pitchFamily="2" charset="-122"/>
              </a:rPr>
              <a:t>(Security Vulnerability Testing)</a:t>
            </a:r>
            <a:r>
              <a:rPr lang="zh-CN" altLang="en-US" sz="2160" dirty="0">
                <a:latin typeface="Arial" panose="020B0604020202020204" pitchFamily="34" charset="0"/>
                <a:ea typeface="宋体" panose="02010600030101010101" pitchFamily="2" charset="-122"/>
                <a:cs typeface="宋体" panose="02010600030101010101" pitchFamily="2" charset="-122"/>
              </a:rPr>
              <a:t>：</a:t>
            </a:r>
            <a:r>
              <a:rPr lang="zh-CN" altLang="en-US" sz="2000" dirty="0">
                <a:latin typeface="Arial" panose="020B0604020202020204" pitchFamily="34" charset="0"/>
                <a:ea typeface="宋体" panose="02010600030101010101" pitchFamily="2" charset="-122"/>
              </a:rPr>
              <a:t>从攻击者的角度</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 以发现软件的安全漏洞为目的。安全漏洞是指系统在设计、实现、操作、管理上存在的可被利用的缺陷或弱点</a:t>
            </a:r>
            <a:endParaRPr lang="zh-CN" altLang="en-US" sz="2000" dirty="0">
              <a:latin typeface="Arial" panose="020B0604020202020204" pitchFamily="34" charset="0"/>
              <a:ea typeface="宋体" panose="02010600030101010101" pitchFamily="2" charset="-122"/>
            </a:endParaRPr>
          </a:p>
        </p:txBody>
      </p:sp>
      <p:sp>
        <p:nvSpPr>
          <p:cNvPr id="9220"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l" eaLnBrk="1" hangingPunct="1">
              <a:spcAft>
                <a:spcPts val="0"/>
              </a:spcAft>
            </a:pPr>
            <a:fld id="{B35DEECE-C388-5D48-8DD6-BDCFEF5A218C}" type="slidenum">
              <a:rPr lang="en-US" altLang="zh-CN"/>
            </a:fld>
            <a:endParaRPr lang="en-US" altLang="zh-CN" dirty="0"/>
          </a:p>
        </p:txBody>
      </p:sp>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001" y="385225"/>
            <a:ext cx="5573554" cy="421482"/>
          </a:xfrm>
        </p:spPr>
        <p:txBody>
          <a:bodyPr>
            <a:normAutofit fontScale="90000"/>
          </a:bodyPr>
          <a:lstStyle/>
          <a:p>
            <a:pPr>
              <a:spcAft>
                <a:spcPts val="0"/>
              </a:spcAft>
              <a:buClr>
                <a:schemeClr val="accent4"/>
              </a:buClr>
            </a:pPr>
            <a:r>
              <a:rPr lang="zh-CN" altLang="en-US" dirty="0"/>
              <a:t>功能性测试  </a:t>
            </a:r>
            <a:r>
              <a:rPr lang="en-US" altLang="zh-CN" dirty="0"/>
              <a:t>vs.</a:t>
            </a:r>
            <a:r>
              <a:rPr lang="zh-CN" altLang="en-US" dirty="0"/>
              <a:t> 安全性测试</a:t>
            </a:r>
            <a:endParaRPr lang="zh-CN" altLang="en-US" dirty="0"/>
          </a:p>
        </p:txBody>
      </p:sp>
      <p:sp>
        <p:nvSpPr>
          <p:cNvPr id="3" name="内容占位符 2"/>
          <p:cNvSpPr>
            <a:spLocks noGrp="1"/>
          </p:cNvSpPr>
          <p:nvPr>
            <p:ph idx="1"/>
          </p:nvPr>
        </p:nvSpPr>
        <p:spPr>
          <a:xfrm>
            <a:off x="740667" y="1265328"/>
            <a:ext cx="7508184" cy="2354660"/>
          </a:xfrm>
        </p:spPr>
        <p:txBody>
          <a:bodyPr>
            <a:noAutofit/>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000" b="1" dirty="0">
                <a:solidFill>
                  <a:srgbClr val="3366FF"/>
                </a:solidFill>
                <a:cs typeface="宋体" panose="02010600030101010101" pitchFamily="2" charset="-122"/>
              </a:rPr>
              <a:t>功能性测试</a:t>
            </a:r>
            <a:r>
              <a:rPr lang="zh-CN" altLang="en-US" dirty="0">
                <a:cs typeface="宋体" panose="02010600030101010101" pitchFamily="2" charset="-122"/>
              </a:rPr>
              <a:t>：</a:t>
            </a:r>
            <a:r>
              <a:rPr lang="zh-CN" altLang="en-US" dirty="0">
                <a:solidFill>
                  <a:srgbClr val="FF6600"/>
                </a:solidFill>
                <a:cs typeface="宋体" panose="02010600030101010101" pitchFamily="2" charset="-122"/>
              </a:rPr>
              <a:t>软件做它应该做的事，</a:t>
            </a:r>
            <a:r>
              <a:rPr lang="zh-CN" altLang="en-US" dirty="0">
                <a:cs typeface="宋体" panose="02010600030101010101" pitchFamily="2" charset="-122"/>
              </a:rPr>
              <a:t>验证正确的输出</a:t>
            </a:r>
            <a:endParaRPr lang="zh-CN" altLang="en-US" dirty="0">
              <a:cs typeface="宋体" panose="02010600030101010101" pitchFamily="2" charset="-122"/>
            </a:endParaRPr>
          </a:p>
          <a:p>
            <a:pPr marL="317500" lvl="1" indent="0">
              <a:lnSpc>
                <a:spcPct val="130000"/>
              </a:lnSpc>
              <a:spcBef>
                <a:spcPts val="235"/>
              </a:spcBef>
              <a:spcAft>
                <a:spcPts val="0"/>
              </a:spcAft>
              <a:buClr>
                <a:srgbClr val="91AC4E"/>
              </a:buClr>
              <a:buSzPct val="80000"/>
              <a:buNone/>
              <a:tabLst>
                <a:tab pos="204470" algn="l"/>
              </a:tabLst>
            </a:pPr>
            <a:r>
              <a:rPr lang="zh-CN" altLang="en-US" dirty="0">
                <a:cs typeface="宋体" panose="02010600030101010101" pitchFamily="2" charset="-122"/>
              </a:rPr>
              <a:t>发现不正确的输出 </a:t>
            </a:r>
            <a:r>
              <a:rPr lang="en-US" altLang="zh-CN" dirty="0">
                <a:cs typeface="宋体" panose="02010600030101010101" pitchFamily="2" charset="-122"/>
              </a:rPr>
              <a:t>/</a:t>
            </a:r>
            <a:r>
              <a:rPr lang="zh-CN" altLang="en-US" dirty="0">
                <a:cs typeface="宋体" panose="02010600030101010101" pitchFamily="2" charset="-122"/>
              </a:rPr>
              <a:t>行为 </a:t>
            </a:r>
            <a:r>
              <a:rPr lang="en-US" altLang="zh-CN" dirty="0">
                <a:cs typeface="宋体" panose="02010600030101010101" pitchFamily="2" charset="-122"/>
              </a:rPr>
              <a:t>/ </a:t>
            </a:r>
            <a:r>
              <a:rPr lang="zh-CN" altLang="en-US" dirty="0">
                <a:cs typeface="宋体" panose="02010600030101010101" pitchFamily="2" charset="-122"/>
              </a:rPr>
              <a:t>缺陷</a:t>
            </a:r>
            <a:r>
              <a:rPr lang="en-US" altLang="zh-CN" dirty="0">
                <a:cs typeface="宋体" panose="02010600030101010101" pitchFamily="2" charset="-122"/>
              </a:rPr>
              <a:t>(Bug)</a:t>
            </a:r>
            <a:endParaRPr lang="en-US" altLang="zh-CN" dirty="0">
              <a:cs typeface="宋体" panose="02010600030101010101" pitchFamily="2" charset="-122"/>
            </a:endParaRPr>
          </a:p>
          <a:p>
            <a:pPr marL="320040" lvl="1" indent="-320040">
              <a:lnSpc>
                <a:spcPct val="130000"/>
              </a:lnSpc>
              <a:spcBef>
                <a:spcPts val="235"/>
              </a:spcBef>
              <a:buClr>
                <a:srgbClr val="91AC4E"/>
              </a:buClr>
              <a:buSzPct val="80000"/>
              <a:tabLst>
                <a:tab pos="205740" algn="l"/>
              </a:tabLst>
            </a:pPr>
            <a:endParaRPr lang="en-US" altLang="zh-CN" dirty="0">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000" b="1" dirty="0">
                <a:solidFill>
                  <a:srgbClr val="3366FF"/>
                </a:solidFill>
              </a:rPr>
              <a:t>安全性测试</a:t>
            </a:r>
            <a:r>
              <a:rPr lang="zh-CN" altLang="en-US" dirty="0">
                <a:cs typeface="宋体" panose="02010600030101010101" pitchFamily="2" charset="-122"/>
              </a:rPr>
              <a:t>：</a:t>
            </a:r>
            <a:r>
              <a:rPr lang="zh-CN" altLang="en-US" dirty="0">
                <a:solidFill>
                  <a:srgbClr val="FF6600"/>
                </a:solidFill>
                <a:cs typeface="宋体" panose="02010600030101010101" pitchFamily="2" charset="-122"/>
              </a:rPr>
              <a:t>软件不做它不应该做的事</a:t>
            </a:r>
            <a:r>
              <a:rPr lang="zh-CN" altLang="en-US" dirty="0">
                <a:cs typeface="宋体" panose="02010600030101010101" pitchFamily="2" charset="-122"/>
              </a:rPr>
              <a:t>，应用输入的验证</a:t>
            </a:r>
            <a:r>
              <a:rPr lang="en-US" altLang="zh-CN" dirty="0">
                <a:cs typeface="宋体" panose="02010600030101010101" pitchFamily="2" charset="-122"/>
              </a:rPr>
              <a:t>, </a:t>
            </a:r>
            <a:r>
              <a:rPr lang="zh-CN" altLang="en-US" dirty="0">
                <a:cs typeface="宋体" panose="02010600030101010101" pitchFamily="2" charset="-122"/>
              </a:rPr>
              <a:t>以避免不安全的事情发生</a:t>
            </a:r>
            <a:r>
              <a:rPr lang="zh-CN" altLang="zh-CN" dirty="0">
                <a:cs typeface="宋体" panose="02010600030101010101" pitchFamily="2" charset="-122"/>
              </a:rPr>
              <a:t>。</a:t>
            </a:r>
            <a:r>
              <a:rPr lang="zh-CN" altLang="en-US" dirty="0">
                <a:cs typeface="宋体" panose="02010600030101010101" pitchFamily="2" charset="-122"/>
              </a:rPr>
              <a:t>在测试软件系统中对危险防止和危险处理设施进行的测试，以验证其是否有效</a:t>
            </a:r>
            <a:endParaRPr lang="en-US" altLang="zh-CN" dirty="0">
              <a:cs typeface="宋体" panose="02010600030101010101" pitchFamily="2" charset="-122"/>
            </a:endParaRPr>
          </a:p>
        </p:txBody>
      </p:sp>
      <p:sp>
        <p:nvSpPr>
          <p:cNvPr id="9220"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l" eaLnBrk="1" hangingPunct="1">
              <a:spcAft>
                <a:spcPts val="0"/>
              </a:spcAft>
            </a:pPr>
            <a:fld id="{B35DEECE-C388-5D48-8DD6-BDCFEF5A218C}" type="slidenum">
              <a:rPr lang="en-US" altLang="zh-CN"/>
            </a:fld>
            <a:endParaRPr lang="en-US" altLang="zh-CN" dirty="0"/>
          </a:p>
        </p:txBody>
      </p:sp>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510" y="331099"/>
            <a:ext cx="5487047" cy="421482"/>
          </a:xfrm>
        </p:spPr>
        <p:txBody>
          <a:bodyPr>
            <a:noAutofit/>
          </a:bodyPr>
          <a:lstStyle/>
          <a:p>
            <a:pPr>
              <a:spcAft>
                <a:spcPts val="0"/>
              </a:spcAft>
              <a:buClr>
                <a:schemeClr val="accent4"/>
              </a:buClr>
            </a:pPr>
            <a:r>
              <a:rPr lang="zh-CN" altLang="en-US" dirty="0"/>
              <a:t>安全性测试的任务</a:t>
            </a:r>
            <a:endParaRPr lang="zh-CN" altLang="en-US" dirty="0"/>
          </a:p>
        </p:txBody>
      </p:sp>
      <p:sp>
        <p:nvSpPr>
          <p:cNvPr id="3" name="内容占位符 2"/>
          <p:cNvSpPr>
            <a:spLocks noGrp="1"/>
          </p:cNvSpPr>
          <p:nvPr>
            <p:ph idx="1"/>
          </p:nvPr>
        </p:nvSpPr>
        <p:spPr>
          <a:xfrm>
            <a:off x="649139" y="978693"/>
            <a:ext cx="8003973" cy="3525930"/>
          </a:xfrm>
        </p:spPr>
        <p:txBody>
          <a:bodyPr>
            <a:normAutofit lnSpcReduction="10000"/>
          </a:bodyPr>
          <a:lstStyle/>
          <a:p>
            <a:pPr marL="320040" lvl="1" indent="-320040">
              <a:lnSpc>
                <a:spcPct val="160000"/>
              </a:lnSpc>
              <a:spcBef>
                <a:spcPts val="235"/>
              </a:spcBef>
              <a:spcAft>
                <a:spcPts val="0"/>
              </a:spcAft>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全面检验软件在</a:t>
            </a:r>
            <a:r>
              <a:rPr lang="zh-CN" altLang="en-US" b="1" u="sng" dirty="0">
                <a:solidFill>
                  <a:srgbClr val="3366FF"/>
                </a:solidFill>
                <a:latin typeface="Arial" panose="020B0604020202020204" pitchFamily="34" charset="0"/>
                <a:ea typeface="宋体" panose="02010600030101010101" pitchFamily="2" charset="-122"/>
                <a:cs typeface="宋体" panose="02010600030101010101" pitchFamily="2" charset="-122"/>
              </a:rPr>
              <a:t>需求</a:t>
            </a:r>
            <a:r>
              <a:rPr lang="zh-CN" altLang="en-US" dirty="0">
                <a:latin typeface="Arial" panose="020B0604020202020204" pitchFamily="34" charset="0"/>
                <a:ea typeface="宋体" panose="02010600030101010101" pitchFamily="2" charset="-122"/>
                <a:cs typeface="宋体" panose="02010600030101010101" pitchFamily="2" charset="-122"/>
              </a:rPr>
              <a:t>规格说明中规定的防止危险状态措施的有效性和在每一个危险状态下的反应</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60000"/>
              </a:lnSpc>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对软件</a:t>
            </a:r>
            <a:r>
              <a:rPr lang="zh-CN" altLang="en-US" b="1" u="sng" dirty="0">
                <a:solidFill>
                  <a:srgbClr val="3366FF"/>
                </a:solidFill>
                <a:latin typeface="Arial" panose="020B0604020202020204" pitchFamily="34" charset="0"/>
                <a:ea typeface="宋体" panose="02010600030101010101" pitchFamily="2" charset="-122"/>
                <a:cs typeface="宋体" panose="02010600030101010101" pitchFamily="2" charset="-122"/>
              </a:rPr>
              <a:t>设计</a:t>
            </a:r>
            <a:r>
              <a:rPr lang="zh-CN" altLang="en-US" dirty="0">
                <a:latin typeface="Arial" panose="020B0604020202020204" pitchFamily="34" charset="0"/>
                <a:ea typeface="宋体" panose="02010600030101010101" pitchFamily="2" charset="-122"/>
                <a:cs typeface="宋体" panose="02010600030101010101" pitchFamily="2" charset="-122"/>
              </a:rPr>
              <a:t>中用于提高安全性的结构、算法、容错、冗余、中断处理等方案，进行针对性测试</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60000"/>
              </a:lnSpc>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在</a:t>
            </a:r>
            <a:r>
              <a:rPr lang="zh-CN" altLang="en-US" b="1" u="sng" dirty="0">
                <a:solidFill>
                  <a:srgbClr val="3366FF"/>
                </a:solidFill>
                <a:latin typeface="Arial" panose="020B0604020202020204" pitchFamily="34" charset="0"/>
                <a:ea typeface="宋体" panose="02010600030101010101" pitchFamily="2" charset="-122"/>
                <a:cs typeface="宋体" panose="02010600030101010101" pitchFamily="2" charset="-122"/>
              </a:rPr>
              <a:t>异常</a:t>
            </a:r>
            <a:r>
              <a:rPr lang="zh-CN" altLang="en-US" dirty="0">
                <a:latin typeface="Arial" panose="020B0604020202020204" pitchFamily="34" charset="0"/>
                <a:ea typeface="宋体" panose="02010600030101010101" pitchFamily="2" charset="-122"/>
                <a:cs typeface="宋体" panose="02010600030101010101" pitchFamily="2" charset="-122"/>
              </a:rPr>
              <a:t>条件下测试软件，以表明不会因可能的单个或多个输入错误而导致不安全状态</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60000"/>
              </a:lnSpc>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对安全性</a:t>
            </a:r>
            <a:r>
              <a:rPr lang="zh-CN" altLang="en-US" b="1" u="sng" dirty="0">
                <a:solidFill>
                  <a:srgbClr val="3366FF"/>
                </a:solidFill>
                <a:latin typeface="Arial" panose="020B0604020202020204" pitchFamily="34" charset="0"/>
                <a:ea typeface="宋体" panose="02010600030101010101" pitchFamily="2" charset="-122"/>
                <a:cs typeface="宋体" panose="02010600030101010101" pitchFamily="2" charset="-122"/>
              </a:rPr>
              <a:t>关键的软件单元、组件</a:t>
            </a:r>
            <a:r>
              <a:rPr lang="zh-CN" altLang="en-US" dirty="0">
                <a:latin typeface="Arial" panose="020B0604020202020204" pitchFamily="34" charset="0"/>
                <a:ea typeface="宋体" panose="02010600030101010101" pitchFamily="2" charset="-122"/>
                <a:cs typeface="宋体" panose="02010600030101010101" pitchFamily="2" charset="-122"/>
              </a:rPr>
              <a:t>，单独进行加强的测试，以确认其满足安全性需求</a:t>
            </a:r>
            <a:endParaRPr lang="zh-CN" altLang="en-US" dirty="0">
              <a:latin typeface="Arial" panose="020B0604020202020204" pitchFamily="34" charset="0"/>
              <a:ea typeface="宋体" panose="02010600030101010101" pitchFamily="2" charset="-122"/>
              <a:cs typeface="宋体" panose="02010600030101010101" pitchFamily="2" charset="-122"/>
            </a:endParaRPr>
          </a:p>
        </p:txBody>
      </p:sp>
      <p:sp>
        <p:nvSpPr>
          <p:cNvPr id="10244"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l" eaLnBrk="1" hangingPunct="1">
              <a:spcAft>
                <a:spcPts val="0"/>
              </a:spcAft>
            </a:pPr>
            <a:fld id="{B6901119-2479-2341-AAA6-0FAB4226D128}" type="slidenum">
              <a:rPr lang="en-US" altLang="zh-CN"/>
            </a:fld>
            <a:endParaRPr lang="en-US" altLang="zh-CN"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solidFill>
                  <a:srgbClr val="0070C0"/>
                </a:solidFill>
              </a:rPr>
              <a:t>安全等级</a:t>
            </a:r>
            <a:endParaRPr kumimoji="1" lang="zh-CN" altLang="en-US" dirty="0"/>
          </a:p>
        </p:txBody>
      </p:sp>
      <p:sp>
        <p:nvSpPr>
          <p:cNvPr id="4" name="Rectangle 3"/>
          <p:cNvSpPr txBox="1">
            <a:spLocks noChangeArrowheads="1"/>
          </p:cNvSpPr>
          <p:nvPr/>
        </p:nvSpPr>
        <p:spPr>
          <a:xfrm>
            <a:off x="813183" y="1356615"/>
            <a:ext cx="3564396" cy="2430270"/>
          </a:xfrm>
          <a:prstGeom prst="rect">
            <a:avLst/>
          </a:prstGeom>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2915" lvl="1" indent="-462915">
              <a:lnSpc>
                <a:spcPct val="130000"/>
              </a:lnSpc>
              <a:spcBef>
                <a:spcPts val="235"/>
              </a:spcBef>
              <a:spcAft>
                <a:spcPts val="0"/>
              </a:spcAft>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用户自主保护级</a:t>
            </a:r>
            <a:endParaRPr lang="zh-CN" altLang="en-US" sz="2160" dirty="0">
              <a:latin typeface="Arial" panose="020B0604020202020204"/>
              <a:ea typeface="宋体" panose="02010600030101010101" pitchFamily="2" charset="-122"/>
              <a:cs typeface="Arial" panose="020B0604020202020204"/>
            </a:endParaRPr>
          </a:p>
          <a:p>
            <a:pPr marL="462915" lvl="1" indent="-462915">
              <a:lnSpc>
                <a:spcPct val="130000"/>
              </a:lnSpc>
              <a:spcBef>
                <a:spcPts val="235"/>
              </a:spcBef>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系统审计保护级</a:t>
            </a:r>
            <a:endParaRPr lang="zh-CN" altLang="en-US" sz="2160" dirty="0">
              <a:latin typeface="Arial" panose="020B0604020202020204"/>
              <a:ea typeface="宋体" panose="02010600030101010101" pitchFamily="2" charset="-122"/>
              <a:cs typeface="Arial" panose="020B0604020202020204"/>
            </a:endParaRPr>
          </a:p>
          <a:p>
            <a:pPr marL="462915" lvl="1" indent="-462915">
              <a:lnSpc>
                <a:spcPct val="130000"/>
              </a:lnSpc>
              <a:spcBef>
                <a:spcPts val="235"/>
              </a:spcBef>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安全标记保护级</a:t>
            </a:r>
            <a:endParaRPr lang="zh-CN" altLang="en-US" sz="2160" dirty="0">
              <a:latin typeface="Arial" panose="020B0604020202020204"/>
              <a:ea typeface="宋体" panose="02010600030101010101" pitchFamily="2" charset="-122"/>
              <a:cs typeface="Arial" panose="020B0604020202020204"/>
            </a:endParaRPr>
          </a:p>
          <a:p>
            <a:pPr marL="462915" lvl="1" indent="-462915">
              <a:lnSpc>
                <a:spcPct val="130000"/>
              </a:lnSpc>
              <a:spcBef>
                <a:spcPts val="235"/>
              </a:spcBef>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结构化保护级</a:t>
            </a:r>
            <a:endParaRPr lang="zh-CN" altLang="en-US" sz="2160" dirty="0">
              <a:latin typeface="Arial" panose="020B0604020202020204"/>
              <a:ea typeface="宋体" panose="02010600030101010101" pitchFamily="2" charset="-122"/>
              <a:cs typeface="Arial" panose="020B0604020202020204"/>
            </a:endParaRPr>
          </a:p>
          <a:p>
            <a:pPr marL="462915" lvl="1" indent="-462915">
              <a:lnSpc>
                <a:spcPct val="130000"/>
              </a:lnSpc>
              <a:spcBef>
                <a:spcPts val="235"/>
              </a:spcBef>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访问验证保护级</a:t>
            </a:r>
            <a:endParaRPr lang="zh-CN" altLang="en-US" sz="2160" dirty="0">
              <a:latin typeface="Arial" panose="020B0604020202020204"/>
              <a:ea typeface="宋体" panose="02010600030101010101" pitchFamily="2" charset="-122"/>
              <a:cs typeface="Arial" panose="020B0604020202020204"/>
            </a:endParaRPr>
          </a:p>
        </p:txBody>
      </p:sp>
      <p:pic>
        <p:nvPicPr>
          <p:cNvPr id="5" name="图片 4" descr="屏幕快照 2014-04-12 下午9.31.5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66422" y="369058"/>
            <a:ext cx="3492563" cy="423181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17" name="Rectangle 2"/>
          <p:cNvSpPr>
            <a:spLocks noChangeArrowheads="1"/>
          </p:cNvSpPr>
          <p:nvPr/>
        </p:nvSpPr>
        <p:spPr bwMode="auto">
          <a:xfrm>
            <a:off x="557094" y="331438"/>
            <a:ext cx="4860541" cy="478155"/>
          </a:xfrm>
          <a:prstGeom prst="rect">
            <a:avLst/>
          </a:prstGeom>
          <a:noFill/>
          <a:ln>
            <a:noFill/>
          </a:ln>
        </p:spPr>
        <p:txBody>
          <a:bodyPr wrap="square">
            <a:spAutoFit/>
          </a:bodyPr>
          <a:lstStyle/>
          <a:p>
            <a:pPr defTabSz="685800">
              <a:lnSpc>
                <a:spcPct val="90000"/>
              </a:lnSpc>
              <a:spcBef>
                <a:spcPct val="0"/>
              </a:spcBef>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不同等级的安全要求</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4" name="图片 3" descr="屏幕快照 2017-04-25 下午10.19.4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0291" y="989418"/>
            <a:ext cx="7290353" cy="3361197"/>
          </a:xfrm>
          <a:prstGeom prst="rect">
            <a:avLst/>
          </a:prstGeom>
        </p:spPr>
      </p:pic>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3536" y="312784"/>
            <a:ext cx="5746275" cy="421482"/>
          </a:xfrm>
        </p:spPr>
        <p:txBody>
          <a:bodyPr>
            <a:noAutofit/>
          </a:bodyPr>
          <a:lstStyle/>
          <a:p>
            <a:pPr>
              <a:spcAft>
                <a:spcPts val="0"/>
              </a:spcAft>
              <a:buClr>
                <a:schemeClr val="accent4"/>
              </a:buClr>
            </a:pPr>
            <a:r>
              <a:rPr lang="zh-CN" altLang="en-US" dirty="0"/>
              <a:t>不同安全级别的安全功能测试</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dirty="0"/>
          </a:p>
        </p:txBody>
      </p:sp>
      <p:pic>
        <p:nvPicPr>
          <p:cNvPr id="19" name="图片 18" descr="屏幕快照 2017-04-25 下午10.20.3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7701" y="852747"/>
            <a:ext cx="6749035" cy="3765152"/>
          </a:xfrm>
          <a:prstGeom prst="rect">
            <a:avLst/>
          </a:prstGeom>
        </p:spPr>
      </p:pic>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什么是性能测试？</a:t>
            </a:r>
            <a:endParaRPr kumimoji="1" lang="zh-CN" altLang="en-US" dirty="0"/>
          </a:p>
        </p:txBody>
      </p:sp>
      <p:sp>
        <p:nvSpPr>
          <p:cNvPr id="4" name="矩形 3"/>
          <p:cNvSpPr/>
          <p:nvPr/>
        </p:nvSpPr>
        <p:spPr>
          <a:xfrm>
            <a:off x="582037" y="1061059"/>
            <a:ext cx="7842115" cy="1602105"/>
          </a:xfrm>
          <a:prstGeom prst="rect">
            <a:avLst/>
          </a:prstGeom>
        </p:spPr>
        <p:txBody>
          <a:bodyPr wrap="square">
            <a:spAutoFit/>
          </a:bodyPr>
          <a:lstStyle/>
          <a:p>
            <a:pPr>
              <a:lnSpc>
                <a:spcPct val="130000"/>
              </a:lnSpc>
              <a:spcAft>
                <a:spcPts val="0"/>
              </a:spcAft>
            </a:pPr>
            <a:r>
              <a:rPr lang="zh-CN" altLang="en-US" sz="2160" b="1" u="sng" dirty="0">
                <a:solidFill>
                  <a:srgbClr val="0000FF"/>
                </a:solidFill>
                <a:ea typeface="宋体" panose="02010600030101010101" pitchFamily="2" charset="-122"/>
              </a:rPr>
              <a:t>性能测试</a:t>
            </a:r>
            <a:r>
              <a:rPr lang="zh-CN" altLang="en-US"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a:t>
            </a:r>
            <a:r>
              <a:rPr lang="en-US" altLang="zh-CN"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performance test</a:t>
            </a:r>
            <a:r>
              <a:rPr lang="zh-CN" altLang="en-US"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a:t>
            </a:r>
            <a:r>
              <a:rPr lang="zh-CN" altLang="en-US" dirty="0">
                <a:ea typeface="宋体" panose="02010600030101010101" pitchFamily="2" charset="-122"/>
              </a:rPr>
              <a:t>就是为了发现系统性能问题或获取系统性能相关指标而进行的测试。一般在</a:t>
            </a:r>
            <a:r>
              <a:rPr lang="zh-CN" altLang="en-US" b="1" u="sng" dirty="0">
                <a:solidFill>
                  <a:srgbClr val="FF6600"/>
                </a:solidFill>
                <a:ea typeface="宋体" panose="02010600030101010101" pitchFamily="2" charset="-122"/>
              </a:rPr>
              <a:t>真实环境</a:t>
            </a:r>
            <a:r>
              <a:rPr lang="zh-CN" altLang="en-US" dirty="0">
                <a:solidFill>
                  <a:srgbClr val="FF6600"/>
                </a:solidFill>
                <a:ea typeface="宋体" panose="02010600030101010101" pitchFamily="2" charset="-122"/>
              </a:rPr>
              <a:t>、</a:t>
            </a:r>
            <a:r>
              <a:rPr lang="zh-CN" altLang="en-US" b="1" u="sng" dirty="0">
                <a:solidFill>
                  <a:srgbClr val="FF6600"/>
                </a:solidFill>
                <a:ea typeface="宋体" panose="02010600030101010101" pitchFamily="2" charset="-122"/>
              </a:rPr>
              <a:t>特定负载</a:t>
            </a:r>
            <a:r>
              <a:rPr lang="zh-CN" altLang="en-US" dirty="0">
                <a:ea typeface="宋体" panose="02010600030101010101" pitchFamily="2" charset="-122"/>
              </a:rPr>
              <a:t>条件下，通过</a:t>
            </a:r>
            <a:r>
              <a:rPr lang="zh-CN" altLang="en-US" b="1" u="sng" dirty="0">
                <a:solidFill>
                  <a:srgbClr val="FF6600"/>
                </a:solidFill>
                <a:ea typeface="宋体" panose="02010600030101010101" pitchFamily="2" charset="-122"/>
              </a:rPr>
              <a:t>工具模拟</a:t>
            </a:r>
            <a:r>
              <a:rPr lang="zh-CN" altLang="en-US" dirty="0">
                <a:ea typeface="宋体" panose="02010600030101010101" pitchFamily="2" charset="-122"/>
              </a:rPr>
              <a:t>实际软件系统的运行及其操作，同时监控性能各项指标，最后对测试结果进行分析以确定系统的性能状况。</a:t>
            </a:r>
            <a:endParaRPr lang="zh-CN" altLang="en-US" dirty="0"/>
          </a:p>
        </p:txBody>
      </p:sp>
      <p:sp>
        <p:nvSpPr>
          <p:cNvPr id="5" name="Rectangle 3"/>
          <p:cNvSpPr txBox="1">
            <a:spLocks noChangeArrowheads="1"/>
          </p:cNvSpPr>
          <p:nvPr/>
        </p:nvSpPr>
        <p:spPr bwMode="auto">
          <a:xfrm>
            <a:off x="1755078" y="3088642"/>
            <a:ext cx="5815035" cy="1429999"/>
          </a:xfrm>
          <a:prstGeom prst="rect">
            <a:avLst/>
          </a:prstGeom>
          <a:solidFill>
            <a:schemeClr val="accent2">
              <a:lumMod val="20000"/>
              <a:lumOff val="80000"/>
            </a:schemeClr>
          </a:solidFill>
          <a:ln w="9525">
            <a:noFill/>
            <a:miter lim="800000"/>
          </a:ln>
          <a:effectLst/>
        </p:spPr>
        <p:txBody>
          <a:bodyPr vert="horz" wrap="square" lIns="82296" tIns="41148" rIns="82296" bIns="41148" numCol="1" anchor="t" anchorCtr="0" compatLnSpc="1"/>
          <a:lst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411480" indent="-411480" eaLnBrk="0" hangingPunct="0">
              <a:spcBef>
                <a:spcPts val="1200"/>
              </a:spcBef>
              <a:spcAft>
                <a:spcPts val="0"/>
              </a:spcAft>
              <a:buClr>
                <a:srgbClr val="91AC4E"/>
              </a:buClr>
              <a:buSzPct val="80000"/>
              <a:buFont typeface="Wingdings" panose="05000000000000000000" pitchFamily="2" charset="2"/>
              <a:buChar char="p"/>
              <a:defRPr/>
            </a:pPr>
            <a:r>
              <a:rPr lang="zh-CN" altLang="en-US" dirty="0">
                <a:latin typeface="楷体" panose="02010609060101010101" charset="-122"/>
                <a:ea typeface="楷体" panose="02010609060101010101" charset="-122"/>
                <a:cs typeface="楷体" panose="02010609060101010101" charset="-122"/>
              </a:rPr>
              <a:t>获取系统性能某些指标数据</a:t>
            </a:r>
            <a:endParaRPr lang="en-US" altLang="zh-CN" dirty="0">
              <a:latin typeface="楷体" panose="02010609060101010101" charset="-122"/>
              <a:ea typeface="楷体" panose="02010609060101010101" charset="-122"/>
              <a:cs typeface="楷体" panose="02010609060101010101" charset="-122"/>
            </a:endParaRPr>
          </a:p>
          <a:p>
            <a:pPr marL="411480" indent="-411480" eaLnBrk="0" hangingPunct="0">
              <a:spcBef>
                <a:spcPts val="1200"/>
              </a:spcBef>
              <a:spcAft>
                <a:spcPts val="0"/>
              </a:spcAft>
              <a:buClr>
                <a:srgbClr val="91AC4E"/>
              </a:buClr>
              <a:buSzPct val="80000"/>
              <a:buFont typeface="Wingdings" panose="05000000000000000000" pitchFamily="2" charset="2"/>
              <a:buChar char="p"/>
              <a:defRPr/>
            </a:pPr>
            <a:r>
              <a:rPr lang="zh-CN" altLang="en-US" dirty="0">
                <a:latin typeface="楷体" panose="02010609060101010101" charset="-122"/>
                <a:ea typeface="楷体" panose="02010609060101010101" charset="-122"/>
                <a:cs typeface="楷体" panose="02010609060101010101" charset="-122"/>
              </a:rPr>
              <a:t>为了验证系统是否达到用户提出的性能指标</a:t>
            </a:r>
            <a:endParaRPr lang="en-US" altLang="zh-CN" dirty="0">
              <a:latin typeface="楷体" panose="02010609060101010101" charset="-122"/>
              <a:ea typeface="楷体" panose="02010609060101010101" charset="-122"/>
              <a:cs typeface="楷体" panose="02010609060101010101" charset="-122"/>
            </a:endParaRPr>
          </a:p>
          <a:p>
            <a:pPr marL="411480" indent="-411480" eaLnBrk="0" hangingPunct="0">
              <a:spcBef>
                <a:spcPts val="1200"/>
              </a:spcBef>
              <a:buClr>
                <a:srgbClr val="91AC4E"/>
              </a:buClr>
              <a:buSzPct val="80000"/>
              <a:buFont typeface="Wingdings" panose="05000000000000000000" pitchFamily="2" charset="2"/>
              <a:buChar char="p"/>
              <a:defRPr/>
            </a:pPr>
            <a:r>
              <a:rPr lang="zh-CN" altLang="en-US" dirty="0">
                <a:latin typeface="楷体" panose="02010609060101010101" charset="-122"/>
                <a:ea typeface="楷体" panose="02010609060101010101" charset="-122"/>
                <a:cs typeface="楷体" panose="02010609060101010101" charset="-122"/>
              </a:rPr>
              <a:t>发现系统中存在的性能瓶颈，优化系统的性能</a:t>
            </a:r>
            <a:endParaRPr lang="zh-CN" altLang="en-US" dirty="0">
              <a:latin typeface="楷体" panose="02010609060101010101" charset="-122"/>
              <a:ea typeface="楷体" panose="02010609060101010101" charset="-122"/>
              <a:cs typeface="楷体" panose="02010609060101010101" charset="-122"/>
            </a:endParaRPr>
          </a:p>
        </p:txBody>
      </p:sp>
      <p:sp>
        <p:nvSpPr>
          <p:cNvPr id="6" name="矩形 5"/>
          <p:cNvSpPr/>
          <p:nvPr/>
        </p:nvSpPr>
        <p:spPr>
          <a:xfrm>
            <a:off x="3800820" y="2776081"/>
            <a:ext cx="1706880" cy="398780"/>
          </a:xfrm>
          <a:prstGeom prst="rect">
            <a:avLst/>
          </a:prstGeom>
          <a:solidFill>
            <a:srgbClr val="800000"/>
          </a:solidFill>
        </p:spPr>
        <p:txBody>
          <a:bodyPr wrap="none">
            <a:spAutoFit/>
          </a:bodyPr>
          <a:lstStyle/>
          <a:p>
            <a:pPr>
              <a:spcAft>
                <a:spcPts val="0"/>
              </a:spcAft>
            </a:pPr>
            <a:r>
              <a:rPr kumimoji="1" lang="zh-CN" altLang="en-US" sz="2000" b="1" dirty="0">
                <a:solidFill>
                  <a:srgbClr val="FFFF00"/>
                </a:solidFill>
                <a:latin typeface="微软雅黑" panose="020B0503020204020204" pitchFamily="34" charset="-122"/>
                <a:ea typeface="微软雅黑" panose="020B0503020204020204" pitchFamily="34" charset="-122"/>
              </a:rPr>
              <a:t>性能测试目标</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857" y="339719"/>
            <a:ext cx="5443805" cy="421481"/>
          </a:xfrm>
        </p:spPr>
        <p:txBody>
          <a:bodyPr>
            <a:noAutofit/>
          </a:bodyPr>
          <a:lstStyle/>
          <a:p>
            <a:pPr>
              <a:spcAft>
                <a:spcPts val="0"/>
              </a:spcAft>
              <a:buClr>
                <a:schemeClr val="accent4"/>
              </a:buClr>
            </a:pPr>
            <a:r>
              <a:rPr lang="zh-CN" altLang="en-US" dirty="0"/>
              <a:t>安全性测试方法</a:t>
            </a:r>
            <a:endParaRPr lang="zh-CN" altLang="en-US" dirty="0"/>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8B567B61-5153-764A-9703-2F965272F31D}" type="slidenum">
              <a:rPr lang="en-US" altLang="zh-CN"/>
            </a:fld>
            <a:endParaRPr lang="en-US" altLang="zh-CN"/>
          </a:p>
        </p:txBody>
      </p:sp>
      <p:sp>
        <p:nvSpPr>
          <p:cNvPr id="5" name="矩形 4"/>
          <p:cNvSpPr/>
          <p:nvPr/>
        </p:nvSpPr>
        <p:spPr>
          <a:xfrm>
            <a:off x="5525548" y="1034194"/>
            <a:ext cx="2703836" cy="3442970"/>
          </a:xfrm>
          <a:prstGeom prst="rect">
            <a:avLst/>
          </a:prstGeom>
          <a:solidFill>
            <a:srgbClr val="E3C96C">
              <a:alpha val="51000"/>
            </a:srgbClr>
          </a:solidFill>
        </p:spPr>
        <p:txBody>
          <a:bodyPr wrap="square">
            <a:spAutoFit/>
          </a:bodyPr>
          <a:lstStyle/>
          <a:p>
            <a:pPr marL="0" lvl="1" indent="-320040">
              <a:lnSpc>
                <a:spcPct val="130000"/>
              </a:lnSpc>
              <a:spcAft>
                <a:spcPts val="0"/>
              </a:spcAft>
              <a:buClr>
                <a:srgbClr val="91AC4E"/>
              </a:buClr>
              <a:buSzPct val="80000"/>
              <a:tabLst>
                <a:tab pos="205740" algn="l"/>
              </a:tabLst>
            </a:pPr>
            <a:r>
              <a:rPr lang="zh-CN" altLang="en-US" sz="2160" b="1" dirty="0">
                <a:solidFill>
                  <a:srgbClr val="C00000"/>
                </a:solidFill>
                <a:latin typeface="微软雅黑" panose="020B0503020204020204" pitchFamily="34" charset="-122"/>
                <a:ea typeface="微软雅黑" panose="020B0503020204020204" pitchFamily="34" charset="-122"/>
              </a:rPr>
              <a:t>静态测试方法</a:t>
            </a:r>
            <a:endParaRPr lang="en-US" altLang="zh-CN" sz="2160" b="1" dirty="0">
              <a:solidFill>
                <a:srgbClr val="C00000"/>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kumimoji="1" lang="zh-CN" altLang="en-US" dirty="0">
                <a:latin typeface="微软雅黑" panose="020B0503020204020204" pitchFamily="34" charset="-122"/>
                <a:ea typeface="微软雅黑" panose="020B0503020204020204" pitchFamily="34" charset="-122"/>
              </a:rPr>
              <a:t>工具扫描</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分析代码</a:t>
            </a:r>
            <a:endParaRPr kumimoji="1"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kumimoji="1" lang="zh-CN" altLang="en-US" dirty="0">
                <a:latin typeface="微软雅黑" panose="020B0503020204020204" pitchFamily="34" charset="-122"/>
                <a:ea typeface="微软雅黑" panose="020B0503020204020204" pitchFamily="34" charset="-122"/>
              </a:rPr>
              <a:t>人工评审：架构</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代码</a:t>
            </a:r>
            <a:endParaRPr kumimoji="1"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kumimoji="1" lang="zh-CN" altLang="en-US" dirty="0">
                <a:latin typeface="微软雅黑" panose="020B0503020204020204" pitchFamily="34" charset="-122"/>
                <a:ea typeface="微软雅黑" panose="020B0503020204020204" pitchFamily="34" charset="-122"/>
              </a:rPr>
              <a:t>专家安全风险评估</a:t>
            </a:r>
            <a:endParaRPr kumimoji="1" lang="en-US" altLang="zh-CN" dirty="0">
              <a:latin typeface="微软雅黑" panose="020B0503020204020204" pitchFamily="34" charset="-122"/>
              <a:ea typeface="微软雅黑" panose="020B0503020204020204" pitchFamily="34" charset="-122"/>
            </a:endParaRPr>
          </a:p>
          <a:p>
            <a:pPr>
              <a:tabLst>
                <a:tab pos="205740" algn="l"/>
              </a:tabLst>
            </a:pPr>
            <a:endParaRPr lang="en-US" altLang="zh-CN" sz="1620" dirty="0">
              <a:latin typeface="微软雅黑" panose="020B0503020204020204" pitchFamily="34" charset="-122"/>
              <a:ea typeface="微软雅黑" panose="020B0503020204020204" pitchFamily="34" charset="-122"/>
            </a:endParaRPr>
          </a:p>
          <a:p>
            <a:pPr marL="0" lvl="1" indent="-320040">
              <a:spcBef>
                <a:spcPts val="0"/>
              </a:spcBef>
              <a:spcAft>
                <a:spcPts val="0"/>
              </a:spcAft>
              <a:tabLst>
                <a:tab pos="205740" algn="l"/>
              </a:tabLst>
            </a:pPr>
            <a:r>
              <a:rPr lang="zh-CN" altLang="en-US" sz="2160" b="1" dirty="0">
                <a:solidFill>
                  <a:srgbClr val="C00000"/>
                </a:solidFill>
                <a:latin typeface="微软雅黑" panose="020B0503020204020204" pitchFamily="34" charset="-122"/>
                <a:ea typeface="微软雅黑" panose="020B0503020204020204" pitchFamily="34" charset="-122"/>
              </a:rPr>
              <a:t>动态测试方法</a:t>
            </a:r>
            <a:endParaRPr lang="en-US" altLang="zh-CN" sz="2160" b="1" dirty="0">
              <a:solidFill>
                <a:srgbClr val="C00000"/>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功能测试方法</a:t>
            </a:r>
            <a:endParaRPr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模糊测试方法</a:t>
            </a:r>
            <a:endParaRPr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渗透测试方法</a:t>
            </a:r>
            <a:endParaRPr lang="en-US" altLang="zh-CN" dirty="0">
              <a:latin typeface="微软雅黑" panose="020B0503020204020204" pitchFamily="34" charset="-122"/>
              <a:ea typeface="微软雅黑" panose="020B0503020204020204" pitchFamily="34" charset="-122"/>
            </a:endParaRPr>
          </a:p>
        </p:txBody>
      </p:sp>
      <p:sp>
        <p:nvSpPr>
          <p:cNvPr id="6" name="矩形 5"/>
          <p:cNvSpPr/>
          <p:nvPr/>
        </p:nvSpPr>
        <p:spPr>
          <a:xfrm>
            <a:off x="753888" y="1265733"/>
            <a:ext cx="3818112" cy="2981960"/>
          </a:xfrm>
          <a:prstGeom prst="rect">
            <a:avLst/>
          </a:prstGeom>
          <a:solidFill>
            <a:schemeClr val="accent4">
              <a:lumMod val="20000"/>
              <a:lumOff val="80000"/>
              <a:alpha val="50000"/>
            </a:schemeClr>
          </a:solidFill>
        </p:spPr>
        <p:txBody>
          <a:bodyPr wrap="square">
            <a:spAutoFit/>
          </a:bodyPr>
          <a:lstStyle/>
          <a:p>
            <a:pPr marL="0" lvl="1" indent="-320040">
              <a:lnSpc>
                <a:spcPct val="150000"/>
              </a:lnSpc>
              <a:spcBef>
                <a:spcPts val="235"/>
              </a:spcBef>
              <a:spcAft>
                <a:spcPts val="0"/>
              </a:spcAft>
              <a:buClr>
                <a:srgbClr val="91AC4E"/>
              </a:buClr>
              <a:buSzPct val="80000"/>
              <a:buFont typeface="Wingdings" panose="05000000000000000000" charset="0"/>
              <a:buChar char="p"/>
              <a:tabLst>
                <a:tab pos="205740" algn="l"/>
              </a:tabLst>
            </a:pPr>
            <a:r>
              <a:rPr lang="zh-CN" altLang="en-US" sz="2000" b="1" dirty="0">
                <a:solidFill>
                  <a:srgbClr val="3366FF"/>
                </a:solidFill>
                <a:latin typeface="微软雅黑" panose="020B0503020204020204" pitchFamily="34" charset="-122"/>
                <a:ea typeface="微软雅黑" panose="020B0503020204020204" pitchFamily="34" charset="-122"/>
              </a:rPr>
              <a:t>基于威胁的方法</a:t>
            </a:r>
            <a:endParaRPr lang="en-US" altLang="zh-CN" sz="2000" b="1" dirty="0">
              <a:solidFill>
                <a:srgbClr val="3366FF"/>
              </a:solidFill>
              <a:latin typeface="微软雅黑" panose="020B0503020204020204" pitchFamily="34" charset="-122"/>
              <a:ea typeface="微软雅黑" panose="020B0503020204020204" pitchFamily="34" charset="-122"/>
            </a:endParaRPr>
          </a:p>
          <a:p>
            <a:pPr marL="0" lvl="1">
              <a:lnSpc>
                <a:spcPct val="150000"/>
              </a:lnSpc>
              <a:spcBef>
                <a:spcPts val="235"/>
              </a:spcBef>
              <a:spcAft>
                <a:spcPts val="0"/>
              </a:spcAft>
              <a:buClr>
                <a:srgbClr val="91AC4E"/>
              </a:buClr>
              <a:buSzPct val="80000"/>
              <a:tabLst>
                <a:tab pos="205740" algn="l"/>
              </a:tabLst>
            </a:pPr>
            <a:r>
              <a:rPr lang="zh-CN" altLang="en-US" sz="1600" dirty="0">
                <a:latin typeface="微软雅黑" panose="020B0503020204020204" pitchFamily="34" charset="-122"/>
                <a:ea typeface="微软雅黑" panose="020B0503020204020204" pitchFamily="34" charset="-122"/>
              </a:rPr>
              <a:t>从软件</a:t>
            </a:r>
            <a:r>
              <a:rPr lang="zh-CN" altLang="en-US" sz="1600" dirty="0">
                <a:solidFill>
                  <a:srgbClr val="FF6600"/>
                </a:solidFill>
                <a:latin typeface="微软雅黑" panose="020B0503020204020204" pitchFamily="34" charset="-122"/>
                <a:ea typeface="微软雅黑" panose="020B0503020204020204" pitchFamily="34" charset="-122"/>
              </a:rPr>
              <a:t>外部</a:t>
            </a:r>
            <a:r>
              <a:rPr lang="zh-CN" altLang="en-US" sz="1600" dirty="0">
                <a:latin typeface="微软雅黑" panose="020B0503020204020204" pitchFamily="34" charset="-122"/>
                <a:ea typeface="微软雅黑" panose="020B0503020204020204" pitchFamily="34" charset="-122"/>
              </a:rPr>
              <a:t>考察其安全性，识别软件面临的安全威胁并测试其是否能够发生</a:t>
            </a:r>
            <a:endParaRPr lang="en-US" altLang="zh-CN" sz="1600" dirty="0">
              <a:latin typeface="微软雅黑" panose="020B0503020204020204" pitchFamily="34" charset="-122"/>
              <a:ea typeface="微软雅黑" panose="020B0503020204020204" pitchFamily="34" charset="-122"/>
            </a:endParaRPr>
          </a:p>
          <a:p>
            <a:pPr marL="0" lvl="1">
              <a:lnSpc>
                <a:spcPct val="150000"/>
              </a:lnSpc>
              <a:spcBef>
                <a:spcPts val="235"/>
              </a:spcBef>
              <a:buClr>
                <a:srgbClr val="91AC4E"/>
              </a:buClr>
              <a:buSzPct val="80000"/>
              <a:tabLst>
                <a:tab pos="205740" algn="l"/>
              </a:tabLst>
            </a:pPr>
            <a:endParaRPr lang="en-US" altLang="zh-CN" sz="1600" dirty="0">
              <a:latin typeface="微软雅黑" panose="020B0503020204020204" pitchFamily="34" charset="-122"/>
              <a:ea typeface="微软雅黑" panose="020B0503020204020204" pitchFamily="34" charset="-122"/>
            </a:endParaRPr>
          </a:p>
          <a:p>
            <a:pPr marL="0" lvl="1" indent="-320040">
              <a:lnSpc>
                <a:spcPct val="150000"/>
              </a:lnSpc>
              <a:spcBef>
                <a:spcPts val="235"/>
              </a:spcBef>
              <a:spcAft>
                <a:spcPts val="0"/>
              </a:spcAft>
              <a:buClr>
                <a:srgbClr val="91AC4E"/>
              </a:buClr>
              <a:buSzPct val="80000"/>
              <a:buFont typeface="Wingdings" panose="05000000000000000000" charset="0"/>
              <a:buChar char="p"/>
              <a:tabLst>
                <a:tab pos="205740" algn="l"/>
              </a:tabLst>
            </a:pPr>
            <a:r>
              <a:rPr lang="zh-CN" altLang="en-US" sz="2000" b="1" dirty="0">
                <a:solidFill>
                  <a:srgbClr val="3366FF"/>
                </a:solidFill>
                <a:latin typeface="微软雅黑" panose="020B0503020204020204" pitchFamily="34" charset="-122"/>
                <a:ea typeface="微软雅黑" panose="020B0503020204020204" pitchFamily="34" charset="-122"/>
              </a:rPr>
              <a:t>基于漏洞的方法</a:t>
            </a: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marL="0" lvl="1">
              <a:lnSpc>
                <a:spcPct val="150000"/>
              </a:lnSpc>
              <a:spcBef>
                <a:spcPts val="235"/>
              </a:spcBef>
              <a:buClr>
                <a:srgbClr val="91AC4E"/>
              </a:buClr>
              <a:buSzPct val="80000"/>
              <a:tabLst>
                <a:tab pos="205740" algn="l"/>
              </a:tabLst>
            </a:pPr>
            <a:r>
              <a:rPr lang="zh-CN" altLang="en-US" sz="1600" dirty="0">
                <a:latin typeface="微软雅黑" panose="020B0503020204020204" pitchFamily="34" charset="-122"/>
                <a:ea typeface="微软雅黑" panose="020B0503020204020204" pitchFamily="34" charset="-122"/>
              </a:rPr>
              <a:t>从软件</a:t>
            </a:r>
            <a:r>
              <a:rPr lang="zh-CN" altLang="en-US" sz="1600" dirty="0">
                <a:solidFill>
                  <a:srgbClr val="FF6600"/>
                </a:solidFill>
                <a:latin typeface="微软雅黑" panose="020B0503020204020204" pitchFamily="34" charset="-122"/>
                <a:ea typeface="微软雅黑" panose="020B0503020204020204" pitchFamily="34" charset="-122"/>
              </a:rPr>
              <a:t>内部</a:t>
            </a:r>
            <a:r>
              <a:rPr lang="zh-CN" altLang="en-US" sz="1600" dirty="0">
                <a:latin typeface="微软雅黑" panose="020B0503020204020204" pitchFamily="34" charset="-122"/>
                <a:ea typeface="微软雅黑" panose="020B0503020204020204" pitchFamily="34" charset="-122"/>
              </a:rPr>
              <a:t>考虑其安全性，识别软件的安全漏洞，如借助特定的漏洞扫描工具</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116E5C3D-881C-1949-AE48-231F2215500E}" type="slidenum">
              <a:rPr lang="en-US" altLang="zh-CN"/>
            </a:fld>
            <a:endParaRPr lang="en-US" altLang="zh-CN"/>
          </a:p>
        </p:txBody>
      </p:sp>
      <p:sp>
        <p:nvSpPr>
          <p:cNvPr id="58371" name="标题 1"/>
          <p:cNvSpPr>
            <a:spLocks noGrp="1"/>
          </p:cNvSpPr>
          <p:nvPr>
            <p:ph type="title"/>
          </p:nvPr>
        </p:nvSpPr>
        <p:spPr>
          <a:xfrm>
            <a:off x="279609" y="304564"/>
            <a:ext cx="5552123" cy="457826"/>
          </a:xfrm>
        </p:spPr>
        <p:txBody>
          <a:bodyPr>
            <a:noAutofit/>
          </a:bodyPr>
          <a:lstStyle/>
          <a:p>
            <a:pPr marL="255905">
              <a:spcAft>
                <a:spcPts val="0"/>
              </a:spcAft>
              <a:buClr>
                <a:schemeClr val="accent4"/>
              </a:buClr>
              <a:tabLst>
                <a:tab pos="205740" algn="l"/>
              </a:tabLst>
            </a:pPr>
            <a:r>
              <a:rPr lang="zh-CN" altLang="en-US" dirty="0"/>
              <a:t>安全性功能测试</a:t>
            </a:r>
            <a:endParaRPr lang="zh-CN" altLang="en-US" dirty="0"/>
          </a:p>
        </p:txBody>
      </p:sp>
      <p:sp>
        <p:nvSpPr>
          <p:cNvPr id="6" name="矩形 5"/>
          <p:cNvSpPr/>
          <p:nvPr/>
        </p:nvSpPr>
        <p:spPr>
          <a:xfrm>
            <a:off x="1396447" y="1599642"/>
            <a:ext cx="2721902" cy="2453640"/>
          </a:xfrm>
          <a:prstGeom prst="rect">
            <a:avLst/>
          </a:prstGeom>
          <a:solidFill>
            <a:srgbClr val="E3C96C">
              <a:alpha val="53000"/>
            </a:srgbClr>
          </a:solidFill>
        </p:spPr>
        <p:txBody>
          <a:bodyPr wrap="square">
            <a:spAutoFit/>
          </a:bodyPr>
          <a:lstStyle/>
          <a:p>
            <a:pPr marL="320040" indent="-320040">
              <a:lnSpc>
                <a:spcPct val="130000"/>
              </a:lnSpc>
              <a:spcBef>
                <a:spcPts val="235"/>
              </a:spcBef>
              <a:spcAft>
                <a:spcPts val="0"/>
              </a:spcAft>
              <a:buClr>
                <a:srgbClr val="91AC4E"/>
              </a:buClr>
              <a:buSzPct val="80000"/>
              <a:buFont typeface="Wingdings" panose="05000000000000000000" charset="0"/>
              <a:buChar char="p"/>
            </a:pPr>
            <a:r>
              <a:rPr lang="zh-CN" altLang="en-US" sz="2160" b="1" dirty="0"/>
              <a:t>身份认证测试</a:t>
            </a:r>
            <a:endParaRPr lang="en-US" altLang="zh-CN" sz="2160" b="1" dirty="0"/>
          </a:p>
          <a:p>
            <a:pPr marL="245745">
              <a:lnSpc>
                <a:spcPct val="130000"/>
              </a:lnSpc>
              <a:spcBef>
                <a:spcPts val="235"/>
              </a:spcBef>
              <a:spcAft>
                <a:spcPts val="0"/>
              </a:spcAft>
              <a:buClr>
                <a:srgbClr val="91AC4E"/>
              </a:buClr>
              <a:buSzPct val="80000"/>
            </a:pPr>
            <a:r>
              <a:rPr lang="zh-CN" altLang="en-US" dirty="0">
                <a:solidFill>
                  <a:schemeClr val="tx1">
                    <a:lumMod val="65000"/>
                    <a:lumOff val="35000"/>
                  </a:schemeClr>
                </a:solidFill>
              </a:rPr>
              <a:t>（如</a:t>
            </a:r>
            <a:r>
              <a:rPr lang="en-US" altLang="zh-CN" dirty="0">
                <a:solidFill>
                  <a:schemeClr val="tx1">
                    <a:lumMod val="65000"/>
                    <a:lumOff val="35000"/>
                  </a:schemeClr>
                </a:solidFill>
              </a:rPr>
              <a:t>DCE/Kerberos</a:t>
            </a:r>
            <a:r>
              <a:rPr lang="zh-CN" altLang="en-US" dirty="0">
                <a:solidFill>
                  <a:schemeClr val="tx1">
                    <a:lumMod val="65000"/>
                    <a:lumOff val="35000"/>
                  </a:schemeClr>
                </a:solidFill>
              </a:rPr>
              <a:t>、基于公共密钥等认证机制） </a:t>
            </a:r>
            <a:endParaRPr lang="zh-CN" altLang="en-US" dirty="0">
              <a:solidFill>
                <a:schemeClr val="tx1">
                  <a:lumMod val="65000"/>
                  <a:lumOff val="35000"/>
                </a:schemeClr>
              </a:solidFill>
            </a:endParaRPr>
          </a:p>
          <a:p>
            <a:pPr marL="320040" lvl="1" indent="-320040">
              <a:lnSpc>
                <a:spcPct val="130000"/>
              </a:lnSpc>
              <a:spcBef>
                <a:spcPts val="235"/>
              </a:spcBef>
              <a:buClr>
                <a:srgbClr val="91AC4E"/>
              </a:buClr>
              <a:buSzPct val="80000"/>
              <a:buFont typeface="Wingdings" panose="05000000000000000000" charset="0"/>
              <a:buChar char="p"/>
            </a:pPr>
            <a:r>
              <a:rPr lang="zh-CN" altLang="zh-CN" sz="2160" b="1" dirty="0"/>
              <a:t>访问控制策略验证</a:t>
            </a:r>
            <a:r>
              <a:rPr lang="zh-CN" altLang="en-US" dirty="0">
                <a:solidFill>
                  <a:schemeClr val="tx1">
                    <a:lumMod val="65000"/>
                    <a:lumOff val="35000"/>
                  </a:schemeClr>
                </a:solidFill>
              </a:rPr>
              <a:t>（如入口访问、权限、目录等控制）</a:t>
            </a:r>
            <a:endParaRPr lang="en-US" altLang="zh-CN" dirty="0">
              <a:solidFill>
                <a:schemeClr val="tx1">
                  <a:lumMod val="65000"/>
                  <a:lumOff val="35000"/>
                </a:schemeClr>
              </a:solidFill>
            </a:endParaRPr>
          </a:p>
        </p:txBody>
      </p:sp>
      <p:grpSp>
        <p:nvGrpSpPr>
          <p:cNvPr id="3" name="组 2"/>
          <p:cNvGrpSpPr/>
          <p:nvPr/>
        </p:nvGrpSpPr>
        <p:grpSpPr>
          <a:xfrm>
            <a:off x="5025650" y="1405221"/>
            <a:ext cx="2268252" cy="2975889"/>
            <a:chOff x="5076056" y="1561356"/>
            <a:chExt cx="2520280" cy="3306543"/>
          </a:xfrm>
        </p:grpSpPr>
        <p:sp>
          <p:nvSpPr>
            <p:cNvPr id="8" name="Rectangle 1"/>
            <p:cNvSpPr>
              <a:spLocks noChangeArrowheads="1"/>
            </p:cNvSpPr>
            <p:nvPr/>
          </p:nvSpPr>
          <p:spPr bwMode="auto">
            <a:xfrm>
              <a:off x="5076056" y="1810153"/>
              <a:ext cx="2520280" cy="3057746"/>
            </a:xfrm>
            <a:prstGeom prst="rect">
              <a:avLst/>
            </a:prstGeom>
            <a:solidFill>
              <a:schemeClr val="accent4">
                <a:lumMod val="20000"/>
                <a:lumOff val="80000"/>
              </a:schemeClr>
            </a:solidFill>
            <a:ln>
              <a:solidFill>
                <a:schemeClr val="accent1">
                  <a:lumMod val="50000"/>
                </a:schemeClr>
              </a:solidFill>
              <a:prstDash val="dash"/>
            </a:ln>
          </p:spPr>
          <p:txBody>
            <a:bodyPr wrap="square" anchor="ctr">
              <a:spAutoFit/>
            </a:bodyPr>
            <a:lstStyle/>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规则验证</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负面测试</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传输检查</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存储检查</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控件兼容性</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en-US" altLang="zh-CN" sz="2160" b="1" dirty="0">
                  <a:latin typeface="楷体" panose="02010609060101010101" charset="-122"/>
                  <a:ea typeface="楷体" panose="02010609060101010101" charset="-122"/>
                  <a:cs typeface="楷体" panose="02010609060101010101" charset="-122"/>
                </a:rPr>
                <a:t>……</a:t>
              </a:r>
              <a:endParaRPr lang="en-US" altLang="zh-CN" sz="2160" b="1" dirty="0">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5652120" y="1561356"/>
              <a:ext cx="1368152" cy="379591"/>
            </a:xfrm>
            <a:prstGeom prst="rect">
              <a:avLst/>
            </a:prstGeom>
            <a:solidFill>
              <a:schemeClr val="accent1">
                <a:lumMod val="50000"/>
              </a:schemeClr>
            </a:solidFill>
            <a:ln>
              <a:solidFill>
                <a:schemeClr val="accent5">
                  <a:lumMod val="75000"/>
                </a:schemeClr>
              </a:solidFill>
            </a:ln>
          </p:spPr>
          <p:txBody>
            <a:bodyPr wrap="square" rtlCol="0">
              <a:spAutoFit/>
            </a:bodyPr>
            <a:lstStyle/>
            <a:p>
              <a:r>
                <a:rPr kumimoji="1" lang="zh-CN" altLang="en-US" sz="1620" dirty="0">
                  <a:solidFill>
                    <a:schemeClr val="bg1">
                      <a:lumMod val="95000"/>
                    </a:schemeClr>
                  </a:solidFill>
                </a:rPr>
                <a:t>示例：口令</a:t>
              </a:r>
              <a:endParaRPr kumimoji="1" lang="zh-CN" altLang="en-US" sz="1620" dirty="0">
                <a:solidFill>
                  <a:schemeClr val="bg1">
                    <a:lumMod val="95000"/>
                  </a:schemeClr>
                </a:solidFill>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510925" y="332572"/>
            <a:ext cx="5422244" cy="421482"/>
          </a:xfrm>
        </p:spPr>
        <p:txBody>
          <a:bodyPr>
            <a:normAutofit fontScale="90000"/>
          </a:bodyPr>
          <a:lstStyle/>
          <a:p>
            <a:pPr>
              <a:spcAft>
                <a:spcPts val="0"/>
              </a:spcAft>
              <a:buClr>
                <a:schemeClr val="accent4"/>
              </a:buClr>
            </a:pPr>
            <a:r>
              <a:rPr lang="zh-CN" altLang="en-US" dirty="0"/>
              <a:t>模糊测试方法</a:t>
            </a:r>
            <a:endParaRPr lang="zh-CN" altLang="en-US" dirty="0"/>
          </a:p>
        </p:txBody>
      </p:sp>
      <p:sp>
        <p:nvSpPr>
          <p:cNvPr id="7171" name="内容占位符 2"/>
          <p:cNvSpPr>
            <a:spLocks noGrp="1"/>
          </p:cNvSpPr>
          <p:nvPr>
            <p:ph idx="1"/>
          </p:nvPr>
        </p:nvSpPr>
        <p:spPr>
          <a:xfrm>
            <a:off x="464301" y="1470028"/>
            <a:ext cx="5234267" cy="2534176"/>
          </a:xfrm>
        </p:spPr>
        <p:txBody>
          <a:bodyPr>
            <a:normAutofit lnSpcReduction="10000"/>
          </a:bodyPr>
          <a:lstStyle/>
          <a:p>
            <a:pPr marL="320040" lvl="1" indent="-320040">
              <a:spcBef>
                <a:spcPts val="235"/>
              </a:spcBef>
              <a:spcAft>
                <a:spcPts val="0"/>
              </a:spcAft>
              <a:buClr>
                <a:srgbClr val="91AC4E"/>
              </a:buClr>
              <a:buSzPct val="80000"/>
              <a:buFont typeface="Wingdings" panose="05000000000000000000" charset="0"/>
              <a:buChar char="p"/>
              <a:tabLst>
                <a:tab pos="205740" algn="l"/>
              </a:tabLst>
            </a:pPr>
            <a:r>
              <a:rPr lang="zh-CN" altLang="en-US" b="1" dirty="0">
                <a:solidFill>
                  <a:srgbClr val="0000FF"/>
                </a:solidFill>
                <a:latin typeface="Arial" panose="020B0604020202020204" pitchFamily="34" charset="0"/>
                <a:ea typeface="宋体" panose="02010600030101010101" pitchFamily="2" charset="-122"/>
                <a:cs typeface="宋体" panose="02010600030101010101" pitchFamily="2" charset="-122"/>
              </a:rPr>
              <a:t>模糊测试</a:t>
            </a:r>
            <a:r>
              <a:rPr lang="zh-CN" altLang="en-US" dirty="0">
                <a:latin typeface="Arial" panose="020B0604020202020204" pitchFamily="34" charset="0"/>
                <a:ea typeface="宋体" panose="02010600030101010101" pitchFamily="2" charset="-122"/>
                <a:cs typeface="宋体" panose="02010600030101010101" pitchFamily="2" charset="-122"/>
              </a:rPr>
              <a:t>：在一个被测试程序中附加上随机数据（</a:t>
            </a:r>
            <a:r>
              <a:rPr lang="en-US" altLang="zh-CN" dirty="0">
                <a:latin typeface="Arial" panose="020B0604020202020204" pitchFamily="34" charset="0"/>
                <a:ea typeface="宋体" panose="02010600030101010101" pitchFamily="2" charset="-122"/>
                <a:cs typeface="宋体" panose="02010600030101010101" pitchFamily="2" charset="-122"/>
              </a:rPr>
              <a:t>fuzz</a:t>
            </a:r>
            <a:r>
              <a:rPr lang="zh-CN" altLang="en-US" dirty="0">
                <a:latin typeface="Arial" panose="020B0604020202020204" pitchFamily="34" charset="0"/>
                <a:ea typeface="宋体" panose="02010600030101010101" pitchFamily="2" charset="-122"/>
                <a:cs typeface="宋体" panose="02010600030101010101" pitchFamily="2" charset="-122"/>
              </a:rPr>
              <a:t>）作为程序的输入。如果被测试程序出现问题（例如 </a:t>
            </a:r>
            <a:r>
              <a:rPr lang="en-US" altLang="zh-CN" dirty="0">
                <a:latin typeface="Arial" panose="020B0604020202020204" pitchFamily="34" charset="0"/>
                <a:ea typeface="宋体" panose="02010600030101010101" pitchFamily="2" charset="-122"/>
                <a:cs typeface="宋体" panose="02010600030101010101" pitchFamily="2" charset="-122"/>
              </a:rPr>
              <a:t>Crush ,</a:t>
            </a:r>
            <a:r>
              <a:rPr lang="zh-CN" altLang="en-US" dirty="0">
                <a:latin typeface="Arial" panose="020B0604020202020204" pitchFamily="34" charset="0"/>
                <a:ea typeface="宋体" panose="02010600030101010101" pitchFamily="2" charset="-122"/>
                <a:cs typeface="宋体" panose="02010600030101010101" pitchFamily="2" charset="-122"/>
              </a:rPr>
              <a:t>或者异常退出），就可以定位程序的缺陷。</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模糊测试的巨大优势：测试设计极其简单，系统的行为先入为主。</a:t>
            </a:r>
            <a:endParaRPr lang="en-US" altLang="zh-CN" dirty="0">
              <a:latin typeface="Arial" panose="020B0604020202020204" pitchFamily="34" charset="0"/>
              <a:ea typeface="宋体" panose="02010600030101010101" pitchFamily="2" charset="-122"/>
              <a:cs typeface="宋体" panose="02010600030101010101" pitchFamily="2" charset="-122"/>
            </a:endParaRPr>
          </a:p>
        </p:txBody>
      </p:sp>
      <p:sp>
        <p:nvSpPr>
          <p:cNvPr id="81924"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B5F15DFA-F1A8-A547-AE4A-54BB6B21DFFB}" type="slidenum">
              <a:rPr lang="en-US" altLang="zh-CN"/>
            </a:fld>
            <a:endParaRPr lang="en-US" altLang="zh-CN"/>
          </a:p>
        </p:txBody>
      </p:sp>
      <p:pic>
        <p:nvPicPr>
          <p:cNvPr id="81925" name="Picture 4" descr="http://fuzzing.org/wp-content/book_cov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60974" y="1237115"/>
            <a:ext cx="2333059" cy="2874092"/>
          </a:xfrm>
          <a:prstGeom prst="rect">
            <a:avLst/>
          </a:prstGeom>
          <a:noFill/>
          <a:ln>
            <a:noFill/>
          </a:ln>
        </p:spPr>
      </p:pic>
      <p:sp>
        <p:nvSpPr>
          <p:cNvPr id="3" name="文本框 2"/>
          <p:cNvSpPr txBox="1"/>
          <p:nvPr/>
        </p:nvSpPr>
        <p:spPr>
          <a:xfrm>
            <a:off x="510925" y="773539"/>
            <a:ext cx="1645679" cy="368300"/>
          </a:xfrm>
          <a:prstGeom prst="rect">
            <a:avLst/>
          </a:prstGeom>
          <a:noFill/>
        </p:spPr>
        <p:txBody>
          <a:bodyPr wrap="square">
            <a:spAutoFit/>
          </a:bodyPr>
          <a:lstStyle/>
          <a:p>
            <a:pPr>
              <a:spcAft>
                <a:spcPts val="0"/>
              </a:spcAft>
            </a:pPr>
            <a:r>
              <a:rPr lang="en-US" altLang="zh-CN" dirty="0"/>
              <a:t>Fuzz Testing</a:t>
            </a:r>
            <a:endParaRPr lang="zh-CN" altLang="en-US" dirty="0"/>
          </a:p>
        </p:txBody>
      </p:sp>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a:xfrm>
            <a:off x="465449" y="328730"/>
            <a:ext cx="5487070" cy="421481"/>
          </a:xfrm>
        </p:spPr>
        <p:txBody>
          <a:bodyPr>
            <a:noAutofit/>
          </a:bodyPr>
          <a:lstStyle/>
          <a:p>
            <a:pPr>
              <a:spcAft>
                <a:spcPts val="0"/>
              </a:spcAft>
              <a:buClr>
                <a:schemeClr val="accent4"/>
              </a:buClr>
            </a:pPr>
            <a:r>
              <a:rPr lang="zh-CN" altLang="en-US" dirty="0"/>
              <a:t>几种不同模糊器的构造</a:t>
            </a:r>
            <a:endParaRPr lang="zh-CN" altLang="en-US" dirty="0"/>
          </a:p>
        </p:txBody>
      </p:sp>
      <p:sp>
        <p:nvSpPr>
          <p:cNvPr id="83971"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6FD90BFC-4C22-BD48-8B3F-B1DD3536E6B3}" type="slidenum">
              <a:rPr lang="en-US" altLang="zh-CN"/>
            </a:fld>
            <a:endParaRPr lang="en-US" altLang="zh-CN"/>
          </a:p>
        </p:txBody>
      </p:sp>
      <p:sp>
        <p:nvSpPr>
          <p:cNvPr id="83972" name="矩形 2"/>
          <p:cNvSpPr>
            <a:spLocks noChangeArrowheads="1"/>
          </p:cNvSpPr>
          <p:nvPr/>
        </p:nvSpPr>
        <p:spPr bwMode="auto">
          <a:xfrm>
            <a:off x="599347" y="978541"/>
            <a:ext cx="7945306" cy="3388995"/>
          </a:xfrm>
          <a:prstGeom prst="rect">
            <a:avLst/>
          </a:prstGeom>
          <a:noFill/>
          <a:ln>
            <a:noFill/>
          </a:ln>
        </p:spPr>
        <p:txBody>
          <a:bodyPr wrap="square">
            <a:spAutoFit/>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黑盒随机模糊，</a:t>
            </a:r>
            <a:r>
              <a:rPr lang="zh-CN" altLang="en-US" dirty="0">
                <a:latin typeface="楷体" panose="02010609060101010101" charset="-122"/>
                <a:ea typeface="楷体" panose="02010609060101010101" charset="-122"/>
              </a:rPr>
              <a:t>对正确格式的输入数据进行随机变异，然后用这些变异的输入运行程序，看是否能够触发异常。</a:t>
            </a:r>
            <a:endParaRPr lang="en-US" altLang="zh-CN" dirty="0">
              <a:latin typeface="楷体" panose="02010609060101010101" charset="-122"/>
              <a:ea typeface="楷体" panose="02010609060101010101"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基于语法的模糊，</a:t>
            </a:r>
            <a:r>
              <a:rPr lang="zh-CN" altLang="en-US" dirty="0">
                <a:latin typeface="楷体" panose="02010609060101010101" charset="-122"/>
                <a:ea typeface="楷体" panose="02010609060101010101" charset="-122"/>
              </a:rPr>
              <a:t>是模糊复杂格式输入的替代方法，需要指定输入格式的输入语法、哪些输入部分要进行模糊化以及如何模糊化</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白盒模糊处理，</a:t>
            </a:r>
            <a:r>
              <a:rPr lang="zh-CN" altLang="en-US" dirty="0">
                <a:latin typeface="楷体" panose="02010609060101010101" charset="-122"/>
                <a:ea typeface="楷体" panose="02010609060101010101" charset="-122"/>
              </a:rPr>
              <a:t>由微软研究院于</a:t>
            </a:r>
            <a:r>
              <a:rPr lang="en-US" altLang="zh-CN" dirty="0">
                <a:latin typeface="楷体" panose="02010609060101010101" charset="-122"/>
                <a:ea typeface="楷体" panose="02010609060101010101" charset="-122"/>
              </a:rPr>
              <a:t>2008</a:t>
            </a:r>
            <a:r>
              <a:rPr lang="zh-CN" altLang="en-US" dirty="0">
                <a:latin typeface="楷体" panose="02010609060101010101" charset="-122"/>
                <a:ea typeface="楷体" panose="02010609060101010101" charset="-122"/>
              </a:rPr>
              <a:t>年首创，这种方法包括：动态地执行被测程序，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a:t>
            </a:r>
            <a:endParaRPr lang="zh-CN" altLang="en-US" dirty="0">
              <a:latin typeface="楷体" panose="02010609060101010101" charset="-122"/>
              <a:ea typeface="楷体" panose="02010609060101010101" charset="-122"/>
            </a:endParaRPr>
          </a:p>
        </p:txBody>
      </p:sp>
    </p:spTree>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880" y="300036"/>
            <a:ext cx="6215062" cy="421482"/>
          </a:xfrm>
        </p:spPr>
        <p:txBody>
          <a:bodyPr/>
          <a:lstStyle/>
          <a:p>
            <a:pPr>
              <a:spcAft>
                <a:spcPts val="0"/>
              </a:spcAft>
              <a:buClr>
                <a:schemeClr val="accent4"/>
              </a:buClr>
            </a:pPr>
            <a:r>
              <a:rPr lang="en-GB" altLang="zh-CN" dirty="0"/>
              <a:t>American fuzzy lop</a:t>
            </a:r>
            <a:r>
              <a:rPr lang="zh-CN" altLang="en-GB" dirty="0"/>
              <a:t>方法</a:t>
            </a:r>
            <a:endParaRPr lang="zh-CN" altLang="en-US" dirty="0"/>
          </a:p>
        </p:txBody>
      </p:sp>
      <p:sp>
        <p:nvSpPr>
          <p:cNvPr id="3" name="内容占位符 2"/>
          <p:cNvSpPr>
            <a:spLocks noGrp="1"/>
          </p:cNvSpPr>
          <p:nvPr>
            <p:ph idx="1"/>
          </p:nvPr>
        </p:nvSpPr>
        <p:spPr>
          <a:xfrm>
            <a:off x="507880" y="939997"/>
            <a:ext cx="8049524" cy="3485353"/>
          </a:xfrm>
        </p:spPr>
        <p:txBody>
          <a:bodyPr>
            <a:normAutofit fontScale="62500" lnSpcReduction="20000"/>
          </a:bodyPr>
          <a:lstStyle/>
          <a:p>
            <a:pPr marL="0" indent="0">
              <a:spcAft>
                <a:spcPts val="0"/>
              </a:spcAft>
              <a:buNone/>
            </a:pPr>
            <a:r>
              <a:rPr kumimoji="1" lang="en-GB" altLang="zh-CN" dirty="0"/>
              <a:t>AFL</a:t>
            </a:r>
            <a:r>
              <a:rPr kumimoji="1" lang="zh-CN" altLang="en-US" dirty="0"/>
              <a:t>是一款开源的模糊测试工具，是当今使用最广泛的</a:t>
            </a:r>
            <a:r>
              <a:rPr kumimoji="1" lang="en-GB" altLang="zh-CN" dirty="0" err="1"/>
              <a:t>Fuzzer</a:t>
            </a:r>
            <a:r>
              <a:rPr kumimoji="1" lang="zh-CN" altLang="en-GB" dirty="0"/>
              <a:t>，</a:t>
            </a:r>
            <a:r>
              <a:rPr kumimoji="1" lang="zh-CN" altLang="en-US" dirty="0"/>
              <a:t>这个工具在程序执行前对程序源码进行</a:t>
            </a:r>
            <a:r>
              <a:rPr kumimoji="1" lang="zh-CN" altLang="en-US" b="1" dirty="0"/>
              <a:t>插桩</a:t>
            </a:r>
            <a:r>
              <a:rPr kumimoji="1" lang="zh-CN" altLang="en-US" dirty="0"/>
              <a:t>（</a:t>
            </a:r>
            <a:r>
              <a:rPr kumimoji="1" lang="en-GB" altLang="zh-CN" dirty="0"/>
              <a:t>instrumentation</a:t>
            </a:r>
            <a:r>
              <a:rPr kumimoji="1" lang="zh-CN" altLang="en-GB" dirty="0"/>
              <a:t>），</a:t>
            </a:r>
            <a:r>
              <a:rPr kumimoji="1" lang="zh-CN" altLang="en-US" dirty="0"/>
              <a:t>以便在程序执行过程中实时获取程序的执行情况。</a:t>
            </a:r>
            <a:r>
              <a:rPr kumimoji="1" lang="en-GB" altLang="zh-CN" dirty="0"/>
              <a:t>AFL</a:t>
            </a:r>
            <a:r>
              <a:rPr kumimoji="1" lang="zh-CN" altLang="en-US" dirty="0"/>
              <a:t>采用</a:t>
            </a:r>
            <a:r>
              <a:rPr kumimoji="1" lang="zh-CN" altLang="en-US" b="1" dirty="0"/>
              <a:t>遗传算法</a:t>
            </a:r>
            <a:r>
              <a:rPr kumimoji="1" lang="zh-CN" altLang="en-US" dirty="0"/>
              <a:t>对程序的输入进行变异能够在程序运行的时候注入自己的代码， 然后自动产生测试用例进行模糊测试。简化一下，整个算法可以总结为：</a:t>
            </a:r>
            <a:endParaRPr kumimoji="1" lang="zh-CN" altLang="en-US" dirty="0"/>
          </a:p>
          <a:p>
            <a:pPr marL="457200" indent="-457200">
              <a:spcBef>
                <a:spcPts val="750"/>
              </a:spcBef>
              <a:spcAft>
                <a:spcPts val="0"/>
              </a:spcAft>
              <a:buFont typeface="+mj-ea"/>
              <a:buAutoNum type="circleNumDbPlain"/>
            </a:pPr>
            <a:r>
              <a:rPr kumimoji="1" lang="zh-CN" altLang="en-US" dirty="0"/>
              <a:t>将用户提供的初始测试用例加载到队列中。</a:t>
            </a:r>
            <a:endParaRPr kumimoji="1" lang="zh-CN" altLang="en-US" dirty="0"/>
          </a:p>
          <a:p>
            <a:pPr marL="457200" indent="-457200">
              <a:spcBef>
                <a:spcPts val="750"/>
              </a:spcBef>
              <a:spcAft>
                <a:spcPts val="0"/>
              </a:spcAft>
              <a:buFont typeface="+mj-ea"/>
              <a:buAutoNum type="circleNumDbPlain"/>
            </a:pPr>
            <a:r>
              <a:rPr kumimoji="1" lang="zh-CN" altLang="en-US" dirty="0"/>
              <a:t>从队列中获取下一个输入文件。</a:t>
            </a:r>
            <a:endParaRPr kumimoji="1" lang="zh-CN" altLang="en-US" dirty="0"/>
          </a:p>
          <a:p>
            <a:pPr marL="457200" indent="-457200">
              <a:spcBef>
                <a:spcPts val="750"/>
              </a:spcBef>
              <a:spcAft>
                <a:spcPts val="0"/>
              </a:spcAft>
              <a:buFont typeface="+mj-ea"/>
              <a:buAutoNum type="circleNumDbPlain"/>
            </a:pPr>
            <a:r>
              <a:rPr kumimoji="1" lang="zh-CN" altLang="en-US" dirty="0"/>
              <a:t>试图将测试用例修剪到不改变程序测量行为的最小尺寸。</a:t>
            </a:r>
            <a:endParaRPr kumimoji="1" lang="zh-CN" altLang="en-US" dirty="0"/>
          </a:p>
          <a:p>
            <a:pPr marL="457200" indent="-457200">
              <a:spcBef>
                <a:spcPts val="750"/>
              </a:spcBef>
              <a:spcAft>
                <a:spcPts val="0"/>
              </a:spcAft>
              <a:buFont typeface="+mj-ea"/>
              <a:buAutoNum type="circleNumDbPlain"/>
            </a:pPr>
            <a:r>
              <a:rPr kumimoji="1" lang="zh-CN" altLang="en-US" dirty="0"/>
              <a:t>使用均衡的、经过充分研究的各种传统模糊策略，重复地对文件进行变异。</a:t>
            </a:r>
            <a:endParaRPr kumimoji="1" lang="zh-CN" altLang="en-US" dirty="0"/>
          </a:p>
          <a:p>
            <a:pPr marL="457200" indent="-457200">
              <a:spcBef>
                <a:spcPts val="750"/>
              </a:spcBef>
              <a:spcAft>
                <a:spcPts val="0"/>
              </a:spcAft>
              <a:buFont typeface="+mj-ea"/>
              <a:buAutoNum type="circleNumDbPlain"/>
            </a:pPr>
            <a:r>
              <a:rPr kumimoji="1" lang="zh-CN" altLang="en-US" dirty="0"/>
              <a:t>如果任何产生的变异导致</a:t>
            </a:r>
            <a:r>
              <a:rPr kumimoji="1" lang="zh-CN" altLang="en-US" b="1" dirty="0"/>
              <a:t>插桩记录</a:t>
            </a:r>
            <a:r>
              <a:rPr kumimoji="1" lang="zh-CN" altLang="en-US" dirty="0"/>
              <a:t>新的状态转换，将变异的输出作为一个新的条目添加到队列中。</a:t>
            </a:r>
            <a:endParaRPr kumimoji="1" lang="en-US" altLang="zh-CN" dirty="0"/>
          </a:p>
          <a:p>
            <a:pPr marL="457200" indent="-457200">
              <a:spcBef>
                <a:spcPts val="750"/>
              </a:spcBef>
              <a:buFont typeface="+mj-ea"/>
              <a:buAutoNum type="circleNumDbPlain"/>
            </a:pPr>
            <a:r>
              <a:rPr kumimoji="1" lang="zh-CN" altLang="en-US" dirty="0"/>
              <a:t>转到第</a:t>
            </a:r>
            <a:r>
              <a:rPr kumimoji="1" lang="en-US" altLang="zh-CN" dirty="0"/>
              <a:t>2</a:t>
            </a:r>
            <a:r>
              <a:rPr kumimoji="1" lang="zh-CN" altLang="en-US" dirty="0"/>
              <a:t>步</a:t>
            </a:r>
            <a:endParaRPr kumimoji="1" lang="zh-CN" altLang="en-US" dirty="0"/>
          </a:p>
        </p:txBody>
      </p:sp>
      <p:sp>
        <p:nvSpPr>
          <p:cNvPr id="5" name="文本框 4"/>
          <p:cNvSpPr txBox="1"/>
          <p:nvPr/>
        </p:nvSpPr>
        <p:spPr>
          <a:xfrm>
            <a:off x="507880" y="4459163"/>
            <a:ext cx="4641010" cy="306705"/>
          </a:xfrm>
          <a:prstGeom prst="rect">
            <a:avLst/>
          </a:prstGeom>
          <a:noFill/>
        </p:spPr>
        <p:txBody>
          <a:bodyPr wrap="square">
            <a:spAutoFit/>
          </a:bodyPr>
          <a:lstStyle/>
          <a:p>
            <a:pPr>
              <a:spcAft>
                <a:spcPts val="0"/>
              </a:spcAft>
            </a:pPr>
            <a:r>
              <a:rPr lang="zh-CN" altLang="en-US" sz="1400" dirty="0">
                <a:hlinkClick r:id="rId1"/>
              </a:rPr>
              <a:t>https://github.com/google/AFL</a:t>
            </a:r>
            <a:r>
              <a:rPr lang="zh-CN" altLang="en-US" sz="1400" dirty="0"/>
              <a:t> </a:t>
            </a:r>
            <a:endParaRPr lang="zh-CN" altLang="en-US" sz="1400" dirty="0"/>
          </a:p>
        </p:txBody>
      </p:sp>
      <p:sp>
        <p:nvSpPr>
          <p:cNvPr id="7" name="文本框 6"/>
          <p:cNvSpPr txBox="1"/>
          <p:nvPr/>
        </p:nvSpPr>
        <p:spPr>
          <a:xfrm>
            <a:off x="3615411" y="4425350"/>
            <a:ext cx="3225336" cy="306705"/>
          </a:xfrm>
          <a:prstGeom prst="rect">
            <a:avLst/>
          </a:prstGeom>
          <a:noFill/>
        </p:spPr>
        <p:txBody>
          <a:bodyPr wrap="square">
            <a:spAutoFit/>
          </a:bodyPr>
          <a:lstStyle/>
          <a:p>
            <a:pPr>
              <a:spcAft>
                <a:spcPts val="0"/>
              </a:spcAft>
            </a:pPr>
            <a:r>
              <a:rPr lang="zh-CN" altLang="en-US" sz="1400" dirty="0">
                <a:hlinkClick r:id="rId2"/>
              </a:rPr>
              <a:t>https://afl-1.readthedocs.io/en/latest/</a:t>
            </a:r>
            <a:r>
              <a:rPr lang="zh-CN" altLang="en-US" sz="1400" dirty="0"/>
              <a:t> </a:t>
            </a:r>
            <a:endParaRPr lang="zh-CN" alt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变异测试</a:t>
            </a:r>
            <a:endParaRPr kumimoji="1" lang="zh-CN" altLang="en-US" dirty="0"/>
          </a:p>
        </p:txBody>
      </p:sp>
      <p:sp>
        <p:nvSpPr>
          <p:cNvPr id="5" name="文本框 4"/>
          <p:cNvSpPr txBox="1"/>
          <p:nvPr/>
        </p:nvSpPr>
        <p:spPr>
          <a:xfrm>
            <a:off x="2215910" y="447853"/>
            <a:ext cx="1924769" cy="368300"/>
          </a:xfrm>
          <a:prstGeom prst="rect">
            <a:avLst/>
          </a:prstGeom>
          <a:noFill/>
        </p:spPr>
        <p:txBody>
          <a:bodyPr wrap="square">
            <a:spAutoFit/>
          </a:bodyPr>
          <a:lstStyle/>
          <a:p>
            <a:pPr>
              <a:spcAft>
                <a:spcPts val="0"/>
              </a:spcAft>
            </a:pPr>
            <a:r>
              <a:rPr lang="zh-CN" altLang="en-US" dirty="0"/>
              <a:t>mutation testing</a:t>
            </a:r>
            <a:endParaRPr lang="zh-CN" altLang="en-US" dirty="0"/>
          </a:p>
        </p:txBody>
      </p:sp>
      <p:sp>
        <p:nvSpPr>
          <p:cNvPr id="7" name="文本框 6"/>
          <p:cNvSpPr txBox="1"/>
          <p:nvPr/>
        </p:nvSpPr>
        <p:spPr>
          <a:xfrm>
            <a:off x="595222" y="832538"/>
            <a:ext cx="7729267" cy="829945"/>
          </a:xfrm>
          <a:prstGeom prst="rect">
            <a:avLst/>
          </a:prstGeom>
          <a:noFill/>
        </p:spPr>
        <p:txBody>
          <a:bodyPr wrap="square">
            <a:spAutoFit/>
          </a:bodyPr>
          <a:lstStyle/>
          <a:p>
            <a:pPr>
              <a:lnSpc>
                <a:spcPct val="150000"/>
              </a:lnSpc>
              <a:spcAft>
                <a:spcPts val="0"/>
              </a:spcAft>
            </a:pPr>
            <a:r>
              <a:rPr lang="zh-CN" altLang="en-US" sz="1600" dirty="0">
                <a:latin typeface="微软雅黑" panose="020B0503020204020204" pitchFamily="34" charset="-122"/>
                <a:ea typeface="微软雅黑" panose="020B0503020204020204" pitchFamily="34" charset="-122"/>
              </a:rPr>
              <a:t>变异测试（Mutation Testing）是一种在细节方面改进程序源代码的软件测试方法。变异操作是模拟典型应用错误（定位代码的弱点）、或强制产生有效地测试</a:t>
            </a:r>
            <a:endParaRPr lang="zh-CN" altLang="en-US" sz="16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819512" y="3360875"/>
            <a:ext cx="3812386" cy="1475227"/>
          </a:xfrm>
          <a:prstGeom prst="rect">
            <a:avLst/>
          </a:prstGeom>
        </p:spPr>
      </p:pic>
      <p:pic>
        <p:nvPicPr>
          <p:cNvPr id="11" name="图片 10"/>
          <p:cNvPicPr>
            <a:picLocks noChangeAspect="1"/>
          </p:cNvPicPr>
          <p:nvPr/>
        </p:nvPicPr>
        <p:blipFill rotWithShape="1">
          <a:blip r:embed="rId2"/>
          <a:srcRect b="26971"/>
          <a:stretch>
            <a:fillRect/>
          </a:stretch>
        </p:blipFill>
        <p:spPr>
          <a:xfrm>
            <a:off x="819512" y="1781350"/>
            <a:ext cx="4051868" cy="1367045"/>
          </a:xfrm>
          <a:prstGeom prst="rect">
            <a:avLst/>
          </a:prstGeom>
        </p:spPr>
      </p:pic>
      <p:pic>
        <p:nvPicPr>
          <p:cNvPr id="12" name="图片 11"/>
          <p:cNvPicPr>
            <a:picLocks noChangeAspect="1"/>
          </p:cNvPicPr>
          <p:nvPr/>
        </p:nvPicPr>
        <p:blipFill>
          <a:blip r:embed="rId3"/>
          <a:stretch>
            <a:fillRect/>
          </a:stretch>
        </p:blipFill>
        <p:spPr>
          <a:xfrm>
            <a:off x="5075309" y="1619998"/>
            <a:ext cx="3249179" cy="3099701"/>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变异测试的方法与流程</a:t>
            </a:r>
            <a:endParaRPr kumimoji="1" lang="zh-CN" altLang="en-US" dirty="0"/>
          </a:p>
        </p:txBody>
      </p:sp>
      <p:pic>
        <p:nvPicPr>
          <p:cNvPr id="8" name="图片 7"/>
          <p:cNvPicPr>
            <a:picLocks noChangeAspect="1"/>
          </p:cNvPicPr>
          <p:nvPr/>
        </p:nvPicPr>
        <p:blipFill>
          <a:blip r:embed="rId1"/>
          <a:stretch>
            <a:fillRect/>
          </a:stretch>
        </p:blipFill>
        <p:spPr>
          <a:xfrm>
            <a:off x="4634609" y="1448702"/>
            <a:ext cx="4418205" cy="2786868"/>
          </a:xfrm>
          <a:prstGeom prst="rect">
            <a:avLst/>
          </a:prstGeom>
          <a:ln>
            <a:solidFill>
              <a:schemeClr val="accent2"/>
            </a:solidFill>
          </a:ln>
        </p:spPr>
      </p:pic>
      <p:pic>
        <p:nvPicPr>
          <p:cNvPr id="12" name="图片 11"/>
          <p:cNvPicPr>
            <a:picLocks noChangeAspect="1"/>
          </p:cNvPicPr>
          <p:nvPr/>
        </p:nvPicPr>
        <p:blipFill>
          <a:blip r:embed="rId2"/>
          <a:stretch>
            <a:fillRect/>
          </a:stretch>
        </p:blipFill>
        <p:spPr>
          <a:xfrm>
            <a:off x="412760" y="850925"/>
            <a:ext cx="4005446" cy="4120710"/>
          </a:xfrm>
          <a:prstGeom prst="rect">
            <a:avLst/>
          </a:prstGeom>
          <a:ln>
            <a:solidFill>
              <a:schemeClr val="accent2"/>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01338" y="303470"/>
            <a:ext cx="5486400" cy="421482"/>
          </a:xfrm>
        </p:spPr>
        <p:txBody>
          <a:bodyPr>
            <a:no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渗透测试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075" name="Rectangle 3"/>
          <p:cNvSpPr>
            <a:spLocks noGrp="1" noChangeArrowheads="1"/>
          </p:cNvSpPr>
          <p:nvPr>
            <p:ph type="body" idx="1"/>
          </p:nvPr>
        </p:nvSpPr>
        <p:spPr>
          <a:xfrm>
            <a:off x="653682" y="824557"/>
            <a:ext cx="7671762" cy="795386"/>
          </a:xfrm>
        </p:spPr>
        <p:txBody>
          <a:bodyPr>
            <a:normAutofit lnSpcReduction="10000"/>
          </a:bodyPr>
          <a:lstStyle/>
          <a:p>
            <a:pPr marL="0" lvl="1" indent="0">
              <a:lnSpc>
                <a:spcPct val="130000"/>
              </a:lnSpc>
              <a:spcBef>
                <a:spcPts val="235"/>
              </a:spcBef>
              <a:spcAft>
                <a:spcPts val="0"/>
              </a:spcAft>
              <a:buClr>
                <a:srgbClr val="91AC4E"/>
              </a:buClr>
              <a:buSzPct val="80000"/>
              <a:tabLst>
                <a:tab pos="205740" algn="l"/>
              </a:tabLst>
            </a:pPr>
            <a:r>
              <a:rPr lang="zh-CN" altLang="en-US" dirty="0">
                <a:latin typeface="微软雅黑" panose="020B0503020204020204" pitchFamily="34" charset="-122"/>
                <a:ea typeface="微软雅黑" panose="020B0503020204020204" pitchFamily="34" charset="-122"/>
                <a:cs typeface="宋体" panose="02010600030101010101" pitchFamily="2" charset="-122"/>
              </a:rPr>
              <a:t>采用探索式测试方式，模拟黑客可能使用的攻击技术和漏洞发现技术，对目标系统的安全做深入的探测，发现系统最脆弱的环节，直观地发现问题</a:t>
            </a:r>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73732" name="AutoShape 4" descr="http://preview.filesonic.com/img/1053541.jpeg"/>
          <p:cNvSpPr>
            <a:spLocks noChangeAspect="1" noChangeArrowheads="1"/>
          </p:cNvSpPr>
          <p:nvPr/>
        </p:nvSpPr>
        <p:spPr bwMode="auto">
          <a:xfrm>
            <a:off x="514350" y="-102394"/>
            <a:ext cx="274320" cy="228600"/>
          </a:xfrm>
          <a:prstGeom prst="rect">
            <a:avLst/>
          </a:prstGeom>
          <a:noFill/>
          <a:ln>
            <a:noFill/>
          </a:ln>
        </p:spPr>
        <p:txBody>
          <a:bodyPr/>
          <a:lstStyle/>
          <a:p>
            <a:endParaRPr lang="zh-CN" altLang="en-US" sz="1620"/>
          </a:p>
        </p:txBody>
      </p:sp>
      <p:sp>
        <p:nvSpPr>
          <p:cNvPr id="73735" name="AutoShape 10" descr="http://preview.filesonic.com/img/1053541.jpeg"/>
          <p:cNvSpPr>
            <a:spLocks noChangeAspect="1" noChangeArrowheads="1"/>
          </p:cNvSpPr>
          <p:nvPr/>
        </p:nvSpPr>
        <p:spPr bwMode="auto">
          <a:xfrm>
            <a:off x="514350" y="-102394"/>
            <a:ext cx="274320" cy="228600"/>
          </a:xfrm>
          <a:prstGeom prst="rect">
            <a:avLst/>
          </a:prstGeom>
          <a:noFill/>
          <a:ln>
            <a:noFill/>
          </a:ln>
        </p:spPr>
        <p:txBody>
          <a:bodyPr/>
          <a:lstStyle/>
          <a:p>
            <a:endParaRPr lang="zh-CN" altLang="en-US" sz="1620"/>
          </a:p>
        </p:txBody>
      </p:sp>
      <p:sp>
        <p:nvSpPr>
          <p:cNvPr id="73736" name="AutoShape 12" descr="http://preview.filesonic.com/img/1053541.jpeg"/>
          <p:cNvSpPr>
            <a:spLocks noChangeAspect="1" noChangeArrowheads="1"/>
          </p:cNvSpPr>
          <p:nvPr/>
        </p:nvSpPr>
        <p:spPr bwMode="auto">
          <a:xfrm>
            <a:off x="514350" y="-102394"/>
            <a:ext cx="274320" cy="228600"/>
          </a:xfrm>
          <a:prstGeom prst="rect">
            <a:avLst/>
          </a:prstGeom>
          <a:noFill/>
          <a:ln>
            <a:noFill/>
          </a:ln>
        </p:spPr>
        <p:txBody>
          <a:bodyPr/>
          <a:lstStyle/>
          <a:p>
            <a:endParaRPr lang="zh-CN" altLang="en-US" sz="1620"/>
          </a:p>
        </p:txBody>
      </p:sp>
      <p:sp>
        <p:nvSpPr>
          <p:cNvPr id="73737" name="AutoShape 14" descr="http://preview.filesonic.com/img/1053541.jpeg"/>
          <p:cNvSpPr>
            <a:spLocks noChangeAspect="1" noChangeArrowheads="1"/>
          </p:cNvSpPr>
          <p:nvPr/>
        </p:nvSpPr>
        <p:spPr bwMode="auto">
          <a:xfrm>
            <a:off x="514350" y="-102394"/>
            <a:ext cx="274320" cy="228600"/>
          </a:xfrm>
          <a:prstGeom prst="rect">
            <a:avLst/>
          </a:prstGeom>
          <a:noFill/>
          <a:ln>
            <a:noFill/>
          </a:ln>
        </p:spPr>
        <p:txBody>
          <a:bodyPr/>
          <a:lstStyle/>
          <a:p>
            <a:endParaRPr lang="zh-CN" altLang="en-US" sz="1620"/>
          </a:p>
        </p:txBody>
      </p:sp>
      <p:sp>
        <p:nvSpPr>
          <p:cNvPr id="4" name="圆角矩形 3"/>
          <p:cNvSpPr/>
          <p:nvPr/>
        </p:nvSpPr>
        <p:spPr>
          <a:xfrm>
            <a:off x="1793107" y="1820996"/>
            <a:ext cx="1093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利用搜索引擎</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1793109" y="2172134"/>
            <a:ext cx="1093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利用开源平台</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6" name="圆角矩形 5"/>
          <p:cNvSpPr/>
          <p:nvPr/>
        </p:nvSpPr>
        <p:spPr>
          <a:xfrm>
            <a:off x="1793108" y="2504032"/>
            <a:ext cx="1093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收集产品资料</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7" name="椭圆 6"/>
          <p:cNvSpPr/>
          <p:nvPr/>
        </p:nvSpPr>
        <p:spPr bwMode="gray">
          <a:xfrm>
            <a:off x="1316867" y="2995959"/>
            <a:ext cx="777686" cy="777686"/>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latin typeface="微软雅黑" panose="020B0503020204020204" pitchFamily="34" charset="-122"/>
                <a:ea typeface="微软雅黑" panose="020B0503020204020204" pitchFamily="34" charset="-122"/>
              </a:rPr>
              <a:t>信息</a:t>
            </a:r>
            <a:endParaRPr kumimoji="1" lang="en-US" altLang="zh-CN" sz="1620" dirty="0">
              <a:latin typeface="微软雅黑" panose="020B0503020204020204" pitchFamily="34" charset="-122"/>
              <a:ea typeface="微软雅黑" panose="020B0503020204020204" pitchFamily="34" charset="-122"/>
            </a:endParaRPr>
          </a:p>
          <a:p>
            <a:pPr algn="ctr"/>
            <a:r>
              <a:rPr kumimoji="1" lang="zh-CN" altLang="en-US" sz="1620" dirty="0">
                <a:latin typeface="微软雅黑" panose="020B0503020204020204" pitchFamily="34" charset="-122"/>
                <a:ea typeface="微软雅黑" panose="020B0503020204020204" pitchFamily="34" charset="-122"/>
              </a:rPr>
              <a:t>收集</a:t>
            </a:r>
            <a:endParaRPr kumimoji="1" lang="zh-CN" altLang="en-US" sz="1620" dirty="0">
              <a:latin typeface="微软雅黑" panose="020B0503020204020204" pitchFamily="34" charset="-122"/>
              <a:ea typeface="微软雅黑" panose="020B0503020204020204" pitchFamily="34" charset="-122"/>
            </a:endParaRPr>
          </a:p>
        </p:txBody>
      </p:sp>
      <p:sp>
        <p:nvSpPr>
          <p:cNvPr id="8" name="椭圆 7"/>
          <p:cNvSpPr/>
          <p:nvPr/>
        </p:nvSpPr>
        <p:spPr bwMode="gray">
          <a:xfrm>
            <a:off x="2964401" y="3056458"/>
            <a:ext cx="777686" cy="777686"/>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latin typeface="微软雅黑" panose="020B0503020204020204" pitchFamily="34" charset="-122"/>
                <a:ea typeface="微软雅黑" panose="020B0503020204020204" pitchFamily="34" charset="-122"/>
              </a:rPr>
              <a:t>威胁</a:t>
            </a:r>
            <a:endParaRPr kumimoji="1" lang="en-US" altLang="zh-CN" sz="1620" dirty="0">
              <a:latin typeface="微软雅黑" panose="020B0503020204020204" pitchFamily="34" charset="-122"/>
              <a:ea typeface="微软雅黑" panose="020B0503020204020204" pitchFamily="34" charset="-122"/>
            </a:endParaRPr>
          </a:p>
          <a:p>
            <a:pPr algn="ctr"/>
            <a:r>
              <a:rPr kumimoji="1" lang="zh-CN" altLang="en-US" sz="1620" dirty="0">
                <a:latin typeface="微软雅黑" panose="020B0503020204020204" pitchFamily="34" charset="-122"/>
                <a:ea typeface="微软雅黑" panose="020B0503020204020204" pitchFamily="34" charset="-122"/>
              </a:rPr>
              <a:t>分析</a:t>
            </a:r>
            <a:endParaRPr kumimoji="1" lang="zh-CN" altLang="en-US" sz="1620" dirty="0">
              <a:latin typeface="微软雅黑" panose="020B0503020204020204" pitchFamily="34" charset="-122"/>
              <a:ea typeface="微软雅黑" panose="020B0503020204020204" pitchFamily="34" charset="-122"/>
            </a:endParaRPr>
          </a:p>
        </p:txBody>
      </p:sp>
      <p:sp>
        <p:nvSpPr>
          <p:cNvPr id="9" name="椭圆 8"/>
          <p:cNvSpPr/>
          <p:nvPr/>
        </p:nvSpPr>
        <p:spPr bwMode="gray">
          <a:xfrm>
            <a:off x="4881848" y="3014311"/>
            <a:ext cx="777686" cy="777686"/>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latin typeface="微软雅黑" panose="020B0503020204020204" pitchFamily="34" charset="-122"/>
                <a:ea typeface="微软雅黑" panose="020B0503020204020204" pitchFamily="34" charset="-122"/>
              </a:rPr>
              <a:t>渗透</a:t>
            </a:r>
            <a:endParaRPr kumimoji="1" lang="en-US" altLang="zh-CN" sz="1620" dirty="0">
              <a:latin typeface="微软雅黑" panose="020B0503020204020204" pitchFamily="34" charset="-122"/>
              <a:ea typeface="微软雅黑" panose="020B0503020204020204" pitchFamily="34" charset="-122"/>
            </a:endParaRPr>
          </a:p>
          <a:p>
            <a:pPr algn="ctr"/>
            <a:r>
              <a:rPr kumimoji="1" lang="zh-CN" altLang="en-US" sz="1620" dirty="0">
                <a:latin typeface="微软雅黑" panose="020B0503020204020204" pitchFamily="34" charset="-122"/>
                <a:ea typeface="微软雅黑" panose="020B0503020204020204" pitchFamily="34" charset="-122"/>
              </a:rPr>
              <a:t>攻击</a:t>
            </a:r>
            <a:endParaRPr kumimoji="1" lang="zh-CN" altLang="en-US" sz="1620" dirty="0">
              <a:latin typeface="微软雅黑" panose="020B0503020204020204" pitchFamily="34" charset="-122"/>
              <a:ea typeface="微软雅黑" panose="020B0503020204020204" pitchFamily="34" charset="-122"/>
            </a:endParaRPr>
          </a:p>
        </p:txBody>
      </p:sp>
      <p:sp>
        <p:nvSpPr>
          <p:cNvPr id="10" name="椭圆 9"/>
          <p:cNvSpPr/>
          <p:nvPr/>
        </p:nvSpPr>
        <p:spPr bwMode="gray">
          <a:xfrm>
            <a:off x="6824053" y="2933112"/>
            <a:ext cx="849659" cy="886940"/>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440" dirty="0">
                <a:latin typeface="微软雅黑" panose="020B0503020204020204" pitchFamily="34" charset="-122"/>
                <a:ea typeface="微软雅黑" panose="020B0503020204020204" pitchFamily="34" charset="-122"/>
              </a:rPr>
              <a:t>风险评估</a:t>
            </a:r>
            <a:endParaRPr kumimoji="1" lang="en-US" altLang="zh-CN" sz="1440" dirty="0">
              <a:latin typeface="微软雅黑" panose="020B0503020204020204" pitchFamily="34" charset="-122"/>
              <a:ea typeface="微软雅黑" panose="020B0503020204020204" pitchFamily="34" charset="-122"/>
            </a:endParaRPr>
          </a:p>
          <a:p>
            <a:pPr algn="ctr"/>
            <a:r>
              <a:rPr kumimoji="1" lang="zh-CN" altLang="en-US" sz="1440" dirty="0">
                <a:latin typeface="微软雅黑" panose="020B0503020204020204" pitchFamily="34" charset="-122"/>
                <a:ea typeface="微软雅黑" panose="020B0503020204020204" pitchFamily="34" charset="-122"/>
              </a:rPr>
              <a:t>与总结</a:t>
            </a:r>
            <a:endParaRPr kumimoji="1" lang="zh-CN" altLang="en-US" sz="1440" dirty="0">
              <a:latin typeface="微软雅黑" panose="020B0503020204020204" pitchFamily="34" charset="-122"/>
              <a:ea typeface="微软雅黑" panose="020B0503020204020204" pitchFamily="34" charset="-122"/>
            </a:endParaRPr>
          </a:p>
        </p:txBody>
      </p:sp>
      <p:sp>
        <p:nvSpPr>
          <p:cNvPr id="12" name="圆角矩形 11"/>
          <p:cNvSpPr/>
          <p:nvPr/>
        </p:nvSpPr>
        <p:spPr>
          <a:xfrm>
            <a:off x="3455515" y="4116989"/>
            <a:ext cx="849659"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价值资产</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3470278" y="4460283"/>
            <a:ext cx="958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高风险模块</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5025652" y="4303441"/>
            <a:ext cx="849659" cy="2819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chemeClr val="accent2">
                    <a:lumMod val="50000"/>
                  </a:schemeClr>
                </a:solidFill>
                <a:latin typeface="微软雅黑" panose="020B0503020204020204" pitchFamily="34" charset="-122"/>
                <a:ea typeface="微软雅黑" panose="020B0503020204020204" pitchFamily="34" charset="-122"/>
                <a:sym typeface="+mn-ea"/>
              </a:rPr>
              <a:t>攻击目标</a:t>
            </a:r>
            <a:endParaRPr kumimoji="1" lang="zh-CN" altLang="en-US" sz="1080"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435150" y="1806625"/>
            <a:ext cx="849659" cy="22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漏洞挖掘</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5427088" y="2075583"/>
            <a:ext cx="849659" cy="22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漏洞利用</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5428665" y="2384860"/>
            <a:ext cx="849659" cy="22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权限提升</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429853" y="2677816"/>
            <a:ext cx="659677" cy="21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持久化</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7585824" y="4052627"/>
            <a:ext cx="980206"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260" dirty="0">
                <a:solidFill>
                  <a:srgbClr val="FFFF00"/>
                </a:solidFill>
                <a:latin typeface="微软雅黑" panose="020B0503020204020204" pitchFamily="34" charset="-122"/>
                <a:ea typeface="微软雅黑" panose="020B0503020204020204" pitchFamily="34" charset="-122"/>
                <a:sym typeface="+mn-ea"/>
              </a:rPr>
              <a:t>测试报告</a:t>
            </a:r>
            <a:endParaRPr kumimoji="1" lang="zh-CN" altLang="en-US" sz="1260" dirty="0">
              <a:solidFill>
                <a:srgbClr val="FFFF00"/>
              </a:solidFill>
              <a:latin typeface="微软雅黑" panose="020B0503020204020204" pitchFamily="34" charset="-122"/>
              <a:ea typeface="微软雅黑" panose="020B0503020204020204" pitchFamily="34" charset="-122"/>
            </a:endParaRPr>
          </a:p>
        </p:txBody>
      </p:sp>
      <p:cxnSp>
        <p:nvCxnSpPr>
          <p:cNvPr id="21" name="曲线连接符 20"/>
          <p:cNvCxnSpPr>
            <a:stCxn id="9" idx="1"/>
            <a:endCxn id="7" idx="7"/>
          </p:cNvCxnSpPr>
          <p:nvPr/>
        </p:nvCxnSpPr>
        <p:spPr bwMode="auto">
          <a:xfrm rot="16200000" flipV="1">
            <a:off x="3479025" y="1611488"/>
            <a:ext cx="18352" cy="3015074"/>
          </a:xfrm>
          <a:prstGeom prst="curvedConnector3">
            <a:avLst>
              <a:gd name="adj1" fmla="val 1841670"/>
            </a:avLst>
          </a:prstGeom>
          <a:solidFill>
            <a:schemeClr val="accent1"/>
          </a:solidFill>
          <a:ln w="9525" cap="flat" cmpd="sng" algn="ctr">
            <a:solidFill>
              <a:schemeClr val="tx1"/>
            </a:solidFill>
            <a:prstDash val="solid"/>
            <a:round/>
            <a:headEnd type="none" w="med" len="med"/>
            <a:tailEnd type="triangle"/>
          </a:ln>
          <a:effectLst/>
        </p:spPr>
      </p:cxnSp>
      <p:cxnSp>
        <p:nvCxnSpPr>
          <p:cNvPr id="22" name="曲线连接符 21"/>
          <p:cNvCxnSpPr>
            <a:stCxn id="9" idx="4"/>
            <a:endCxn id="10" idx="3"/>
          </p:cNvCxnSpPr>
          <p:nvPr/>
        </p:nvCxnSpPr>
        <p:spPr bwMode="auto">
          <a:xfrm rot="5400000" flipH="1" flipV="1">
            <a:off x="6058669" y="2902184"/>
            <a:ext cx="101835" cy="1677792"/>
          </a:xfrm>
          <a:prstGeom prst="curvedConnector3">
            <a:avLst>
              <a:gd name="adj1" fmla="val -229582"/>
            </a:avLst>
          </a:prstGeom>
          <a:solidFill>
            <a:schemeClr val="accent1"/>
          </a:solidFill>
          <a:ln w="9525" cap="flat" cmpd="sng" algn="ctr">
            <a:solidFill>
              <a:schemeClr val="tx1"/>
            </a:solidFill>
            <a:prstDash val="solid"/>
            <a:round/>
            <a:headEnd type="none" w="med" len="med"/>
            <a:tailEnd type="triangle"/>
          </a:ln>
          <a:effectLst/>
        </p:spPr>
      </p:cxnSp>
      <p:sp>
        <p:nvSpPr>
          <p:cNvPr id="24" name="圆角矩形 23"/>
          <p:cNvSpPr/>
          <p:nvPr/>
        </p:nvSpPr>
        <p:spPr>
          <a:xfrm>
            <a:off x="3470278" y="4785972"/>
            <a:ext cx="1019285"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080" dirty="0">
                <a:solidFill>
                  <a:srgbClr val="FFFF00"/>
                </a:solidFill>
                <a:latin typeface="微软雅黑" panose="020B0503020204020204" pitchFamily="34" charset="-122"/>
                <a:ea typeface="微软雅黑" panose="020B0503020204020204" pitchFamily="34" charset="-122"/>
                <a:sym typeface="+mn-ea"/>
              </a:rPr>
              <a:t>攻击树分析</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cxnSp>
        <p:nvCxnSpPr>
          <p:cNvPr id="25" name="曲线连接符 24"/>
          <p:cNvCxnSpPr>
            <a:stCxn id="7" idx="5"/>
            <a:endCxn id="8" idx="3"/>
          </p:cNvCxnSpPr>
          <p:nvPr/>
        </p:nvCxnSpPr>
        <p:spPr bwMode="auto">
          <a:xfrm rot="16200000" flipH="1">
            <a:off x="2499228" y="3141191"/>
            <a:ext cx="60499" cy="1097627"/>
          </a:xfrm>
          <a:prstGeom prst="curvedConnector3">
            <a:avLst>
              <a:gd name="adj1" fmla="val 628323"/>
            </a:avLst>
          </a:prstGeom>
          <a:solidFill>
            <a:schemeClr val="accent1"/>
          </a:solidFill>
          <a:ln w="9525" cap="flat" cmpd="sng" algn="ctr">
            <a:solidFill>
              <a:schemeClr val="tx1"/>
            </a:solidFill>
            <a:prstDash val="solid"/>
            <a:round/>
            <a:headEnd type="none" w="med" len="med"/>
            <a:tailEnd type="triangle"/>
          </a:ln>
          <a:effectLst/>
        </p:spPr>
      </p:cxnSp>
      <p:cxnSp>
        <p:nvCxnSpPr>
          <p:cNvPr id="26" name="曲线连接符 25"/>
          <p:cNvCxnSpPr>
            <a:stCxn id="14" idx="1"/>
            <a:endCxn id="12" idx="3"/>
          </p:cNvCxnSpPr>
          <p:nvPr/>
        </p:nvCxnSpPr>
        <p:spPr bwMode="auto">
          <a:xfrm rot="10800000">
            <a:off x="4305175" y="4257942"/>
            <a:ext cx="720478" cy="186451"/>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cxnSp>
        <p:nvCxnSpPr>
          <p:cNvPr id="34" name="曲线连接符 33"/>
          <p:cNvCxnSpPr>
            <a:stCxn id="8" idx="5"/>
            <a:endCxn id="9" idx="3"/>
          </p:cNvCxnSpPr>
          <p:nvPr/>
        </p:nvCxnSpPr>
        <p:spPr bwMode="auto">
          <a:xfrm rot="5400000" flipH="1" flipV="1">
            <a:off x="4290894" y="3015411"/>
            <a:ext cx="42147" cy="1367539"/>
          </a:xfrm>
          <a:prstGeom prst="curvedConnector3">
            <a:avLst>
              <a:gd name="adj1" fmla="val -758369"/>
            </a:avLst>
          </a:prstGeom>
          <a:solidFill>
            <a:schemeClr val="accent1"/>
          </a:solidFill>
          <a:ln w="9525" cap="flat" cmpd="sng" algn="ctr">
            <a:solidFill>
              <a:schemeClr val="tx1"/>
            </a:solidFill>
            <a:prstDash val="solid"/>
            <a:round/>
            <a:headEnd type="none" w="med" len="med"/>
            <a:tailEnd type="triangle"/>
          </a:ln>
          <a:effectLst/>
        </p:spPr>
      </p:cxnSp>
      <p:sp>
        <p:nvSpPr>
          <p:cNvPr id="37" name="文本框 36"/>
          <p:cNvSpPr txBox="1"/>
          <p:nvPr/>
        </p:nvSpPr>
        <p:spPr>
          <a:xfrm>
            <a:off x="3729508" y="3728038"/>
            <a:ext cx="1143000" cy="257175"/>
          </a:xfrm>
          <a:prstGeom prst="rect">
            <a:avLst/>
          </a:prstGeom>
          <a:noFill/>
        </p:spPr>
        <p:txBody>
          <a:bodyPr wrap="none" rtlCol="0">
            <a:spAutoFit/>
          </a:bodyPr>
          <a:lstStyle/>
          <a:p>
            <a:pPr>
              <a:spcAft>
                <a:spcPts val="0"/>
              </a:spcAft>
            </a:pPr>
            <a:r>
              <a:rPr kumimoji="1" lang="zh-CN" altLang="en-US" sz="1080" dirty="0"/>
              <a:t>结合攻击模式库</a:t>
            </a:r>
            <a:endParaRPr kumimoji="1" lang="zh-CN" altLang="en-US" sz="1080" dirty="0"/>
          </a:p>
        </p:txBody>
      </p:sp>
      <p:cxnSp>
        <p:nvCxnSpPr>
          <p:cNvPr id="43" name="肘形连接符 42"/>
          <p:cNvCxnSpPr>
            <a:stCxn id="8" idx="4"/>
            <a:endCxn id="12" idx="1"/>
          </p:cNvCxnSpPr>
          <p:nvPr/>
        </p:nvCxnSpPr>
        <p:spPr bwMode="auto">
          <a:xfrm rot="16200000" flipH="1">
            <a:off x="3192481" y="3994907"/>
            <a:ext cx="423797" cy="102271"/>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肘形连接符 43"/>
          <p:cNvCxnSpPr>
            <a:endCxn id="24" idx="1"/>
          </p:cNvCxnSpPr>
          <p:nvPr/>
        </p:nvCxnSpPr>
        <p:spPr bwMode="auto">
          <a:xfrm rot="16200000" flipH="1">
            <a:off x="2888595" y="4345241"/>
            <a:ext cx="1046332" cy="117033"/>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肘形连接符 51"/>
          <p:cNvCxnSpPr>
            <a:stCxn id="8" idx="4"/>
            <a:endCxn id="13" idx="1"/>
          </p:cNvCxnSpPr>
          <p:nvPr/>
        </p:nvCxnSpPr>
        <p:spPr bwMode="auto">
          <a:xfrm rot="16200000" flipH="1">
            <a:off x="3028216" y="4159172"/>
            <a:ext cx="767091" cy="117033"/>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肘形连接符 54"/>
          <p:cNvCxnSpPr>
            <a:stCxn id="6" idx="1"/>
            <a:endCxn id="7" idx="0"/>
          </p:cNvCxnSpPr>
          <p:nvPr/>
        </p:nvCxnSpPr>
        <p:spPr bwMode="auto">
          <a:xfrm rot="10800000" flipV="1">
            <a:off x="1705711" y="2644984"/>
            <a:ext cx="87398" cy="350975"/>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肘形连接符 57"/>
          <p:cNvCxnSpPr>
            <a:stCxn id="4" idx="1"/>
            <a:endCxn id="7" idx="0"/>
          </p:cNvCxnSpPr>
          <p:nvPr/>
        </p:nvCxnSpPr>
        <p:spPr bwMode="auto">
          <a:xfrm rot="10800000" flipV="1">
            <a:off x="1705710" y="1961947"/>
            <a:ext cx="87397" cy="1034011"/>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肘形连接符 58"/>
          <p:cNvCxnSpPr>
            <a:stCxn id="5" idx="1"/>
            <a:endCxn id="7" idx="0"/>
          </p:cNvCxnSpPr>
          <p:nvPr/>
        </p:nvCxnSpPr>
        <p:spPr bwMode="auto">
          <a:xfrm rot="10800000" flipV="1">
            <a:off x="1705710" y="2313086"/>
            <a:ext cx="87399" cy="682872"/>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28" name="肘形连接符 73727"/>
          <p:cNvCxnSpPr>
            <a:stCxn id="18" idx="1"/>
            <a:endCxn id="9" idx="0"/>
          </p:cNvCxnSpPr>
          <p:nvPr/>
        </p:nvCxnSpPr>
        <p:spPr bwMode="auto">
          <a:xfrm rot="10800000" flipV="1">
            <a:off x="5270692" y="2785936"/>
            <a:ext cx="159162" cy="228375"/>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39" name="肘形连接符 73738"/>
          <p:cNvCxnSpPr>
            <a:stCxn id="15" idx="1"/>
            <a:endCxn id="17" idx="1"/>
          </p:cNvCxnSpPr>
          <p:nvPr/>
        </p:nvCxnSpPr>
        <p:spPr bwMode="auto">
          <a:xfrm rot="10800000" flipV="1">
            <a:off x="5428666" y="1916762"/>
            <a:ext cx="6485" cy="578235"/>
          </a:xfrm>
          <a:prstGeom prst="bentConnector3">
            <a:avLst>
              <a:gd name="adj1" fmla="val 2534934"/>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43" name="肘形连接符 73742"/>
          <p:cNvCxnSpPr>
            <a:stCxn id="16" idx="1"/>
            <a:endCxn id="9" idx="0"/>
          </p:cNvCxnSpPr>
          <p:nvPr/>
        </p:nvCxnSpPr>
        <p:spPr bwMode="auto">
          <a:xfrm rot="10800000" flipV="1">
            <a:off x="5270692" y="2185720"/>
            <a:ext cx="156398" cy="828590"/>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53" name="曲线连接符 73752"/>
          <p:cNvCxnSpPr>
            <a:stCxn id="10" idx="4"/>
            <a:endCxn id="19" idx="1"/>
          </p:cNvCxnSpPr>
          <p:nvPr/>
        </p:nvCxnSpPr>
        <p:spPr bwMode="auto">
          <a:xfrm rot="16200000" flipH="1">
            <a:off x="7230590" y="3838344"/>
            <a:ext cx="373527" cy="336941"/>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0286" y="309244"/>
            <a:ext cx="5573419" cy="421482"/>
          </a:xfrm>
        </p:spPr>
        <p:txBody>
          <a:bodyPr>
            <a:noAutofit/>
          </a:bodyPr>
          <a:lstStyle/>
          <a:p>
            <a:pPr>
              <a:spcAft>
                <a:spcPts val="0"/>
              </a:spcAft>
              <a:buClr>
                <a:schemeClr val="accent4"/>
              </a:buClr>
            </a:pPr>
            <a:r>
              <a:rPr lang="zh-CN" altLang="en-US" dirty="0"/>
              <a:t>渗透测试－概览</a:t>
            </a:r>
            <a:endParaRPr lang="zh-CN" altLang="en-US" dirty="0"/>
          </a:p>
        </p:txBody>
      </p:sp>
      <p:sp>
        <p:nvSpPr>
          <p:cNvPr id="4" name="灯片编号占位符 3"/>
          <p:cNvSpPr>
            <a:spLocks noGrp="1"/>
          </p:cNvSpPr>
          <p:nvPr>
            <p:ph type="sldNum" sz="quarter" idx="10"/>
          </p:nvPr>
        </p:nvSpPr>
        <p:spPr>
          <a:xfrm>
            <a:off x="553954" y="4942285"/>
            <a:ext cx="8229600" cy="201215"/>
          </a:xfrm>
        </p:spPr>
        <p:txBody>
          <a:bodyPr/>
          <a:lstStyle/>
          <a:p>
            <a:pPr>
              <a:spcAft>
                <a:spcPts val="0"/>
              </a:spcAft>
            </a:pPr>
            <a:fld id="{DBE2DA07-CE19-4C9B-A0EC-06D3955056CF}" type="slidenum">
              <a:rPr lang="en-US" altLang="zh-CN" smtClean="0"/>
            </a:fld>
            <a:endParaRPr lang="en-US" altLang="zh-CN" dirty="0"/>
          </a:p>
        </p:txBody>
      </p:sp>
      <p:sp>
        <p:nvSpPr>
          <p:cNvPr id="8" name="矩形 7"/>
          <p:cNvSpPr/>
          <p:nvPr/>
        </p:nvSpPr>
        <p:spPr>
          <a:xfrm>
            <a:off x="3351470" y="4569261"/>
            <a:ext cx="2608580" cy="312420"/>
          </a:xfrm>
          <a:prstGeom prst="rect">
            <a:avLst/>
          </a:prstGeom>
        </p:spPr>
        <p:txBody>
          <a:bodyPr wrap="none">
            <a:spAutoFit/>
          </a:bodyPr>
          <a:lstStyle/>
          <a:p>
            <a:pPr>
              <a:spcAft>
                <a:spcPts val="0"/>
              </a:spcAft>
            </a:pPr>
            <a:r>
              <a:rPr lang="en-US" altLang="zh-CN" sz="1440" dirty="0">
                <a:hlinkClick r:id="rId1"/>
              </a:rPr>
              <a:t>http://www.security-audit.com/</a:t>
            </a:r>
            <a:r>
              <a:rPr lang="en-US" altLang="zh-CN" sz="1440" dirty="0"/>
              <a:t> </a:t>
            </a:r>
            <a:endParaRPr lang="zh-CN" altLang="en-US" sz="1440" dirty="0"/>
          </a:p>
        </p:txBody>
      </p:sp>
      <p:sp>
        <p:nvSpPr>
          <p:cNvPr id="3" name="圆角矩形 2"/>
          <p:cNvSpPr/>
          <p:nvPr/>
        </p:nvSpPr>
        <p:spPr>
          <a:xfrm>
            <a:off x="707304" y="1901190"/>
            <a:ext cx="1231337" cy="453650"/>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网络发现</a:t>
            </a:r>
            <a:endParaRPr kumimoji="1"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9" name="圆角矩形 8"/>
          <p:cNvSpPr/>
          <p:nvPr/>
        </p:nvSpPr>
        <p:spPr>
          <a:xfrm>
            <a:off x="2262677" y="1836383"/>
            <a:ext cx="1231337" cy="518458"/>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探索</a:t>
            </a:r>
            <a:endParaRPr kumimoji="1" lang="en-US" altLang="zh-CN" dirty="0">
              <a:latin typeface="宋体" panose="02010600030101010101" pitchFamily="2" charset="-122"/>
              <a:ea typeface="宋体" panose="02010600030101010101" pitchFamily="2" charset="-122"/>
              <a:cs typeface="宋体" panose="02010600030101010101" pitchFamily="2" charset="-122"/>
            </a:endParaRPr>
          </a:p>
          <a:p>
            <a:pPr algn="ctr">
              <a:spcBef>
                <a:spcPts val="0"/>
              </a:spcBef>
            </a:pPr>
            <a:r>
              <a:rPr kumimoji="1" lang="en-US" altLang="zh-CN" sz="1440" dirty="0">
                <a:ea typeface="宋体" panose="02010600030101010101" pitchFamily="2" charset="-122"/>
                <a:cs typeface="宋体" panose="02010600030101010101" pitchFamily="2" charset="-122"/>
                <a:sym typeface="+mn-ea"/>
              </a:rPr>
              <a:t>exploration</a:t>
            </a:r>
            <a:endParaRPr kumimoji="1" lang="zh-CN" altLang="en-US" sz="1440" dirty="0">
              <a:ea typeface="宋体" panose="02010600030101010101" pitchFamily="2" charset="-122"/>
              <a:cs typeface="宋体" panose="02010600030101010101" pitchFamily="2" charset="-122"/>
            </a:endParaRPr>
          </a:p>
        </p:txBody>
      </p:sp>
      <p:sp>
        <p:nvSpPr>
          <p:cNvPr id="10" name="圆角矩形 9"/>
          <p:cNvSpPr/>
          <p:nvPr/>
        </p:nvSpPr>
        <p:spPr>
          <a:xfrm>
            <a:off x="3818050" y="1901190"/>
            <a:ext cx="1231337" cy="453650"/>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漏洞评估</a:t>
            </a:r>
            <a:endParaRPr kumimoji="1"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11" name="圆角矩形 10"/>
          <p:cNvSpPr/>
          <p:nvPr/>
        </p:nvSpPr>
        <p:spPr>
          <a:xfrm>
            <a:off x="5438230" y="1836383"/>
            <a:ext cx="1231337" cy="518458"/>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利用</a:t>
            </a:r>
            <a:endParaRPr kumimoji="1" lang="en-US" altLang="zh-CN" dirty="0">
              <a:latin typeface="宋体" panose="02010600030101010101" pitchFamily="2" charset="-122"/>
              <a:ea typeface="宋体" panose="02010600030101010101" pitchFamily="2" charset="-122"/>
              <a:cs typeface="宋体" panose="02010600030101010101" pitchFamily="2" charset="-122"/>
            </a:endParaRPr>
          </a:p>
          <a:p>
            <a:pPr algn="ctr">
              <a:spcBef>
                <a:spcPts val="0"/>
              </a:spcBef>
            </a:pPr>
            <a:r>
              <a:rPr kumimoji="1" lang="en-US" altLang="zh-CN" sz="1440" dirty="0">
                <a:ea typeface="宋体" panose="02010600030101010101" pitchFamily="2" charset="-122"/>
                <a:cs typeface="宋体" panose="02010600030101010101" pitchFamily="2" charset="-122"/>
                <a:sym typeface="+mn-ea"/>
              </a:rPr>
              <a:t>exploitation</a:t>
            </a:r>
            <a:endParaRPr kumimoji="1" lang="zh-CN" altLang="en-US" sz="1440" dirty="0">
              <a:ea typeface="宋体" panose="02010600030101010101" pitchFamily="2" charset="-122"/>
              <a:cs typeface="宋体" panose="02010600030101010101" pitchFamily="2" charset="-122"/>
            </a:endParaRPr>
          </a:p>
        </p:txBody>
      </p:sp>
      <p:sp>
        <p:nvSpPr>
          <p:cNvPr id="12" name="圆角矩形 11"/>
          <p:cNvSpPr/>
          <p:nvPr/>
        </p:nvSpPr>
        <p:spPr>
          <a:xfrm>
            <a:off x="7123217" y="1836383"/>
            <a:ext cx="1231337" cy="518458"/>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ea typeface="宋体" panose="02010600030101010101" pitchFamily="2" charset="-122"/>
                <a:cs typeface="宋体" panose="02010600030101010101" pitchFamily="2" charset="-122"/>
                <a:sym typeface="+mn-ea"/>
              </a:rPr>
              <a:t>修复</a:t>
            </a:r>
            <a:endParaRPr kumimoji="1" lang="en-US" altLang="zh-CN" sz="1620" dirty="0">
              <a:ea typeface="宋体" panose="02010600030101010101" pitchFamily="2" charset="-122"/>
              <a:cs typeface="宋体" panose="02010600030101010101" pitchFamily="2" charset="-122"/>
            </a:endParaRPr>
          </a:p>
          <a:p>
            <a:pPr algn="ctr">
              <a:spcBef>
                <a:spcPts val="0"/>
              </a:spcBef>
            </a:pPr>
            <a:r>
              <a:rPr kumimoji="1" lang="zh-CN" altLang="en-US" sz="1620" dirty="0">
                <a:ea typeface="宋体" panose="02010600030101010101" pitchFamily="2" charset="-122"/>
                <a:cs typeface="宋体" panose="02010600030101010101" pitchFamily="2" charset="-122"/>
                <a:sym typeface="+mn-ea"/>
              </a:rPr>
              <a:t>与报告</a:t>
            </a:r>
            <a:endParaRPr kumimoji="1" lang="zh-CN" altLang="en-US" sz="1620" dirty="0">
              <a:ea typeface="宋体" panose="02010600030101010101" pitchFamily="2" charset="-122"/>
              <a:cs typeface="宋体" panose="02010600030101010101" pitchFamily="2" charset="-122"/>
            </a:endParaRPr>
          </a:p>
        </p:txBody>
      </p:sp>
      <p:sp>
        <p:nvSpPr>
          <p:cNvPr id="13" name="圆角矩形 12"/>
          <p:cNvSpPr/>
          <p:nvPr/>
        </p:nvSpPr>
        <p:spPr>
          <a:xfrm>
            <a:off x="642497"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宋体" panose="02010600030101010101" pitchFamily="2" charset="-122"/>
                <a:ea typeface="宋体" panose="02010600030101010101" pitchFamily="2" charset="-122"/>
                <a:cs typeface="宋体" panose="02010600030101010101" pitchFamily="2" charset="-122"/>
                <a:sym typeface="+mn-ea"/>
              </a:rPr>
              <a:t>指纹识别</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14" name="圆角矩形 13"/>
          <p:cNvSpPr/>
          <p:nvPr/>
        </p:nvSpPr>
        <p:spPr>
          <a:xfrm>
            <a:off x="1096148"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宋体" panose="02010600030101010101" pitchFamily="2" charset="-122"/>
                <a:ea typeface="宋体" panose="02010600030101010101" pitchFamily="2" charset="-122"/>
                <a:cs typeface="宋体" panose="02010600030101010101" pitchFamily="2" charset="-122"/>
                <a:sym typeface="+mn-ea"/>
              </a:rPr>
              <a:t>端口扫描</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15" name="圆角矩形 14"/>
          <p:cNvSpPr/>
          <p:nvPr/>
        </p:nvSpPr>
        <p:spPr>
          <a:xfrm>
            <a:off x="1549798"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宋体" panose="02010600030101010101" pitchFamily="2" charset="-122"/>
                <a:ea typeface="宋体" panose="02010600030101010101" pitchFamily="2" charset="-122"/>
                <a:cs typeface="宋体" panose="02010600030101010101" pitchFamily="2" charset="-122"/>
                <a:sym typeface="+mn-ea"/>
              </a:rPr>
              <a:t>网络映射</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16" name="圆角矩形 15"/>
          <p:cNvSpPr/>
          <p:nvPr/>
        </p:nvSpPr>
        <p:spPr>
          <a:xfrm>
            <a:off x="2197870" y="2743683"/>
            <a:ext cx="388843" cy="116653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主机探索</a:t>
            </a:r>
            <a:endPar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7" name="圆角矩形 16"/>
          <p:cNvSpPr/>
          <p:nvPr/>
        </p:nvSpPr>
        <p:spPr>
          <a:xfrm>
            <a:off x="2651521" y="2743683"/>
            <a:ext cx="388843" cy="116653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服务识别</a:t>
            </a:r>
            <a:endPar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8" name="圆角矩形 17"/>
          <p:cNvSpPr/>
          <p:nvPr/>
        </p:nvSpPr>
        <p:spPr>
          <a:xfrm>
            <a:off x="3105171" y="2743683"/>
            <a:ext cx="388843" cy="116653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平台识别</a:t>
            </a:r>
            <a:endPar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9" name="圆角矩形 18"/>
          <p:cNvSpPr/>
          <p:nvPr/>
        </p:nvSpPr>
        <p:spPr>
          <a:xfrm>
            <a:off x="3818050"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宋体" panose="02010600030101010101" pitchFamily="2" charset="-122"/>
                <a:ea typeface="宋体" panose="02010600030101010101" pitchFamily="2" charset="-122"/>
                <a:cs typeface="宋体" panose="02010600030101010101" pitchFamily="2" charset="-122"/>
                <a:sym typeface="+mn-ea"/>
              </a:rPr>
              <a:t>漏洞研究</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0" name="圆角矩形 19"/>
          <p:cNvSpPr/>
          <p:nvPr/>
        </p:nvSpPr>
        <p:spPr>
          <a:xfrm>
            <a:off x="4271701"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宋体" panose="02010600030101010101" pitchFamily="2" charset="-122"/>
                <a:ea typeface="宋体" panose="02010600030101010101" pitchFamily="2" charset="-122"/>
                <a:cs typeface="宋体" panose="02010600030101010101" pitchFamily="2" charset="-122"/>
                <a:sym typeface="+mn-ea"/>
              </a:rPr>
              <a:t>漏洞发现</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1" name="圆角矩形 20"/>
          <p:cNvSpPr/>
          <p:nvPr/>
        </p:nvSpPr>
        <p:spPr>
          <a:xfrm>
            <a:off x="4725351"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宋体" panose="02010600030101010101" pitchFamily="2" charset="-122"/>
                <a:ea typeface="宋体" panose="02010600030101010101" pitchFamily="2" charset="-122"/>
                <a:cs typeface="宋体" panose="02010600030101010101" pitchFamily="2" charset="-122"/>
                <a:sym typeface="+mn-ea"/>
              </a:rPr>
              <a:t>威胁分类</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2" name="圆角矩形 21"/>
          <p:cNvSpPr/>
          <p:nvPr/>
        </p:nvSpPr>
        <p:spPr>
          <a:xfrm>
            <a:off x="5438230" y="2743683"/>
            <a:ext cx="388843" cy="1166530"/>
          </a:xfrm>
          <a:prstGeom prst="round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利用开发</a:t>
            </a:r>
            <a:endPar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23" name="圆角矩形 22"/>
          <p:cNvSpPr/>
          <p:nvPr/>
        </p:nvSpPr>
        <p:spPr>
          <a:xfrm>
            <a:off x="5891881" y="2743684"/>
            <a:ext cx="388843" cy="1360951"/>
          </a:xfrm>
          <a:prstGeom prst="round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概念性证明</a:t>
            </a:r>
            <a:endPar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24" name="圆角矩形 23"/>
          <p:cNvSpPr/>
          <p:nvPr/>
        </p:nvSpPr>
        <p:spPr>
          <a:xfrm>
            <a:off x="6345531" y="2743683"/>
            <a:ext cx="388843" cy="1166530"/>
          </a:xfrm>
          <a:prstGeom prst="round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权限提升</a:t>
            </a:r>
            <a:endPar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25" name="圆角矩形 24"/>
          <p:cNvSpPr/>
          <p:nvPr/>
        </p:nvSpPr>
        <p:spPr>
          <a:xfrm>
            <a:off x="7058410"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宋体" panose="02010600030101010101" pitchFamily="2" charset="-122"/>
                <a:ea typeface="宋体" panose="02010600030101010101" pitchFamily="2" charset="-122"/>
                <a:cs typeface="宋体" panose="02010600030101010101" pitchFamily="2" charset="-122"/>
                <a:sym typeface="+mn-ea"/>
              </a:rPr>
              <a:t>威胁消除</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6" name="圆角矩形 25"/>
          <p:cNvSpPr/>
          <p:nvPr/>
        </p:nvSpPr>
        <p:spPr>
          <a:xfrm>
            <a:off x="7576868"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宋体" panose="02010600030101010101" pitchFamily="2" charset="-122"/>
                <a:ea typeface="宋体" panose="02010600030101010101" pitchFamily="2" charset="-122"/>
                <a:cs typeface="宋体" panose="02010600030101010101" pitchFamily="2" charset="-122"/>
                <a:sym typeface="+mn-ea"/>
              </a:rPr>
              <a:t>未来计划</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7" name="圆角矩形 26"/>
          <p:cNvSpPr/>
          <p:nvPr/>
        </p:nvSpPr>
        <p:spPr>
          <a:xfrm>
            <a:off x="8062464" y="2743683"/>
            <a:ext cx="356897"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620" dirty="0">
                <a:latin typeface="宋体" panose="02010600030101010101" pitchFamily="2" charset="-122"/>
                <a:ea typeface="宋体" panose="02010600030101010101" pitchFamily="2" charset="-122"/>
                <a:cs typeface="宋体" panose="02010600030101010101" pitchFamily="2" charset="-122"/>
                <a:sym typeface="+mn-ea"/>
              </a:rPr>
              <a:t>报告</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8" name="圆角矩形 27"/>
          <p:cNvSpPr/>
          <p:nvPr/>
        </p:nvSpPr>
        <p:spPr>
          <a:xfrm>
            <a:off x="3818050" y="929082"/>
            <a:ext cx="1231337" cy="453650"/>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渗透测试</a:t>
            </a:r>
            <a:endParaRPr kumimoji="1" lang="zh-CN" altLang="en-US" dirty="0">
              <a:latin typeface="宋体" panose="02010600030101010101" pitchFamily="2" charset="-122"/>
              <a:ea typeface="宋体" panose="02010600030101010101" pitchFamily="2" charset="-122"/>
              <a:cs typeface="宋体" panose="02010600030101010101" pitchFamily="2" charset="-122"/>
            </a:endParaRPr>
          </a:p>
        </p:txBody>
      </p:sp>
      <p:cxnSp>
        <p:nvCxnSpPr>
          <p:cNvPr id="30" name="肘形连接符 29"/>
          <p:cNvCxnSpPr>
            <a:stCxn id="3" idx="0"/>
            <a:endCxn id="12" idx="0"/>
          </p:cNvCxnSpPr>
          <p:nvPr/>
        </p:nvCxnSpPr>
        <p:spPr bwMode="auto">
          <a:xfrm rot="5400000" flipH="1" flipV="1">
            <a:off x="4498526" y="-1339170"/>
            <a:ext cx="64807" cy="6415913"/>
          </a:xfrm>
          <a:prstGeom prst="bentConnector3">
            <a:avLst>
              <a:gd name="adj1" fmla="val 417465"/>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肘形连接符 30"/>
          <p:cNvCxnSpPr>
            <a:stCxn id="9" idx="0"/>
            <a:endCxn id="11" idx="0"/>
          </p:cNvCxnSpPr>
          <p:nvPr/>
        </p:nvCxnSpPr>
        <p:spPr bwMode="auto">
          <a:xfrm rot="5400000" flipH="1" flipV="1">
            <a:off x="4466122" y="248606"/>
            <a:ext cx="11430" cy="3175553"/>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肘形连接符 33"/>
          <p:cNvCxnSpPr>
            <a:stCxn id="10" idx="0"/>
            <a:endCxn id="28" idx="2"/>
          </p:cNvCxnSpPr>
          <p:nvPr/>
        </p:nvCxnSpPr>
        <p:spPr bwMode="auto">
          <a:xfrm rot="5400000" flipH="1" flipV="1">
            <a:off x="4174489" y="1641961"/>
            <a:ext cx="518458" cy="11430"/>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肘形连接符 37"/>
          <p:cNvCxnSpPr>
            <a:stCxn id="13" idx="0"/>
            <a:endCxn id="15" idx="0"/>
          </p:cNvCxnSpPr>
          <p:nvPr/>
        </p:nvCxnSpPr>
        <p:spPr bwMode="auto">
          <a:xfrm rot="5400000" flipH="1" flipV="1">
            <a:off x="1290569"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肘形连接符 40"/>
          <p:cNvCxnSpPr>
            <a:stCxn id="14" idx="0"/>
            <a:endCxn id="3" idx="2"/>
          </p:cNvCxnSpPr>
          <p:nvPr/>
        </p:nvCxnSpPr>
        <p:spPr bwMode="auto">
          <a:xfrm rot="5400000" flipH="1" flipV="1">
            <a:off x="1112350" y="2533060"/>
            <a:ext cx="388843" cy="32404"/>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肘形连接符 44"/>
          <p:cNvCxnSpPr>
            <a:stCxn id="16" idx="0"/>
            <a:endCxn id="18" idx="0"/>
          </p:cNvCxnSpPr>
          <p:nvPr/>
        </p:nvCxnSpPr>
        <p:spPr bwMode="auto">
          <a:xfrm rot="5400000" flipH="1" flipV="1">
            <a:off x="2845942"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肘形连接符 45"/>
          <p:cNvCxnSpPr>
            <a:stCxn id="17" idx="0"/>
          </p:cNvCxnSpPr>
          <p:nvPr/>
        </p:nvCxnSpPr>
        <p:spPr bwMode="auto">
          <a:xfrm rot="5400000" flipH="1" flipV="1">
            <a:off x="2667722" y="2538775"/>
            <a:ext cx="383128" cy="2668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肘形连接符 46"/>
          <p:cNvCxnSpPr>
            <a:stCxn id="19" idx="0"/>
            <a:endCxn id="21" idx="0"/>
          </p:cNvCxnSpPr>
          <p:nvPr/>
        </p:nvCxnSpPr>
        <p:spPr bwMode="auto">
          <a:xfrm rot="5400000" flipH="1" flipV="1">
            <a:off x="4466122"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肘形连接符 47"/>
          <p:cNvCxnSpPr>
            <a:stCxn id="20" idx="0"/>
          </p:cNvCxnSpPr>
          <p:nvPr/>
        </p:nvCxnSpPr>
        <p:spPr bwMode="auto">
          <a:xfrm rot="16200000" flipV="1">
            <a:off x="4255499" y="2533060"/>
            <a:ext cx="383128" cy="3811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肘形连接符 48"/>
          <p:cNvCxnSpPr>
            <a:stCxn id="22" idx="0"/>
            <a:endCxn id="24" idx="0"/>
          </p:cNvCxnSpPr>
          <p:nvPr/>
        </p:nvCxnSpPr>
        <p:spPr bwMode="auto">
          <a:xfrm rot="5400000" flipH="1" flipV="1">
            <a:off x="6086302"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肘形连接符 49"/>
          <p:cNvCxnSpPr>
            <a:stCxn id="23" idx="0"/>
          </p:cNvCxnSpPr>
          <p:nvPr/>
        </p:nvCxnSpPr>
        <p:spPr bwMode="auto">
          <a:xfrm rot="16200000" flipV="1">
            <a:off x="5875679" y="2533060"/>
            <a:ext cx="383128" cy="3811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肘形连接符 50"/>
          <p:cNvCxnSpPr>
            <a:stCxn id="25" idx="0"/>
            <a:endCxn id="27" idx="0"/>
          </p:cNvCxnSpPr>
          <p:nvPr/>
        </p:nvCxnSpPr>
        <p:spPr bwMode="auto">
          <a:xfrm rot="5400000" flipH="1" flipV="1">
            <a:off x="7746872" y="2249643"/>
            <a:ext cx="11430" cy="98808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肘形连接符 51"/>
          <p:cNvCxnSpPr>
            <a:stCxn id="26" idx="0"/>
          </p:cNvCxnSpPr>
          <p:nvPr/>
        </p:nvCxnSpPr>
        <p:spPr bwMode="auto">
          <a:xfrm rot="16200000" flipV="1">
            <a:off x="7560666" y="2533060"/>
            <a:ext cx="383128" cy="3811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down)">
                                      <p:cBhvr>
                                        <p:cTn id="12" dur="500"/>
                                        <p:tgtEl>
                                          <p:spTgt spid="9"/>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down)">
                                      <p:cBhvr>
                                        <p:cTn id="16" dur="500"/>
                                        <p:tgtEl>
                                          <p:spTgt spid="10"/>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down)">
                                      <p:cBhvr>
                                        <p:cTn id="20" dur="500"/>
                                        <p:tgtEl>
                                          <p:spTgt spid="11"/>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down)">
                                      <p:cBhvr>
                                        <p:cTn id="24" dur="500"/>
                                        <p:tgtEl>
                                          <p:spTgt spid="12"/>
                                        </p:tgtEl>
                                      </p:cBhvr>
                                    </p:animEffect>
                                  </p:childTnLst>
                                </p:cTn>
                              </p:par>
                              <p:par>
                                <p:cTn id="25" presetID="12" presetClass="entr" presetSubtype="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ppt_y</p:attrName>
                                        </p:attrNameLst>
                                      </p:cBhvr>
                                      <p:tavLst>
                                        <p:tav tm="0">
                                          <p:val>
                                            <p:strVal val="#ppt_y-#ppt_h*1.125000"/>
                                          </p:val>
                                        </p:tav>
                                        <p:tav tm="100000">
                                          <p:val>
                                            <p:strVal val="#ppt_y"/>
                                          </p:val>
                                        </p:tav>
                                      </p:tavLst>
                                    </p:anim>
                                    <p:animEffect transition="in" filter="wipe(down)">
                                      <p:cBhvr>
                                        <p:cTn id="28" dur="500"/>
                                        <p:tgtEl>
                                          <p:spTgt spid="30"/>
                                        </p:tgtEl>
                                      </p:cBhvr>
                                    </p:animEffect>
                                  </p:childTnLst>
                                </p:cTn>
                              </p:par>
                              <p:par>
                                <p:cTn id="29" presetID="12" presetClass="entr" presetSubtype="1"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ppt_y</p:attrName>
                                        </p:attrNameLst>
                                      </p:cBhvr>
                                      <p:tavLst>
                                        <p:tav tm="0">
                                          <p:val>
                                            <p:strVal val="#ppt_y-#ppt_h*1.125000"/>
                                          </p:val>
                                        </p:tav>
                                        <p:tav tm="100000">
                                          <p:val>
                                            <p:strVal val="#ppt_y"/>
                                          </p:val>
                                        </p:tav>
                                      </p:tavLst>
                                    </p:anim>
                                    <p:animEffect transition="in" filter="wipe(down)">
                                      <p:cBhvr>
                                        <p:cTn id="32" dur="500"/>
                                        <p:tgtEl>
                                          <p:spTgt spid="31"/>
                                        </p:tgtEl>
                                      </p:cBhvr>
                                    </p:animEffect>
                                  </p:childTnLst>
                                </p:cTn>
                              </p:par>
                              <p:par>
                                <p:cTn id="33" presetID="12" presetClass="entr" presetSubtype="1"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p:tgtEl>
                                          <p:spTgt spid="34"/>
                                        </p:tgtEl>
                                        <p:attrNameLst>
                                          <p:attrName>ppt_y</p:attrName>
                                        </p:attrNameLst>
                                      </p:cBhvr>
                                      <p:tavLst>
                                        <p:tav tm="0">
                                          <p:val>
                                            <p:strVal val="#ppt_y-#ppt_h*1.125000"/>
                                          </p:val>
                                        </p:tav>
                                        <p:tav tm="100000">
                                          <p:val>
                                            <p:strVal val="#ppt_y"/>
                                          </p:val>
                                        </p:tav>
                                      </p:tavLst>
                                    </p:anim>
                                    <p:animEffect transition="in" filter="wipe(down)">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down)">
                                      <p:cBhvr>
                                        <p:cTn id="42" dur="500"/>
                                        <p:tgtEl>
                                          <p:spTgt spid="13"/>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p:tgtEl>
                                          <p:spTgt spid="14"/>
                                        </p:tgtEl>
                                        <p:attrNameLst>
                                          <p:attrName>ppt_y</p:attrName>
                                        </p:attrNameLst>
                                      </p:cBhvr>
                                      <p:tavLst>
                                        <p:tav tm="0">
                                          <p:val>
                                            <p:strVal val="#ppt_y-#ppt_h*1.125000"/>
                                          </p:val>
                                        </p:tav>
                                        <p:tav tm="100000">
                                          <p:val>
                                            <p:strVal val="#ppt_y"/>
                                          </p:val>
                                        </p:tav>
                                      </p:tavLst>
                                    </p:anim>
                                    <p:animEffect transition="in" filter="wipe(down)">
                                      <p:cBhvr>
                                        <p:cTn id="46" dur="500"/>
                                        <p:tgtEl>
                                          <p:spTgt spid="14"/>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p:tgtEl>
                                          <p:spTgt spid="15"/>
                                        </p:tgtEl>
                                        <p:attrNameLst>
                                          <p:attrName>ppt_y</p:attrName>
                                        </p:attrNameLst>
                                      </p:cBhvr>
                                      <p:tavLst>
                                        <p:tav tm="0">
                                          <p:val>
                                            <p:strVal val="#ppt_y-#ppt_h*1.125000"/>
                                          </p:val>
                                        </p:tav>
                                        <p:tav tm="100000">
                                          <p:val>
                                            <p:strVal val="#ppt_y"/>
                                          </p:val>
                                        </p:tav>
                                      </p:tavLst>
                                    </p:anim>
                                    <p:animEffect transition="in" filter="wipe(down)">
                                      <p:cBhvr>
                                        <p:cTn id="50" dur="500"/>
                                        <p:tgtEl>
                                          <p:spTgt spid="15"/>
                                        </p:tgtEl>
                                      </p:cBhvr>
                                    </p:animEffect>
                                  </p:childTnLst>
                                </p:cTn>
                              </p:par>
                              <p:par>
                                <p:cTn id="51" presetID="1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p:tgtEl>
                                          <p:spTgt spid="38"/>
                                        </p:tgtEl>
                                        <p:attrNameLst>
                                          <p:attrName>ppt_y</p:attrName>
                                        </p:attrNameLst>
                                      </p:cBhvr>
                                      <p:tavLst>
                                        <p:tav tm="0">
                                          <p:val>
                                            <p:strVal val="#ppt_y-#ppt_h*1.125000"/>
                                          </p:val>
                                        </p:tav>
                                        <p:tav tm="100000">
                                          <p:val>
                                            <p:strVal val="#ppt_y"/>
                                          </p:val>
                                        </p:tav>
                                      </p:tavLst>
                                    </p:anim>
                                    <p:animEffect transition="in" filter="wipe(down)">
                                      <p:cBhvr>
                                        <p:cTn id="54" dur="500"/>
                                        <p:tgtEl>
                                          <p:spTgt spid="38"/>
                                        </p:tgtEl>
                                      </p:cBhvr>
                                    </p:animEffect>
                                  </p:childTnLst>
                                </p:cTn>
                              </p:par>
                              <p:par>
                                <p:cTn id="55" presetID="12" presetClass="entr" presetSubtype="1"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p:tgtEl>
                                          <p:spTgt spid="41"/>
                                        </p:tgtEl>
                                        <p:attrNameLst>
                                          <p:attrName>ppt_y</p:attrName>
                                        </p:attrNameLst>
                                      </p:cBhvr>
                                      <p:tavLst>
                                        <p:tav tm="0">
                                          <p:val>
                                            <p:strVal val="#ppt_y-#ppt_h*1.125000"/>
                                          </p:val>
                                        </p:tav>
                                        <p:tav tm="100000">
                                          <p:val>
                                            <p:strVal val="#ppt_y"/>
                                          </p:val>
                                        </p:tav>
                                      </p:tavLst>
                                    </p:anim>
                                    <p:animEffect transition="in" filter="wipe(down)">
                                      <p:cBhvr>
                                        <p:cTn id="58" dur="50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1"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p:tgtEl>
                                          <p:spTgt spid="16"/>
                                        </p:tgtEl>
                                        <p:attrNameLst>
                                          <p:attrName>ppt_y</p:attrName>
                                        </p:attrNameLst>
                                      </p:cBhvr>
                                      <p:tavLst>
                                        <p:tav tm="0">
                                          <p:val>
                                            <p:strVal val="#ppt_y-#ppt_h*1.125000"/>
                                          </p:val>
                                        </p:tav>
                                        <p:tav tm="100000">
                                          <p:val>
                                            <p:strVal val="#ppt_y"/>
                                          </p:val>
                                        </p:tav>
                                      </p:tavLst>
                                    </p:anim>
                                    <p:animEffect transition="in" filter="wipe(down)">
                                      <p:cBhvr>
                                        <p:cTn id="64" dur="500"/>
                                        <p:tgtEl>
                                          <p:spTgt spid="16"/>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p:tgtEl>
                                          <p:spTgt spid="17"/>
                                        </p:tgtEl>
                                        <p:attrNameLst>
                                          <p:attrName>ppt_y</p:attrName>
                                        </p:attrNameLst>
                                      </p:cBhvr>
                                      <p:tavLst>
                                        <p:tav tm="0">
                                          <p:val>
                                            <p:strVal val="#ppt_y-#ppt_h*1.125000"/>
                                          </p:val>
                                        </p:tav>
                                        <p:tav tm="100000">
                                          <p:val>
                                            <p:strVal val="#ppt_y"/>
                                          </p:val>
                                        </p:tav>
                                      </p:tavLst>
                                    </p:anim>
                                    <p:animEffect transition="in" filter="wipe(down)">
                                      <p:cBhvr>
                                        <p:cTn id="68" dur="500"/>
                                        <p:tgtEl>
                                          <p:spTgt spid="17"/>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p:tgtEl>
                                          <p:spTgt spid="18"/>
                                        </p:tgtEl>
                                        <p:attrNameLst>
                                          <p:attrName>ppt_y</p:attrName>
                                        </p:attrNameLst>
                                      </p:cBhvr>
                                      <p:tavLst>
                                        <p:tav tm="0">
                                          <p:val>
                                            <p:strVal val="#ppt_y-#ppt_h*1.125000"/>
                                          </p:val>
                                        </p:tav>
                                        <p:tav tm="100000">
                                          <p:val>
                                            <p:strVal val="#ppt_y"/>
                                          </p:val>
                                        </p:tav>
                                      </p:tavLst>
                                    </p:anim>
                                    <p:animEffect transition="in" filter="wipe(down)">
                                      <p:cBhvr>
                                        <p:cTn id="72" dur="500"/>
                                        <p:tgtEl>
                                          <p:spTgt spid="18"/>
                                        </p:tgtEl>
                                      </p:cBhvr>
                                    </p:animEffect>
                                  </p:childTnLst>
                                </p:cTn>
                              </p:par>
                              <p:par>
                                <p:cTn id="73" presetID="12" presetClass="entr" presetSubtype="1"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p:tgtEl>
                                          <p:spTgt spid="45"/>
                                        </p:tgtEl>
                                        <p:attrNameLst>
                                          <p:attrName>ppt_y</p:attrName>
                                        </p:attrNameLst>
                                      </p:cBhvr>
                                      <p:tavLst>
                                        <p:tav tm="0">
                                          <p:val>
                                            <p:strVal val="#ppt_y-#ppt_h*1.125000"/>
                                          </p:val>
                                        </p:tav>
                                        <p:tav tm="100000">
                                          <p:val>
                                            <p:strVal val="#ppt_y"/>
                                          </p:val>
                                        </p:tav>
                                      </p:tavLst>
                                    </p:anim>
                                    <p:animEffect transition="in" filter="wipe(down)">
                                      <p:cBhvr>
                                        <p:cTn id="76" dur="500"/>
                                        <p:tgtEl>
                                          <p:spTgt spid="45"/>
                                        </p:tgtEl>
                                      </p:cBhvr>
                                    </p:animEffect>
                                  </p:childTnLst>
                                </p:cTn>
                              </p:par>
                              <p:par>
                                <p:cTn id="77" presetID="12" presetClass="entr" presetSubtype="1"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p:tgtEl>
                                          <p:spTgt spid="46"/>
                                        </p:tgtEl>
                                        <p:attrNameLst>
                                          <p:attrName>ppt_y</p:attrName>
                                        </p:attrNameLst>
                                      </p:cBhvr>
                                      <p:tavLst>
                                        <p:tav tm="0">
                                          <p:val>
                                            <p:strVal val="#ppt_y-#ppt_h*1.125000"/>
                                          </p:val>
                                        </p:tav>
                                        <p:tav tm="100000">
                                          <p:val>
                                            <p:strVal val="#ppt_y"/>
                                          </p:val>
                                        </p:tav>
                                      </p:tavLst>
                                    </p:anim>
                                    <p:animEffect transition="in" filter="wipe(down)">
                                      <p:cBhvr>
                                        <p:cTn id="80" dur="500"/>
                                        <p:tgtEl>
                                          <p:spTgt spid="46"/>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1"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additive="base">
                                        <p:cTn id="85" dur="500"/>
                                        <p:tgtEl>
                                          <p:spTgt spid="19"/>
                                        </p:tgtEl>
                                        <p:attrNameLst>
                                          <p:attrName>ppt_y</p:attrName>
                                        </p:attrNameLst>
                                      </p:cBhvr>
                                      <p:tavLst>
                                        <p:tav tm="0">
                                          <p:val>
                                            <p:strVal val="#ppt_y-#ppt_h*1.125000"/>
                                          </p:val>
                                        </p:tav>
                                        <p:tav tm="100000">
                                          <p:val>
                                            <p:strVal val="#ppt_y"/>
                                          </p:val>
                                        </p:tav>
                                      </p:tavLst>
                                    </p:anim>
                                    <p:animEffect transition="in" filter="wipe(down)">
                                      <p:cBhvr>
                                        <p:cTn id="86" dur="500"/>
                                        <p:tgtEl>
                                          <p:spTgt spid="19"/>
                                        </p:tgtEl>
                                      </p:cBhvr>
                                    </p:animEffect>
                                  </p:childTnLst>
                                </p:cTn>
                              </p:par>
                              <p:par>
                                <p:cTn id="87" presetID="12" presetClass="entr" presetSubtype="1"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p:tgtEl>
                                          <p:spTgt spid="20"/>
                                        </p:tgtEl>
                                        <p:attrNameLst>
                                          <p:attrName>ppt_y</p:attrName>
                                        </p:attrNameLst>
                                      </p:cBhvr>
                                      <p:tavLst>
                                        <p:tav tm="0">
                                          <p:val>
                                            <p:strVal val="#ppt_y-#ppt_h*1.125000"/>
                                          </p:val>
                                        </p:tav>
                                        <p:tav tm="100000">
                                          <p:val>
                                            <p:strVal val="#ppt_y"/>
                                          </p:val>
                                        </p:tav>
                                      </p:tavLst>
                                    </p:anim>
                                    <p:animEffect transition="in" filter="wipe(down)">
                                      <p:cBhvr>
                                        <p:cTn id="90" dur="500"/>
                                        <p:tgtEl>
                                          <p:spTgt spid="20"/>
                                        </p:tgtEl>
                                      </p:cBhvr>
                                    </p:animEffect>
                                  </p:childTnLst>
                                </p:cTn>
                              </p:par>
                              <p:par>
                                <p:cTn id="91" presetID="12" presetClass="entr" presetSubtype="1"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p:tgtEl>
                                          <p:spTgt spid="21"/>
                                        </p:tgtEl>
                                        <p:attrNameLst>
                                          <p:attrName>ppt_y</p:attrName>
                                        </p:attrNameLst>
                                      </p:cBhvr>
                                      <p:tavLst>
                                        <p:tav tm="0">
                                          <p:val>
                                            <p:strVal val="#ppt_y-#ppt_h*1.125000"/>
                                          </p:val>
                                        </p:tav>
                                        <p:tav tm="100000">
                                          <p:val>
                                            <p:strVal val="#ppt_y"/>
                                          </p:val>
                                        </p:tav>
                                      </p:tavLst>
                                    </p:anim>
                                    <p:animEffect transition="in" filter="wipe(down)">
                                      <p:cBhvr>
                                        <p:cTn id="94" dur="500"/>
                                        <p:tgtEl>
                                          <p:spTgt spid="21"/>
                                        </p:tgtEl>
                                      </p:cBhvr>
                                    </p:animEffect>
                                  </p:childTnLst>
                                </p:cTn>
                              </p:par>
                              <p:par>
                                <p:cTn id="95" presetID="12" presetClass="entr" presetSubtype="1"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 calcmode="lin" valueType="num">
                                      <p:cBhvr additive="base">
                                        <p:cTn id="97" dur="500"/>
                                        <p:tgtEl>
                                          <p:spTgt spid="47"/>
                                        </p:tgtEl>
                                        <p:attrNameLst>
                                          <p:attrName>ppt_y</p:attrName>
                                        </p:attrNameLst>
                                      </p:cBhvr>
                                      <p:tavLst>
                                        <p:tav tm="0">
                                          <p:val>
                                            <p:strVal val="#ppt_y-#ppt_h*1.125000"/>
                                          </p:val>
                                        </p:tav>
                                        <p:tav tm="100000">
                                          <p:val>
                                            <p:strVal val="#ppt_y"/>
                                          </p:val>
                                        </p:tav>
                                      </p:tavLst>
                                    </p:anim>
                                    <p:animEffect transition="in" filter="wipe(down)">
                                      <p:cBhvr>
                                        <p:cTn id="98" dur="500"/>
                                        <p:tgtEl>
                                          <p:spTgt spid="47"/>
                                        </p:tgtEl>
                                      </p:cBhvr>
                                    </p:animEffect>
                                  </p:childTnLst>
                                </p:cTn>
                              </p:par>
                              <p:par>
                                <p:cTn id="99" presetID="12" presetClass="entr" presetSubtype="1"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additive="base">
                                        <p:cTn id="101" dur="500"/>
                                        <p:tgtEl>
                                          <p:spTgt spid="48"/>
                                        </p:tgtEl>
                                        <p:attrNameLst>
                                          <p:attrName>ppt_y</p:attrName>
                                        </p:attrNameLst>
                                      </p:cBhvr>
                                      <p:tavLst>
                                        <p:tav tm="0">
                                          <p:val>
                                            <p:strVal val="#ppt_y-#ppt_h*1.125000"/>
                                          </p:val>
                                        </p:tav>
                                        <p:tav tm="100000">
                                          <p:val>
                                            <p:strVal val="#ppt_y"/>
                                          </p:val>
                                        </p:tav>
                                      </p:tavLst>
                                    </p:anim>
                                    <p:animEffect transition="in" filter="wipe(down)">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1"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additive="base">
                                        <p:cTn id="107" dur="500"/>
                                        <p:tgtEl>
                                          <p:spTgt spid="22"/>
                                        </p:tgtEl>
                                        <p:attrNameLst>
                                          <p:attrName>ppt_y</p:attrName>
                                        </p:attrNameLst>
                                      </p:cBhvr>
                                      <p:tavLst>
                                        <p:tav tm="0">
                                          <p:val>
                                            <p:strVal val="#ppt_y-#ppt_h*1.125000"/>
                                          </p:val>
                                        </p:tav>
                                        <p:tav tm="100000">
                                          <p:val>
                                            <p:strVal val="#ppt_y"/>
                                          </p:val>
                                        </p:tav>
                                      </p:tavLst>
                                    </p:anim>
                                    <p:animEffect transition="in" filter="wipe(down)">
                                      <p:cBhvr>
                                        <p:cTn id="108" dur="500"/>
                                        <p:tgtEl>
                                          <p:spTgt spid="22"/>
                                        </p:tgtEl>
                                      </p:cBhvr>
                                    </p:animEffect>
                                  </p:childTnLst>
                                </p:cTn>
                              </p:par>
                              <p:par>
                                <p:cTn id="109" presetID="12" presetClass="entr" presetSubtype="1"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 calcmode="lin" valueType="num">
                                      <p:cBhvr additive="base">
                                        <p:cTn id="111" dur="500"/>
                                        <p:tgtEl>
                                          <p:spTgt spid="23"/>
                                        </p:tgtEl>
                                        <p:attrNameLst>
                                          <p:attrName>ppt_y</p:attrName>
                                        </p:attrNameLst>
                                      </p:cBhvr>
                                      <p:tavLst>
                                        <p:tav tm="0">
                                          <p:val>
                                            <p:strVal val="#ppt_y-#ppt_h*1.125000"/>
                                          </p:val>
                                        </p:tav>
                                        <p:tav tm="100000">
                                          <p:val>
                                            <p:strVal val="#ppt_y"/>
                                          </p:val>
                                        </p:tav>
                                      </p:tavLst>
                                    </p:anim>
                                    <p:animEffect transition="in" filter="wipe(down)">
                                      <p:cBhvr>
                                        <p:cTn id="112" dur="500"/>
                                        <p:tgtEl>
                                          <p:spTgt spid="23"/>
                                        </p:tgtEl>
                                      </p:cBhvr>
                                    </p:animEffect>
                                  </p:childTnLst>
                                </p:cTn>
                              </p:par>
                              <p:par>
                                <p:cTn id="113" presetID="12" presetClass="entr" presetSubtype="1"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additive="base">
                                        <p:cTn id="115" dur="500"/>
                                        <p:tgtEl>
                                          <p:spTgt spid="24"/>
                                        </p:tgtEl>
                                        <p:attrNameLst>
                                          <p:attrName>ppt_y</p:attrName>
                                        </p:attrNameLst>
                                      </p:cBhvr>
                                      <p:tavLst>
                                        <p:tav tm="0">
                                          <p:val>
                                            <p:strVal val="#ppt_y-#ppt_h*1.125000"/>
                                          </p:val>
                                        </p:tav>
                                        <p:tav tm="100000">
                                          <p:val>
                                            <p:strVal val="#ppt_y"/>
                                          </p:val>
                                        </p:tav>
                                      </p:tavLst>
                                    </p:anim>
                                    <p:animEffect transition="in" filter="wipe(down)">
                                      <p:cBhvr>
                                        <p:cTn id="116" dur="500"/>
                                        <p:tgtEl>
                                          <p:spTgt spid="24"/>
                                        </p:tgtEl>
                                      </p:cBhvr>
                                    </p:animEffect>
                                  </p:childTnLst>
                                </p:cTn>
                              </p:par>
                              <p:par>
                                <p:cTn id="117" presetID="12" presetClass="entr" presetSubtype="1"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 calcmode="lin" valueType="num">
                                      <p:cBhvr additive="base">
                                        <p:cTn id="119" dur="500"/>
                                        <p:tgtEl>
                                          <p:spTgt spid="49"/>
                                        </p:tgtEl>
                                        <p:attrNameLst>
                                          <p:attrName>ppt_y</p:attrName>
                                        </p:attrNameLst>
                                      </p:cBhvr>
                                      <p:tavLst>
                                        <p:tav tm="0">
                                          <p:val>
                                            <p:strVal val="#ppt_y-#ppt_h*1.125000"/>
                                          </p:val>
                                        </p:tav>
                                        <p:tav tm="100000">
                                          <p:val>
                                            <p:strVal val="#ppt_y"/>
                                          </p:val>
                                        </p:tav>
                                      </p:tavLst>
                                    </p:anim>
                                    <p:animEffect transition="in" filter="wipe(down)">
                                      <p:cBhvr>
                                        <p:cTn id="120" dur="500"/>
                                        <p:tgtEl>
                                          <p:spTgt spid="49"/>
                                        </p:tgtEl>
                                      </p:cBhvr>
                                    </p:animEffect>
                                  </p:childTnLst>
                                </p:cTn>
                              </p:par>
                              <p:par>
                                <p:cTn id="121" presetID="12" presetClass="entr" presetSubtype="1" fill="hold" nodeType="withEffect">
                                  <p:stCondLst>
                                    <p:cond delay="0"/>
                                  </p:stCondLst>
                                  <p:childTnLst>
                                    <p:set>
                                      <p:cBhvr>
                                        <p:cTn id="122" dur="1" fill="hold">
                                          <p:stCondLst>
                                            <p:cond delay="0"/>
                                          </p:stCondLst>
                                        </p:cTn>
                                        <p:tgtEl>
                                          <p:spTgt spid="50"/>
                                        </p:tgtEl>
                                        <p:attrNameLst>
                                          <p:attrName>style.visibility</p:attrName>
                                        </p:attrNameLst>
                                      </p:cBhvr>
                                      <p:to>
                                        <p:strVal val="visible"/>
                                      </p:to>
                                    </p:set>
                                    <p:anim calcmode="lin" valueType="num">
                                      <p:cBhvr additive="base">
                                        <p:cTn id="123" dur="500"/>
                                        <p:tgtEl>
                                          <p:spTgt spid="50"/>
                                        </p:tgtEl>
                                        <p:attrNameLst>
                                          <p:attrName>ppt_y</p:attrName>
                                        </p:attrNameLst>
                                      </p:cBhvr>
                                      <p:tavLst>
                                        <p:tav tm="0">
                                          <p:val>
                                            <p:strVal val="#ppt_y-#ppt_h*1.125000"/>
                                          </p:val>
                                        </p:tav>
                                        <p:tav tm="100000">
                                          <p:val>
                                            <p:strVal val="#ppt_y"/>
                                          </p:val>
                                        </p:tav>
                                      </p:tavLst>
                                    </p:anim>
                                    <p:animEffect transition="in" filter="wipe(down)">
                                      <p:cBhvr>
                                        <p:cTn id="124" dur="500"/>
                                        <p:tgtEl>
                                          <p:spTgt spid="50"/>
                                        </p:tgtEl>
                                      </p:cBhvr>
                                    </p:animEffect>
                                  </p:childTnLst>
                                </p:cTn>
                              </p:par>
                            </p:childTnLst>
                          </p:cTn>
                        </p:par>
                      </p:childTnLst>
                    </p:cTn>
                  </p:par>
                  <p:par>
                    <p:cTn id="125" fill="hold">
                      <p:stCondLst>
                        <p:cond delay="indefinite"/>
                      </p:stCondLst>
                      <p:childTnLst>
                        <p:par>
                          <p:cTn id="126" fill="hold">
                            <p:stCondLst>
                              <p:cond delay="0"/>
                            </p:stCondLst>
                            <p:childTnLst>
                              <p:par>
                                <p:cTn id="127" presetID="12" presetClass="entr" presetSubtype="1"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 calcmode="lin" valueType="num">
                                      <p:cBhvr additive="base">
                                        <p:cTn id="129" dur="500"/>
                                        <p:tgtEl>
                                          <p:spTgt spid="25"/>
                                        </p:tgtEl>
                                        <p:attrNameLst>
                                          <p:attrName>ppt_y</p:attrName>
                                        </p:attrNameLst>
                                      </p:cBhvr>
                                      <p:tavLst>
                                        <p:tav tm="0">
                                          <p:val>
                                            <p:strVal val="#ppt_y-#ppt_h*1.125000"/>
                                          </p:val>
                                        </p:tav>
                                        <p:tav tm="100000">
                                          <p:val>
                                            <p:strVal val="#ppt_y"/>
                                          </p:val>
                                        </p:tav>
                                      </p:tavLst>
                                    </p:anim>
                                    <p:animEffect transition="in" filter="wipe(down)">
                                      <p:cBhvr>
                                        <p:cTn id="130" dur="500"/>
                                        <p:tgtEl>
                                          <p:spTgt spid="25"/>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 calcmode="lin" valueType="num">
                                      <p:cBhvr additive="base">
                                        <p:cTn id="133" dur="500"/>
                                        <p:tgtEl>
                                          <p:spTgt spid="26"/>
                                        </p:tgtEl>
                                        <p:attrNameLst>
                                          <p:attrName>ppt_y</p:attrName>
                                        </p:attrNameLst>
                                      </p:cBhvr>
                                      <p:tavLst>
                                        <p:tav tm="0">
                                          <p:val>
                                            <p:strVal val="#ppt_y-#ppt_h*1.125000"/>
                                          </p:val>
                                        </p:tav>
                                        <p:tav tm="100000">
                                          <p:val>
                                            <p:strVal val="#ppt_y"/>
                                          </p:val>
                                        </p:tav>
                                      </p:tavLst>
                                    </p:anim>
                                    <p:animEffect transition="in" filter="wipe(down)">
                                      <p:cBhvr>
                                        <p:cTn id="134" dur="500"/>
                                        <p:tgtEl>
                                          <p:spTgt spid="26"/>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27"/>
                                        </p:tgtEl>
                                        <p:attrNameLst>
                                          <p:attrName>style.visibility</p:attrName>
                                        </p:attrNameLst>
                                      </p:cBhvr>
                                      <p:to>
                                        <p:strVal val="visible"/>
                                      </p:to>
                                    </p:set>
                                    <p:anim calcmode="lin" valueType="num">
                                      <p:cBhvr additive="base">
                                        <p:cTn id="137" dur="500"/>
                                        <p:tgtEl>
                                          <p:spTgt spid="27"/>
                                        </p:tgtEl>
                                        <p:attrNameLst>
                                          <p:attrName>ppt_y</p:attrName>
                                        </p:attrNameLst>
                                      </p:cBhvr>
                                      <p:tavLst>
                                        <p:tav tm="0">
                                          <p:val>
                                            <p:strVal val="#ppt_y-#ppt_h*1.125000"/>
                                          </p:val>
                                        </p:tav>
                                        <p:tav tm="100000">
                                          <p:val>
                                            <p:strVal val="#ppt_y"/>
                                          </p:val>
                                        </p:tav>
                                      </p:tavLst>
                                    </p:anim>
                                    <p:animEffect transition="in" filter="wipe(down)">
                                      <p:cBhvr>
                                        <p:cTn id="138" dur="500"/>
                                        <p:tgtEl>
                                          <p:spTgt spid="27"/>
                                        </p:tgtEl>
                                      </p:cBhvr>
                                    </p:animEffect>
                                  </p:childTnLst>
                                </p:cTn>
                              </p:par>
                              <p:par>
                                <p:cTn id="139" presetID="12" presetClass="entr" presetSubtype="1" fill="hold" nodeType="withEffect">
                                  <p:stCondLst>
                                    <p:cond delay="0"/>
                                  </p:stCondLst>
                                  <p:childTnLst>
                                    <p:set>
                                      <p:cBhvr>
                                        <p:cTn id="140" dur="1" fill="hold">
                                          <p:stCondLst>
                                            <p:cond delay="0"/>
                                          </p:stCondLst>
                                        </p:cTn>
                                        <p:tgtEl>
                                          <p:spTgt spid="51"/>
                                        </p:tgtEl>
                                        <p:attrNameLst>
                                          <p:attrName>style.visibility</p:attrName>
                                        </p:attrNameLst>
                                      </p:cBhvr>
                                      <p:to>
                                        <p:strVal val="visible"/>
                                      </p:to>
                                    </p:set>
                                    <p:anim calcmode="lin" valueType="num">
                                      <p:cBhvr additive="base">
                                        <p:cTn id="141" dur="500"/>
                                        <p:tgtEl>
                                          <p:spTgt spid="51"/>
                                        </p:tgtEl>
                                        <p:attrNameLst>
                                          <p:attrName>ppt_y</p:attrName>
                                        </p:attrNameLst>
                                      </p:cBhvr>
                                      <p:tavLst>
                                        <p:tav tm="0">
                                          <p:val>
                                            <p:strVal val="#ppt_y-#ppt_h*1.125000"/>
                                          </p:val>
                                        </p:tav>
                                        <p:tav tm="100000">
                                          <p:val>
                                            <p:strVal val="#ppt_y"/>
                                          </p:val>
                                        </p:tav>
                                      </p:tavLst>
                                    </p:anim>
                                    <p:animEffect transition="in" filter="wipe(down)">
                                      <p:cBhvr>
                                        <p:cTn id="142" dur="500"/>
                                        <p:tgtEl>
                                          <p:spTgt spid="51"/>
                                        </p:tgtEl>
                                      </p:cBhvr>
                                    </p:animEffect>
                                  </p:childTnLst>
                                </p:cTn>
                              </p:par>
                              <p:par>
                                <p:cTn id="143" presetID="12" presetClass="entr" presetSubtype="1" fill="hold" nodeType="withEffect">
                                  <p:stCondLst>
                                    <p:cond delay="0"/>
                                  </p:stCondLst>
                                  <p:childTnLst>
                                    <p:set>
                                      <p:cBhvr>
                                        <p:cTn id="144" dur="1" fill="hold">
                                          <p:stCondLst>
                                            <p:cond delay="0"/>
                                          </p:stCondLst>
                                        </p:cTn>
                                        <p:tgtEl>
                                          <p:spTgt spid="52"/>
                                        </p:tgtEl>
                                        <p:attrNameLst>
                                          <p:attrName>style.visibility</p:attrName>
                                        </p:attrNameLst>
                                      </p:cBhvr>
                                      <p:to>
                                        <p:strVal val="visible"/>
                                      </p:to>
                                    </p:set>
                                    <p:anim calcmode="lin" valueType="num">
                                      <p:cBhvr additive="base">
                                        <p:cTn id="145" dur="500"/>
                                        <p:tgtEl>
                                          <p:spTgt spid="52"/>
                                        </p:tgtEl>
                                        <p:attrNameLst>
                                          <p:attrName>ppt_y</p:attrName>
                                        </p:attrNameLst>
                                      </p:cBhvr>
                                      <p:tavLst>
                                        <p:tav tm="0">
                                          <p:val>
                                            <p:strVal val="#ppt_y-#ppt_h*1.125000"/>
                                          </p:val>
                                        </p:tav>
                                        <p:tav tm="100000">
                                          <p:val>
                                            <p:strVal val="#ppt_y"/>
                                          </p:val>
                                        </p:tav>
                                      </p:tavLst>
                                    </p:anim>
                                    <p:animEffect transition="in" filter="wipe(down)">
                                      <p:cBhvr>
                                        <p:cTn id="14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03835" y="371287"/>
            <a:ext cx="5292090" cy="421482"/>
          </a:xfrm>
        </p:spPr>
        <p:txBody>
          <a:bodyPr>
            <a:no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渗透测试的一些具体方法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6867" name="Rectangle 3"/>
          <p:cNvSpPr>
            <a:spLocks noGrp="1" noChangeArrowheads="1"/>
          </p:cNvSpPr>
          <p:nvPr>
            <p:ph type="body" idx="1"/>
          </p:nvPr>
        </p:nvSpPr>
        <p:spPr>
          <a:xfrm>
            <a:off x="603835" y="1178492"/>
            <a:ext cx="7472253" cy="3152876"/>
          </a:xfrm>
        </p:spPr>
        <p:txBody>
          <a:bodyPr>
            <a:normAutofit/>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不同网段 </a:t>
            </a:r>
            <a:r>
              <a:rPr lang="en-US" altLang="zh-CN" sz="1600" b="1" dirty="0">
                <a:latin typeface="Arial" panose="020B0604020202020204" pitchFamily="34" charset="0"/>
                <a:ea typeface="宋体" panose="02010600030101010101" pitchFamily="2" charset="-122"/>
                <a:cs typeface="宋体" panose="02010600030101010101" pitchFamily="2" charset="-122"/>
              </a:rPr>
              <a:t>/</a:t>
            </a:r>
            <a:r>
              <a:rPr lang="en-US" altLang="zh-CN" sz="1600" b="1" dirty="0" err="1">
                <a:latin typeface="Arial" panose="020B0604020202020204" pitchFamily="34" charset="0"/>
                <a:ea typeface="宋体" panose="02010600030101010101" pitchFamily="2" charset="-122"/>
                <a:cs typeface="宋体" panose="02010600030101010101" pitchFamily="2" charset="-122"/>
              </a:rPr>
              <a:t>vlan</a:t>
            </a:r>
            <a:r>
              <a:rPr lang="en-US" altLang="zh-CN" sz="1600" b="1" dirty="0">
                <a:latin typeface="Arial" panose="020B0604020202020204" pitchFamily="34" charset="0"/>
                <a:ea typeface="宋体" panose="02010600030101010101" pitchFamily="2" charset="-122"/>
                <a:cs typeface="宋体" panose="02010600030101010101" pitchFamily="2" charset="-122"/>
              </a:rPr>
              <a:t> </a:t>
            </a:r>
            <a:r>
              <a:rPr lang="zh-CN" altLang="en-US" sz="1600" b="1" dirty="0">
                <a:latin typeface="Arial" panose="020B0604020202020204" pitchFamily="34" charset="0"/>
                <a:ea typeface="宋体" panose="02010600030101010101" pitchFamily="2" charset="-122"/>
                <a:cs typeface="宋体" panose="02010600030101010101" pitchFamily="2" charset="-122"/>
              </a:rPr>
              <a:t>之间的渗透</a:t>
            </a:r>
            <a:endParaRPr lang="en-US" altLang="zh-CN" sz="1600" b="1"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端口扫描：</a:t>
            </a:r>
            <a:r>
              <a:rPr lang="zh-CN" altLang="en-US" sz="1600" dirty="0">
                <a:latin typeface="Arial" panose="020B0604020202020204" pitchFamily="34" charset="0"/>
                <a:ea typeface="宋体" panose="02010600030101010101" pitchFamily="2" charset="-122"/>
                <a:cs typeface="宋体" panose="02010600030101010101" pitchFamily="2" charset="-122"/>
              </a:rPr>
              <a:t>利用网络安全扫描器，如</a:t>
            </a:r>
            <a:r>
              <a:rPr lang="en-US" altLang="zh-CN" sz="1600" dirty="0">
                <a:latin typeface="Arial" panose="020B0604020202020204" pitchFamily="34" charset="0"/>
                <a:ea typeface="宋体" panose="02010600030101010101" pitchFamily="2" charset="-122"/>
                <a:cs typeface="宋体" panose="02010600030101010101" pitchFamily="2" charset="-122"/>
              </a:rPr>
              <a:t>X-Scan</a:t>
            </a:r>
            <a:r>
              <a:rPr lang="zh-CN" altLang="en-US" sz="1600" dirty="0">
                <a:latin typeface="Arial" panose="020B0604020202020204" pitchFamily="34" charset="0"/>
                <a:ea typeface="宋体" panose="02010600030101010101" pitchFamily="2" charset="-122"/>
                <a:cs typeface="宋体" panose="02010600030101010101" pitchFamily="2" charset="-122"/>
              </a:rPr>
              <a:t>、</a:t>
            </a:r>
            <a:r>
              <a:rPr lang="en-US" altLang="zh-CN" sz="1600" dirty="0">
                <a:latin typeface="Arial" panose="020B0604020202020204" pitchFamily="34" charset="0"/>
                <a:ea typeface="宋体" panose="02010600030101010101" pitchFamily="2" charset="-122"/>
                <a:cs typeface="宋体" panose="02010600030101010101" pitchFamily="2" charset="-122"/>
              </a:rPr>
              <a:t>NMAP</a:t>
            </a:r>
            <a:endParaRPr lang="zh-CN" altLang="en-US" sz="1600"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远程溢出</a:t>
            </a:r>
            <a:r>
              <a:rPr lang="zh-CN" altLang="en-US" sz="1600" dirty="0">
                <a:latin typeface="Arial" panose="020B0604020202020204" pitchFamily="34" charset="0"/>
                <a:ea typeface="宋体" panose="02010600030101010101" pitchFamily="2" charset="-122"/>
                <a:cs typeface="宋体" panose="02010600030101010101" pitchFamily="2" charset="-122"/>
              </a:rPr>
              <a:t>：可利用现成的工具实现远程溢出攻击</a:t>
            </a:r>
            <a:endParaRPr lang="en-US" altLang="zh-CN" sz="1600"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tabLst>
                <a:tab pos="205740" algn="l"/>
              </a:tabLst>
            </a:pPr>
            <a:r>
              <a:rPr lang="zh-CN" altLang="en-US" sz="1600" dirty="0">
                <a:solidFill>
                  <a:srgbClr val="C00000"/>
                </a:solidFill>
                <a:latin typeface="Arial" panose="020B0604020202020204" pitchFamily="34" charset="0"/>
                <a:ea typeface="宋体" panose="02010600030101010101" pitchFamily="2" charset="-122"/>
                <a:cs typeface="宋体" panose="02010600030101010101" pitchFamily="2" charset="-122"/>
              </a:rPr>
              <a:t>（例如：溢出工具</a:t>
            </a:r>
            <a:r>
              <a:rPr lang="en-US" altLang="zh-CN" sz="1600" dirty="0">
                <a:solidFill>
                  <a:srgbClr val="C00000"/>
                </a:solidFill>
                <a:latin typeface="Arial" panose="020B0604020202020204" pitchFamily="34" charset="0"/>
                <a:ea typeface="宋体" panose="02010600030101010101" pitchFamily="2" charset="-122"/>
                <a:cs typeface="宋体" panose="02010600030101010101" pitchFamily="2" charset="-122"/>
              </a:rPr>
              <a:t>SQL2.exe + </a:t>
            </a:r>
            <a:r>
              <a:rPr lang="zh-CN" altLang="en-US" sz="1600" dirty="0">
                <a:solidFill>
                  <a:srgbClr val="C00000"/>
                </a:solidFill>
                <a:latin typeface="Arial" panose="020B0604020202020204" pitchFamily="34" charset="0"/>
                <a:ea typeface="宋体" panose="02010600030101010101" pitchFamily="2" charset="-122"/>
                <a:cs typeface="宋体" panose="02010600030101010101" pitchFamily="2" charset="-122"/>
              </a:rPr>
              <a:t>监听工具</a:t>
            </a:r>
            <a:r>
              <a:rPr lang="en-US" altLang="zh-CN" sz="1600" dirty="0" err="1">
                <a:solidFill>
                  <a:srgbClr val="C00000"/>
                </a:solidFill>
                <a:latin typeface="Arial" panose="020B0604020202020204" pitchFamily="34" charset="0"/>
                <a:ea typeface="宋体" panose="02010600030101010101" pitchFamily="2" charset="-122"/>
                <a:cs typeface="宋体" panose="02010600030101010101" pitchFamily="2" charset="-122"/>
              </a:rPr>
              <a:t>nc.exe</a:t>
            </a:r>
            <a:r>
              <a:rPr lang="en-US" altLang="zh-CN" sz="1600" dirty="0">
                <a:solidFill>
                  <a:srgbClr val="C00000"/>
                </a:solidFill>
                <a:latin typeface="Arial" panose="020B0604020202020204" pitchFamily="34" charset="0"/>
                <a:ea typeface="宋体" panose="02010600030101010101" pitchFamily="2" charset="-122"/>
                <a:cs typeface="宋体" panose="02010600030101010101" pitchFamily="2" charset="-122"/>
              </a:rPr>
              <a:t> </a:t>
            </a:r>
            <a:r>
              <a:rPr lang="zh-CN" altLang="en-US" sz="1600" dirty="0">
                <a:solidFill>
                  <a:srgbClr val="C00000"/>
                </a:solidFill>
                <a:latin typeface="Arial" panose="020B0604020202020204" pitchFamily="34" charset="0"/>
                <a:ea typeface="宋体" panose="02010600030101010101" pitchFamily="2" charset="-122"/>
                <a:cs typeface="宋体" panose="02010600030101010101" pitchFamily="2" charset="-122"/>
              </a:rPr>
              <a:t>攻击</a:t>
            </a:r>
            <a:r>
              <a:rPr lang="en-US" altLang="zh-CN" sz="1600" dirty="0">
                <a:solidFill>
                  <a:srgbClr val="C00000"/>
                </a:solidFill>
                <a:latin typeface="Arial" panose="020B0604020202020204" pitchFamily="34" charset="0"/>
                <a:ea typeface="宋体" panose="02010600030101010101" pitchFamily="2" charset="-122"/>
                <a:cs typeface="宋体" panose="02010600030101010101" pitchFamily="2" charset="-122"/>
              </a:rPr>
              <a:t>SQL server 1433</a:t>
            </a:r>
            <a:r>
              <a:rPr lang="zh-CN" altLang="en-US" sz="1600" dirty="0">
                <a:solidFill>
                  <a:srgbClr val="C00000"/>
                </a:solidFill>
                <a:latin typeface="Arial" panose="020B0604020202020204" pitchFamily="34" charset="0"/>
                <a:ea typeface="宋体" panose="02010600030101010101" pitchFamily="2" charset="-122"/>
                <a:cs typeface="宋体" panose="02010600030101010101" pitchFamily="2" charset="-122"/>
              </a:rPr>
              <a:t>端口）</a:t>
            </a:r>
            <a:endParaRPr lang="en-US" altLang="zh-CN" sz="1600" dirty="0">
              <a:solidFill>
                <a:srgbClr val="C00000"/>
              </a:solidFill>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口令猜测</a:t>
            </a:r>
            <a:r>
              <a:rPr lang="zh-CN" altLang="en-US" sz="1600" dirty="0">
                <a:latin typeface="Arial" panose="020B0604020202020204" pitchFamily="34" charset="0"/>
                <a:ea typeface="宋体" panose="02010600030101010101" pitchFamily="2" charset="-122"/>
                <a:cs typeface="宋体" panose="02010600030101010101" pitchFamily="2" charset="-122"/>
              </a:rPr>
              <a:t>：简单的暴力攻击程序</a:t>
            </a:r>
            <a:r>
              <a:rPr lang="en-US" altLang="zh-CN" sz="1600" dirty="0">
                <a:latin typeface="Arial" panose="020B0604020202020204" pitchFamily="34" charset="0"/>
                <a:ea typeface="宋体" panose="02010600030101010101" pitchFamily="2" charset="-122"/>
                <a:cs typeface="宋体" panose="02010600030101010101" pitchFamily="2" charset="-122"/>
              </a:rPr>
              <a:t> </a:t>
            </a:r>
            <a:r>
              <a:rPr lang="zh-CN" altLang="en-US" sz="1600" dirty="0">
                <a:latin typeface="Arial" panose="020B0604020202020204" pitchFamily="34" charset="0"/>
                <a:ea typeface="宋体" panose="02010600030101010101" pitchFamily="2" charset="-122"/>
                <a:cs typeface="宋体" panose="02010600030101010101" pitchFamily="2" charset="-122"/>
              </a:rPr>
              <a:t>＋</a:t>
            </a:r>
            <a:r>
              <a:rPr lang="en-US" altLang="zh-CN" sz="1600" dirty="0">
                <a:latin typeface="Arial" panose="020B0604020202020204" pitchFamily="34" charset="0"/>
                <a:ea typeface="宋体" panose="02010600030101010101" pitchFamily="2" charset="-122"/>
                <a:cs typeface="宋体" panose="02010600030101010101" pitchFamily="2" charset="-122"/>
              </a:rPr>
              <a:t> </a:t>
            </a:r>
            <a:r>
              <a:rPr lang="zh-CN" altLang="en-US" sz="1600" dirty="0">
                <a:latin typeface="Arial" panose="020B0604020202020204" pitchFamily="34" charset="0"/>
                <a:ea typeface="宋体" panose="02010600030101010101" pitchFamily="2" charset="-122"/>
                <a:cs typeface="宋体" panose="02010600030101010101" pitchFamily="2" charset="-122"/>
              </a:rPr>
              <a:t>比较完善的字典</a:t>
            </a:r>
            <a:endParaRPr lang="en-US" altLang="zh-CN" sz="1600"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本地溢出</a:t>
            </a:r>
            <a:r>
              <a:rPr lang="zh-CN" altLang="en-US" sz="1600" dirty="0">
                <a:latin typeface="Arial" panose="020B0604020202020204" pitchFamily="34" charset="0"/>
                <a:ea typeface="宋体" panose="02010600030101010101" pitchFamily="2" charset="-122"/>
                <a:cs typeface="宋体" panose="02010600030101010101" pitchFamily="2" charset="-122"/>
              </a:rPr>
              <a:t>：指在拥有了一个普通用户的账号之后，通过一段特殊的指令代码获得管理员权限的方法</a:t>
            </a:r>
            <a:r>
              <a:rPr lang="zh-CN" altLang="en-US" sz="1600" dirty="0">
                <a:solidFill>
                  <a:schemeClr val="tx1">
                    <a:lumMod val="50000"/>
                    <a:lumOff val="50000"/>
                  </a:schemeClr>
                </a:solidFill>
                <a:ea typeface="宋体" panose="02010600030101010101" pitchFamily="2" charset="-122"/>
                <a:cs typeface="宋体" panose="02010600030101010101" pitchFamily="2" charset="-122"/>
              </a:rPr>
              <a:t>（如</a:t>
            </a:r>
            <a:r>
              <a:rPr lang="en-US" altLang="zh-CN" sz="1600" b="1" dirty="0" err="1">
                <a:solidFill>
                  <a:schemeClr val="tx1">
                    <a:lumMod val="50000"/>
                    <a:lumOff val="50000"/>
                  </a:schemeClr>
                </a:solidFill>
                <a:ea typeface="黑体" panose="02010609060101010101" charset="-122"/>
              </a:rPr>
              <a:t>Wincsrss</a:t>
            </a:r>
            <a:r>
              <a:rPr lang="zh-CN" altLang="en-US" sz="1600" dirty="0">
                <a:solidFill>
                  <a:schemeClr val="tx1">
                    <a:lumMod val="50000"/>
                    <a:lumOff val="50000"/>
                  </a:schemeClr>
                </a:solidFill>
                <a:ea typeface="宋体" panose="02010600030101010101" pitchFamily="2" charset="-122"/>
                <a:cs typeface="宋体" panose="02010600030101010101" pitchFamily="2" charset="-122"/>
              </a:rPr>
              <a:t>）</a:t>
            </a:r>
            <a:endParaRPr lang="en-US" altLang="zh-CN" sz="1600" dirty="0">
              <a:solidFill>
                <a:schemeClr val="tx1">
                  <a:lumMod val="50000"/>
                  <a:lumOff val="50000"/>
                </a:schemeClr>
              </a:solidFill>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脚本及应用测试</a:t>
            </a:r>
            <a:r>
              <a:rPr lang="zh-CN" altLang="en-US" sz="1600" dirty="0">
                <a:latin typeface="Arial" panose="020B0604020202020204" pitchFamily="34" charset="0"/>
                <a:ea typeface="宋体" panose="02010600030101010101" pitchFamily="2" charset="-122"/>
                <a:cs typeface="宋体" panose="02010600030101010101" pitchFamily="2" charset="-122"/>
              </a:rPr>
              <a:t>，利用脚本相关弱点获取</a:t>
            </a:r>
            <a:r>
              <a:rPr lang="en-US" altLang="zh-CN" sz="1600" dirty="0">
                <a:latin typeface="Arial" panose="020B0604020202020204" pitchFamily="34" charset="0"/>
                <a:ea typeface="宋体" panose="02010600030101010101" pitchFamily="2" charset="-122"/>
                <a:cs typeface="宋体" panose="02010600030101010101" pitchFamily="2" charset="-122"/>
              </a:rPr>
              <a:t>web</a:t>
            </a:r>
            <a:r>
              <a:rPr lang="zh-CN" altLang="en-US" sz="1600" dirty="0">
                <a:latin typeface="Arial" panose="020B0604020202020204" pitchFamily="34" charset="0"/>
                <a:ea typeface="宋体" panose="02010600030101010101" pitchFamily="2" charset="-122"/>
                <a:cs typeface="宋体" panose="02010600030101010101" pitchFamily="2" charset="-122"/>
              </a:rPr>
              <a:t>服务器</a:t>
            </a:r>
            <a:r>
              <a:rPr lang="en-US" altLang="zh-CN" sz="1600" dirty="0">
                <a:latin typeface="Arial" panose="020B0604020202020204" pitchFamily="34" charset="0"/>
                <a:ea typeface="宋体" panose="02010600030101010101" pitchFamily="2" charset="-122"/>
                <a:cs typeface="宋体" panose="02010600030101010101" pitchFamily="2" charset="-122"/>
              </a:rPr>
              <a:t>/DB</a:t>
            </a:r>
            <a:r>
              <a:rPr lang="zh-CN" altLang="en-US" sz="1600" dirty="0">
                <a:latin typeface="Arial" panose="020B0604020202020204" pitchFamily="34" charset="0"/>
                <a:ea typeface="宋体" panose="02010600030101010101" pitchFamily="2" charset="-122"/>
                <a:cs typeface="宋体" panose="02010600030101010101" pitchFamily="2" charset="-122"/>
              </a:rPr>
              <a:t>目录访问权限，甚至有可能取得系统的控制权限</a:t>
            </a:r>
            <a:endParaRPr lang="zh-CN" altLang="en-US" sz="1600" dirty="0">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 calcmode="lin" valueType="num">
                                      <p:cBhvr additive="base">
                                        <p:cTn id="7" dur="500"/>
                                        <p:tgtEl>
                                          <p:spTgt spid="36867">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6867">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 calcmode="lin" valueType="num">
                                      <p:cBhvr additive="base">
                                        <p:cTn id="13" dur="500"/>
                                        <p:tgtEl>
                                          <p:spTgt spid="36867">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6867">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anim calcmode="lin" valueType="num">
                                      <p:cBhvr additive="base">
                                        <p:cTn id="19" dur="500"/>
                                        <p:tgtEl>
                                          <p:spTgt spid="36867">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686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 calcmode="lin" valueType="num">
                                      <p:cBhvr additive="base">
                                        <p:cTn id="25" dur="500"/>
                                        <p:tgtEl>
                                          <p:spTgt spid="36867">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686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anim calcmode="lin" valueType="num">
                                      <p:cBhvr additive="base">
                                        <p:cTn id="31" dur="500"/>
                                        <p:tgtEl>
                                          <p:spTgt spid="36867">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68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anim calcmode="lin" valueType="num">
                                      <p:cBhvr additive="base">
                                        <p:cTn id="37" dur="500"/>
                                        <p:tgtEl>
                                          <p:spTgt spid="36867">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负载（</a:t>
            </a:r>
            <a:r>
              <a:rPr kumimoji="1" lang="en-US" altLang="zh-CN" sz="2800" b="1" dirty="0">
                <a:solidFill>
                  <a:srgbClr val="0070C0"/>
                </a:solidFill>
                <a:latin typeface="微软雅黑" panose="020B0503020204020204" pitchFamily="34" charset="-122"/>
                <a:ea typeface="微软雅黑" panose="020B0503020204020204" pitchFamily="34" charset="-122"/>
              </a:rPr>
              <a:t>Workload</a:t>
            </a:r>
            <a:r>
              <a:rPr kumimoji="1" lang="zh-CN" altLang="en-US" sz="2800" b="1" dirty="0">
                <a:solidFill>
                  <a:srgbClr val="0070C0"/>
                </a:solidFill>
                <a:latin typeface="微软雅黑" panose="020B0503020204020204" pitchFamily="34" charset="-122"/>
                <a:ea typeface="微软雅黑" panose="020B0503020204020204" pitchFamily="34" charset="-122"/>
              </a:rPr>
              <a:t>）</a:t>
            </a:r>
            <a:endParaRPr kumimoji="1" lang="zh-CN" altLang="en-US" dirty="0"/>
          </a:p>
        </p:txBody>
      </p:sp>
      <p:sp>
        <p:nvSpPr>
          <p:cNvPr id="4" name="Rectangle 3"/>
          <p:cNvSpPr txBox="1">
            <a:spLocks noChangeArrowheads="1"/>
          </p:cNvSpPr>
          <p:nvPr/>
        </p:nvSpPr>
        <p:spPr bwMode="auto">
          <a:xfrm>
            <a:off x="884103" y="1118990"/>
            <a:ext cx="6967231" cy="1452760"/>
          </a:xfrm>
          <a:prstGeom prst="rect">
            <a:avLst/>
          </a:prstGeom>
          <a:noFill/>
          <a:ln w="9525">
            <a:noFill/>
            <a:miter lim="800000"/>
          </a:ln>
        </p:spPr>
        <p:txBody>
          <a:bodyPr vert="horz" wrap="square" lIns="82296" tIns="41148" rIns="82296" bIns="41148" numCol="1" anchor="t" anchorCtr="0" compatLnSpc="1"/>
          <a:lstStyle/>
          <a:p>
            <a:pPr marL="480060" indent="-480060" defTabSz="822960" eaLnBrk="0" fontAlgn="base" hangingPunct="0">
              <a:lnSpc>
                <a:spcPct val="130000"/>
              </a:lnSpc>
              <a:spcBef>
                <a:spcPct val="20000"/>
              </a:spcBef>
              <a:spcAft>
                <a:spcPts val="0"/>
              </a:spcAft>
              <a:buClr>
                <a:schemeClr val="accent1">
                  <a:lumMod val="50000"/>
                </a:schemeClr>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rPr>
              <a:t>每次请求发送的数据量 </a:t>
            </a:r>
            <a:r>
              <a:rPr lang="en-US" altLang="zh-CN" dirty="0">
                <a:latin typeface="微软雅黑" panose="020B0503020204020204" pitchFamily="34" charset="-122"/>
                <a:ea typeface="微软雅黑" panose="020B0503020204020204" pitchFamily="34" charset="-122"/>
              </a:rPr>
              <a:t>(Request Per Second, </a:t>
            </a:r>
            <a:r>
              <a:rPr lang="en-US" altLang="zh-CN" b="1" dirty="0">
                <a:solidFill>
                  <a:srgbClr val="0000FF"/>
                </a:solidFill>
                <a:latin typeface="微软雅黑" panose="020B0503020204020204" pitchFamily="34" charset="-122"/>
                <a:ea typeface="微软雅黑" panose="020B0503020204020204" pitchFamily="34" charset="-122"/>
              </a:rPr>
              <a:t>RPS</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480060" indent="-480060" defTabSz="822960" eaLnBrk="0" fontAlgn="base" hangingPunct="0">
              <a:lnSpc>
                <a:spcPct val="130000"/>
              </a:lnSpc>
              <a:spcBef>
                <a:spcPts val="20"/>
              </a:spcBef>
              <a:spcAft>
                <a:spcPts val="0"/>
              </a:spcAft>
              <a:buClr>
                <a:schemeClr val="accent1">
                  <a:lumMod val="50000"/>
                </a:schemeClr>
              </a:buClr>
              <a:buSzPct val="80000"/>
              <a:buFont typeface="Wingdings" panose="05000000000000000000" pitchFamily="2" charset="2"/>
              <a:buChar char="p"/>
              <a:defRPr/>
            </a:pPr>
            <a:r>
              <a:rPr lang="zh-CN" altLang="en-US" sz="2160" b="1" dirty="0">
                <a:solidFill>
                  <a:srgbClr val="0000FF"/>
                </a:solidFill>
                <a:latin typeface="微软雅黑" panose="020B0503020204020204" pitchFamily="34" charset="-122"/>
                <a:ea typeface="微软雅黑" panose="020B0503020204020204" pitchFamily="34" charset="-122"/>
              </a:rPr>
              <a:t>并发连接数</a:t>
            </a:r>
            <a:r>
              <a:rPr lang="en-US" altLang="zh-CN" dirty="0">
                <a:latin typeface="微软雅黑" panose="020B0503020204020204" pitchFamily="34" charset="-122"/>
                <a:ea typeface="微软雅黑" panose="020B0503020204020204" pitchFamily="34" charset="-122"/>
              </a:rPr>
              <a:t> (Simultaneous  Connections, SC) </a:t>
            </a:r>
            <a:endParaRPr lang="zh-CN" altLang="en-US" dirty="0">
              <a:latin typeface="微软雅黑" panose="020B0503020204020204" pitchFamily="34" charset="-122"/>
              <a:ea typeface="微软雅黑" panose="020B0503020204020204" pitchFamily="34" charset="-122"/>
            </a:endParaRPr>
          </a:p>
          <a:p>
            <a:pPr marL="480060" indent="-480060" defTabSz="822960" eaLnBrk="0" fontAlgn="base" hangingPunct="0">
              <a:lnSpc>
                <a:spcPct val="130000"/>
              </a:lnSpc>
              <a:spcBef>
                <a:spcPts val="20"/>
              </a:spcBef>
              <a:spcAft>
                <a:spcPct val="0"/>
              </a:spcAft>
              <a:buClr>
                <a:schemeClr val="accent1">
                  <a:lumMod val="50000"/>
                </a:schemeClr>
              </a:buClr>
              <a:buSzPct val="80000"/>
              <a:buFont typeface="Wingdings" panose="05000000000000000000" pitchFamily="2" charset="2"/>
              <a:buChar char="p"/>
              <a:defRPr/>
            </a:pPr>
            <a:r>
              <a:rPr lang="zh-CN" altLang="en-US" sz="2160" b="1" dirty="0">
                <a:solidFill>
                  <a:srgbClr val="0000FF"/>
                </a:solidFill>
                <a:latin typeface="微软雅黑" panose="020B0503020204020204" pitchFamily="34" charset="-122"/>
                <a:ea typeface="微软雅黑" panose="020B0503020204020204" pitchFamily="34" charset="-122"/>
              </a:rPr>
              <a:t>思考时间</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thinking time</a:t>
            </a:r>
            <a:r>
              <a:rPr lang="zh-CN" altLang="en-US" dirty="0">
                <a:latin typeface="微软雅黑" panose="020B0503020204020204" pitchFamily="34" charset="-122"/>
                <a:ea typeface="微软雅黑" panose="020B0503020204020204" pitchFamily="34" charset="-122"/>
              </a:rPr>
              <a:t>），用户发出请求之间的间隔时间</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208139" y="2803977"/>
            <a:ext cx="6351106" cy="423545"/>
          </a:xfrm>
          <a:prstGeom prst="rect">
            <a:avLst/>
          </a:prstGeom>
        </p:spPr>
        <p:txBody>
          <a:bodyPr wrap="square">
            <a:spAutoFit/>
          </a:bodyPr>
          <a:lstStyle/>
          <a:p>
            <a:pPr>
              <a:spcAft>
                <a:spcPts val="0"/>
              </a:spcAft>
            </a:pPr>
            <a:r>
              <a:rPr lang="en-US" altLang="zh-CN" sz="2160" i="1" dirty="0">
                <a:solidFill>
                  <a:srgbClr val="00B050"/>
                </a:solidFill>
                <a:latin typeface="微软雅黑" panose="020B0503020204020204" pitchFamily="34" charset="-122"/>
                <a:ea typeface="微软雅黑" panose="020B0503020204020204" pitchFamily="34" charset="-122"/>
              </a:rPr>
              <a:t>RPS + SC + Thinking Time </a:t>
            </a:r>
            <a:r>
              <a:rPr lang="en-US" altLang="zh-CN" sz="2160" b="1" i="1" dirty="0">
                <a:solidFill>
                  <a:srgbClr val="00B050"/>
                </a:solidFill>
                <a:latin typeface="微软雅黑" panose="020B0503020204020204" pitchFamily="34" charset="-122"/>
                <a:ea typeface="微软雅黑" panose="020B0503020204020204" pitchFamily="34" charset="-122"/>
              </a:rPr>
              <a:t>= Concurrent users</a:t>
            </a:r>
            <a:endParaRPr lang="zh-CN" altLang="en-US" sz="2160" dirty="0">
              <a:solidFill>
                <a:srgbClr val="00B05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05130" y="278856"/>
            <a:ext cx="5487070" cy="421481"/>
          </a:xfrm>
        </p:spPr>
        <p:txBody>
          <a:bodyPr>
            <a:noAutofit/>
          </a:bodyPr>
          <a:lstStyle/>
          <a:p>
            <a:pPr>
              <a:spcAft>
                <a:spcPts val="0"/>
              </a:spcAft>
              <a:buClr>
                <a:schemeClr val="accent4"/>
              </a:buClr>
            </a:pPr>
            <a:r>
              <a:rPr lang="zh-CN" altLang="en-US" dirty="0"/>
              <a:t>渗透测试实施策略</a:t>
            </a:r>
            <a:endParaRPr lang="zh-CN" altLang="en-US" dirty="0"/>
          </a:p>
        </p:txBody>
      </p:sp>
      <p:sp>
        <p:nvSpPr>
          <p:cNvPr id="78851" name="矩形 3"/>
          <p:cNvSpPr>
            <a:spLocks noChangeArrowheads="1"/>
          </p:cNvSpPr>
          <p:nvPr/>
        </p:nvSpPr>
        <p:spPr bwMode="auto">
          <a:xfrm>
            <a:off x="505130" y="1293483"/>
            <a:ext cx="8423237" cy="2612390"/>
          </a:xfrm>
          <a:prstGeom prst="rect">
            <a:avLst/>
          </a:prstGeom>
          <a:noFill/>
          <a:ln>
            <a:noFill/>
          </a:ln>
        </p:spPr>
        <p:txBody>
          <a:bodyPr wrap="square">
            <a:spAutoFit/>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全程监控</a:t>
            </a:r>
            <a:r>
              <a:rPr lang="zh-CN" altLang="en-US" sz="2000" dirty="0">
                <a:latin typeface="微软雅黑" panose="020B0503020204020204" pitchFamily="34" charset="-122"/>
                <a:ea typeface="微软雅黑" panose="020B0503020204020204" pitchFamily="34" charset="-122"/>
              </a:rPr>
              <a:t>：采用类似</a:t>
            </a:r>
            <a:r>
              <a:rPr lang="en-US" altLang="en-US" sz="2000" dirty="0" err="1">
                <a:latin typeface="微软雅黑" panose="020B0503020204020204" pitchFamily="34" charset="-122"/>
                <a:ea typeface="微软雅黑" panose="020B0503020204020204" pitchFamily="34" charset="-122"/>
              </a:rPr>
              <a:t>wireshark</a:t>
            </a:r>
            <a:r>
              <a:rPr lang="zh-CN" altLang="en-US" sz="2000" dirty="0">
                <a:latin typeface="微软雅黑" panose="020B0503020204020204" pitchFamily="34" charset="-122"/>
                <a:ea typeface="微软雅黑" panose="020B0503020204020204" pitchFamily="34" charset="-122"/>
              </a:rPr>
              <a:t>的嗅探软件进行全程抓包嗅探</a:t>
            </a:r>
            <a:endParaRPr lang="zh-CN" altLang="en-US" sz="2000"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择要监控</a:t>
            </a:r>
            <a:r>
              <a:rPr lang="zh-CN" altLang="en-US" sz="2000" dirty="0">
                <a:latin typeface="微软雅黑" panose="020B0503020204020204" pitchFamily="34" charset="-122"/>
                <a:ea typeface="微软雅黑" panose="020B0503020204020204" pitchFamily="34" charset="-122"/>
              </a:rPr>
              <a:t>：对扫描过程不进行录制，仅仅在数据分析后，准备发起渗透前才开启软件进行嗅探</a:t>
            </a:r>
            <a:endParaRPr lang="zh-CN" altLang="en-US" sz="2000"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主机监控</a:t>
            </a:r>
            <a:r>
              <a:rPr lang="zh-CN" altLang="en-US" sz="2000" dirty="0">
                <a:latin typeface="微软雅黑" panose="020B0503020204020204" pitchFamily="34" charset="-122"/>
                <a:ea typeface="微软雅黑" panose="020B0503020204020204" pitchFamily="34" charset="-122"/>
              </a:rPr>
              <a:t>：仅监控受测主机的存活状态</a:t>
            </a:r>
            <a:endParaRPr lang="zh-CN" altLang="en-US" sz="2000"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指定攻击源</a:t>
            </a:r>
            <a:r>
              <a:rPr lang="zh-CN" altLang="en-US" sz="2000" dirty="0">
                <a:latin typeface="微软雅黑" panose="020B0503020204020204" pitchFamily="34" charset="-122"/>
                <a:ea typeface="微软雅黑" panose="020B0503020204020204" pitchFamily="34" charset="-122"/>
              </a:rPr>
              <a:t>：多方监控指定源（某主机）进程、网络连接、数据传输等</a:t>
            </a:r>
            <a:endParaRPr lang="en-US" altLang="zh-CN" sz="2000"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对关键系统</a:t>
            </a:r>
            <a:r>
              <a:rPr lang="zh-CN" altLang="en-US" sz="2000" dirty="0">
                <a:latin typeface="微软雅黑" panose="020B0503020204020204" pitchFamily="34" charset="-122"/>
                <a:ea typeface="微软雅黑" panose="020B0503020204020204" pitchFamily="34" charset="-122"/>
              </a:rPr>
              <a:t>，可以采用对目标的副本进行渗透测试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3590"/>
          </a:xfrm>
          <a:prstGeom prst="rect">
            <a:avLst/>
          </a:prstGeom>
        </p:spPr>
        <p:txBody>
          <a:bodyPr wrap="square">
            <a:spAutoFit/>
          </a:bodyPr>
          <a:lstStyle/>
          <a:p>
            <a:pPr algn="ctr">
              <a:spcAft>
                <a:spcPts val="0"/>
              </a:spcAft>
            </a:pPr>
            <a:r>
              <a:rPr lang="zh-CN" altLang="zh-CN" sz="4500" b="1" dirty="0">
                <a:ln w="19050">
                  <a:noFill/>
                </a:ln>
                <a:solidFill>
                  <a:srgbClr val="FFFFFF"/>
                </a:solidFill>
                <a:latin typeface="微软雅黑" panose="020B0503020204020204" pitchFamily="34" charset="-122"/>
                <a:ea typeface="微软雅黑" panose="020B0503020204020204" pitchFamily="34" charset="-122"/>
              </a:rPr>
              <a:t>贯穿</a:t>
            </a:r>
            <a:r>
              <a:rPr lang="en-US" altLang="zh-CN" sz="4500" b="1" dirty="0">
                <a:ln w="19050">
                  <a:noFill/>
                </a:ln>
                <a:solidFill>
                  <a:srgbClr val="FFFFFF"/>
                </a:solidFill>
                <a:latin typeface="微软雅黑" panose="020B0503020204020204" pitchFamily="34" charset="-122"/>
                <a:ea typeface="微软雅黑" panose="020B0503020204020204" pitchFamily="34" charset="-122"/>
              </a:rPr>
              <a:t>SDLC</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的</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安全性测试</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096" y="378046"/>
            <a:ext cx="5681469" cy="421482"/>
          </a:xfrm>
        </p:spPr>
        <p:txBody>
          <a:bodyPr>
            <a:noAutofit/>
          </a:bodyPr>
          <a:lstStyle/>
          <a:p>
            <a:pPr>
              <a:spcAft>
                <a:spcPts val="0"/>
              </a:spcAft>
              <a:buClr>
                <a:schemeClr val="accent4"/>
              </a:buClr>
            </a:pPr>
            <a:r>
              <a:rPr kumimoji="1" lang="zh-CN" altLang="en-US" dirty="0">
                <a:solidFill>
                  <a:srgbClr val="0070C0"/>
                </a:solidFill>
              </a:rPr>
              <a:t>软件安全实施方针</a:t>
            </a:r>
            <a:endParaRPr lang="zh-CN" altLang="en-US" dirty="0"/>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8B567B61-5153-764A-9703-2F965272F31D}" type="slidenum">
              <a:rPr lang="en-US" altLang="zh-CN"/>
            </a:fld>
            <a:endParaRPr lang="en-US" altLang="zh-CN"/>
          </a:p>
        </p:txBody>
      </p:sp>
      <p:sp>
        <p:nvSpPr>
          <p:cNvPr id="3" name="矩形 2"/>
          <p:cNvSpPr/>
          <p:nvPr/>
        </p:nvSpPr>
        <p:spPr>
          <a:xfrm>
            <a:off x="609096" y="1139213"/>
            <a:ext cx="7452828" cy="1202690"/>
          </a:xfrm>
          <a:prstGeom prst="rect">
            <a:avLst/>
          </a:prstGeom>
        </p:spPr>
        <p:txBody>
          <a:bodyPr wrap="square">
            <a:spAutoFit/>
          </a:bodyPr>
          <a:lstStyle/>
          <a:p>
            <a:pPr marL="308610" indent="-308610">
              <a:lnSpc>
                <a:spcPct val="120000"/>
              </a:lnSpc>
              <a:spcBef>
                <a:spcPct val="30000"/>
              </a:spcBef>
              <a:spcAft>
                <a:spcPts val="0"/>
              </a:spcAft>
              <a:buClr>
                <a:srgbClr val="91AC4E"/>
              </a:buClr>
              <a:buSzPct val="80000"/>
              <a:buFont typeface="Wingdings" panose="05000000000000000000" pitchFamily="2" charset="2"/>
              <a:buChar char="p"/>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软件安全是一种系统级的问题</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，需要考虑</a:t>
            </a:r>
            <a:r>
              <a:rPr lang="zh-CN" altLang="en-US" sz="2000" b="1" u="sng" dirty="0">
                <a:solidFill>
                  <a:schemeClr val="tx1">
                    <a:lumMod val="85000"/>
                    <a:lumOff val="15000"/>
                  </a:schemeClr>
                </a:solidFill>
                <a:latin typeface="微软雅黑" panose="020B0503020204020204" pitchFamily="34" charset="-122"/>
                <a:ea typeface="微软雅黑" panose="020B0503020204020204" pitchFamily="34" charset="-122"/>
              </a:rPr>
              <a:t>安全机制</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（如访问控制）</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zh-CN" altLang="en-US" sz="2000" b="1" u="sng" dirty="0">
                <a:solidFill>
                  <a:schemeClr val="tx1">
                    <a:lumMod val="85000"/>
                    <a:lumOff val="15000"/>
                  </a:schemeClr>
                </a:solidFill>
                <a:latin typeface="微软雅黑" panose="020B0503020204020204" pitchFamily="34" charset="-122"/>
                <a:ea typeface="微软雅黑" panose="020B0503020204020204" pitchFamily="34" charset="-122"/>
              </a:rPr>
              <a:t>基于安全的设计</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（如使攻击难以实施的健壮设计）</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308610" indent="-308610">
              <a:lnSpc>
                <a:spcPct val="120000"/>
              </a:lnSpc>
              <a:spcBef>
                <a:spcPts val="30"/>
              </a:spcBef>
              <a:buClr>
                <a:srgbClr val="91AC4E"/>
              </a:buClr>
              <a:buSzPct val="80000"/>
              <a:buFont typeface="Wingdings" panose="05000000000000000000" pitchFamily="2" charset="2"/>
              <a:buChar char="p"/>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软件安全必须成为完整的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软件开发生命周期方法</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的一部分</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887013" y="2895786"/>
            <a:ext cx="3045938" cy="1888482"/>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2094" y="303911"/>
            <a:ext cx="5681469" cy="421482"/>
          </a:xfrm>
        </p:spPr>
        <p:txBody>
          <a:bodyPr>
            <a:noAutofit/>
          </a:bodyPr>
          <a:lstStyle/>
          <a:p>
            <a:pPr>
              <a:spcAft>
                <a:spcPts val="0"/>
              </a:spcAft>
              <a:buClr>
                <a:schemeClr val="accent4"/>
              </a:buClr>
            </a:pPr>
            <a:r>
              <a:rPr lang="zh-CN" altLang="en-US" dirty="0"/>
              <a:t>全生命周期</a:t>
            </a:r>
            <a:r>
              <a:rPr lang="zh-TW" altLang="en-US" dirty="0"/>
              <a:t>的</a:t>
            </a:r>
            <a:r>
              <a:rPr lang="zh-CN" altLang="en-US" dirty="0"/>
              <a:t>安全性测试</a:t>
            </a:r>
            <a:endParaRPr lang="zh-CN" altLang="en-US" dirty="0"/>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8B567B61-5153-764A-9703-2F965272F31D}" type="slidenum">
              <a:rPr lang="en-US" altLang="zh-CN"/>
            </a:fld>
            <a:endParaRPr lang="en-US" altLang="zh-CN"/>
          </a:p>
        </p:txBody>
      </p:sp>
      <p:sp>
        <p:nvSpPr>
          <p:cNvPr id="5" name="矩形 4"/>
          <p:cNvSpPr/>
          <p:nvPr/>
        </p:nvSpPr>
        <p:spPr>
          <a:xfrm>
            <a:off x="605913" y="908476"/>
            <a:ext cx="7128792" cy="1170305"/>
          </a:xfrm>
          <a:prstGeom prst="rect">
            <a:avLst/>
          </a:prstGeom>
        </p:spPr>
        <p:txBody>
          <a:bodyPr wrap="square">
            <a:spAutoFit/>
          </a:bodyPr>
          <a:lstStyle/>
          <a:p>
            <a:pPr>
              <a:lnSpc>
                <a:spcPct val="130000"/>
              </a:lnSpc>
              <a:spcAft>
                <a:spcPts val="0"/>
              </a:spcAft>
            </a:pPr>
            <a:r>
              <a:rPr lang="zh-CN" altLang="en-US" dirty="0">
                <a:solidFill>
                  <a:schemeClr val="accent5">
                    <a:lumMod val="75000"/>
                  </a:schemeClr>
                </a:solidFill>
              </a:rPr>
              <a:t>将风险分析、安全测试与软件开发过程 </a:t>
            </a:r>
            <a:r>
              <a:rPr lang="en-US" altLang="zh-CN" dirty="0">
                <a:solidFill>
                  <a:schemeClr val="accent5">
                    <a:lumMod val="75000"/>
                  </a:schemeClr>
                </a:solidFill>
              </a:rPr>
              <a:t>(Security Development Lifecycle</a:t>
            </a:r>
            <a:r>
              <a:rPr lang="zh-CN" altLang="en-US" dirty="0">
                <a:solidFill>
                  <a:schemeClr val="accent5">
                    <a:lumMod val="75000"/>
                  </a:schemeClr>
                </a:solidFill>
              </a:rPr>
              <a:t>，</a:t>
            </a:r>
            <a:r>
              <a:rPr lang="en-US" altLang="zh-CN" dirty="0">
                <a:solidFill>
                  <a:schemeClr val="accent5">
                    <a:lumMod val="75000"/>
                  </a:schemeClr>
                </a:solidFill>
              </a:rPr>
              <a:t>SDL)</a:t>
            </a:r>
            <a:r>
              <a:rPr lang="zh-CN" altLang="en-US" dirty="0">
                <a:solidFill>
                  <a:schemeClr val="accent5">
                    <a:lumMod val="75000"/>
                  </a:schemeClr>
                </a:solidFill>
              </a:rPr>
              <a:t>结合起来</a:t>
            </a:r>
            <a:r>
              <a:rPr lang="en-US" altLang="zh-CN" dirty="0">
                <a:solidFill>
                  <a:schemeClr val="accent5">
                    <a:lumMod val="75000"/>
                  </a:schemeClr>
                </a:solidFill>
              </a:rPr>
              <a:t>,</a:t>
            </a:r>
            <a:r>
              <a:rPr lang="zh-CN" altLang="en-US" dirty="0">
                <a:solidFill>
                  <a:schemeClr val="accent5">
                    <a:lumMod val="75000"/>
                  </a:schemeClr>
                </a:solidFill>
              </a:rPr>
              <a:t> 在软件开发的各个阶段进行误用模式、异常场景、风险分析以及渗透测试等</a:t>
            </a:r>
            <a:r>
              <a:rPr lang="en-US" altLang="zh-CN" dirty="0">
                <a:solidFill>
                  <a:schemeClr val="accent5">
                    <a:lumMod val="75000"/>
                  </a:schemeClr>
                </a:solidFill>
              </a:rPr>
              <a:t>, </a:t>
            </a:r>
            <a:r>
              <a:rPr lang="zh-CN" altLang="en-US" dirty="0">
                <a:solidFill>
                  <a:schemeClr val="accent5">
                    <a:lumMod val="75000"/>
                  </a:schemeClr>
                </a:solidFill>
              </a:rPr>
              <a:t>尽早地发现高风险的安全漏洞</a:t>
            </a:r>
            <a:endParaRPr lang="zh-CN" altLang="en-US" dirty="0">
              <a:solidFill>
                <a:schemeClr val="accent5">
                  <a:lumMod val="75000"/>
                </a:schemeClr>
              </a:solidFill>
            </a:endParaRPr>
          </a:p>
        </p:txBody>
      </p:sp>
      <p:pic>
        <p:nvPicPr>
          <p:cNvPr id="7" name="图片 6" descr="屏幕快照 2014-04-08 上午10.47.30.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5912" y="2235655"/>
            <a:ext cx="8001199" cy="2149396"/>
          </a:xfrm>
          <a:prstGeom prst="rect">
            <a:avLst/>
          </a:prstGeom>
        </p:spPr>
      </p:pic>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523" y="387085"/>
            <a:ext cx="6215062" cy="421482"/>
          </a:xfrm>
        </p:spPr>
        <p:txBody>
          <a:bodyPr>
            <a:no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体系结构风险分析</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11619"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556895" indent="-213995" eaLnBrk="0" hangingPunct="0">
              <a:defRPr i="1">
                <a:solidFill>
                  <a:schemeClr val="tx1"/>
                </a:solidFill>
                <a:latin typeface="Arial" panose="020B0604020202020204" pitchFamily="34" charset="0"/>
                <a:ea typeface="宋体" panose="02010600030101010101" pitchFamily="2" charset="-122"/>
              </a:defRPr>
            </a:lvl2pPr>
            <a:lvl3pPr marL="857250" indent="-171450" eaLnBrk="0" hangingPunct="0">
              <a:defRPr i="1">
                <a:solidFill>
                  <a:schemeClr val="tx1"/>
                </a:solidFill>
                <a:latin typeface="Arial" panose="020B0604020202020204" pitchFamily="34" charset="0"/>
                <a:ea typeface="宋体" panose="02010600030101010101" pitchFamily="2" charset="-122"/>
              </a:defRPr>
            </a:lvl3pPr>
            <a:lvl4pPr marL="1200150" indent="-171450" eaLnBrk="0" hangingPunct="0">
              <a:defRPr i="1">
                <a:solidFill>
                  <a:schemeClr val="tx1"/>
                </a:solidFill>
                <a:latin typeface="Arial" panose="020B0604020202020204" pitchFamily="34" charset="0"/>
                <a:ea typeface="宋体" panose="02010600030101010101" pitchFamily="2" charset="-122"/>
              </a:defRPr>
            </a:lvl4pPr>
            <a:lvl5pPr marL="1543050" indent="-171450" eaLnBrk="0" hangingPunct="0">
              <a:defRPr i="1">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4468EB04-6199-FA42-9119-81D774C17155}" type="slidenum">
              <a:rPr lang="en-US" altLang="zh-CN"/>
            </a:fld>
            <a:endParaRPr lang="en-US" altLang="zh-CN"/>
          </a:p>
        </p:txBody>
      </p:sp>
      <p:sp>
        <p:nvSpPr>
          <p:cNvPr id="3" name="矩形 2"/>
          <p:cNvSpPr/>
          <p:nvPr/>
        </p:nvSpPr>
        <p:spPr>
          <a:xfrm>
            <a:off x="619631" y="1066612"/>
            <a:ext cx="7904737" cy="3367405"/>
          </a:xfrm>
          <a:prstGeom prst="rect">
            <a:avLst/>
          </a:prstGeom>
        </p:spPr>
        <p:txBody>
          <a:bodyPr wrap="square">
            <a:spAutoFit/>
          </a:bodyPr>
          <a:lstStyle>
            <a:lvl1pPr marL="342900" indent="-342900" eaLnBrk="0" hangingPunct="0">
              <a:tabLst>
                <a:tab pos="228600" algn="l"/>
              </a:tabLst>
              <a:defRPr i="1">
                <a:solidFill>
                  <a:schemeClr val="tx1"/>
                </a:solidFill>
                <a:latin typeface="Arial" panose="020B0604020202020204" pitchFamily="34" charset="0"/>
                <a:ea typeface="宋体" panose="02010600030101010101" pitchFamily="2" charset="-122"/>
              </a:defRPr>
            </a:lvl1pPr>
            <a:lvl2pPr marL="355600" indent="-355600" eaLnBrk="0" hangingPunct="0">
              <a:tabLst>
                <a:tab pos="228600" algn="l"/>
              </a:tabLst>
              <a:defRPr i="1">
                <a:solidFill>
                  <a:schemeClr val="tx1"/>
                </a:solidFill>
                <a:latin typeface="Arial" panose="020B0604020202020204" pitchFamily="34" charset="0"/>
                <a:ea typeface="宋体" panose="02010600030101010101" pitchFamily="2" charset="-122"/>
              </a:defRPr>
            </a:lvl2pPr>
            <a:lvl3pPr marL="11430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3pPr>
            <a:lvl4pPr marL="16002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4pPr>
            <a:lvl5pPr marL="20574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ts val="195"/>
              </a:spcBef>
              <a:spcAft>
                <a:spcPts val="0"/>
              </a:spcAft>
              <a:buClr>
                <a:srgbClr val="91AC4E"/>
              </a:buClr>
              <a:buSzPct val="80000"/>
              <a:buFont typeface="Wingdings" panose="05000000000000000000"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工件</a:t>
            </a:r>
            <a:r>
              <a:rPr lang="zh-CN" altLang="en-US" sz="2000" i="0" dirty="0">
                <a:latin typeface="Yuanti SC" panose="02010600040101010101" pitchFamily="2" charset="-122"/>
                <a:ea typeface="Yuanti SC" panose="02010600040101010101" pitchFamily="2" charset="-122"/>
              </a:rPr>
              <a:t>：设计和说明书</a:t>
            </a:r>
            <a:endParaRPr lang="zh-CN" altLang="en-US" sz="2000" i="0" dirty="0">
              <a:latin typeface="Yuanti SC" panose="02010600040101010101" pitchFamily="2" charset="-122"/>
              <a:ea typeface="Yuanti SC" panose="02010600040101010101" pitchFamily="2" charset="-122"/>
            </a:endParaRPr>
          </a:p>
          <a:p>
            <a:pPr lvl="1" eaLnBrk="1" hangingPunct="1">
              <a:lnSpc>
                <a:spcPct val="130000"/>
              </a:lnSpc>
              <a:spcBef>
                <a:spcPts val="195"/>
              </a:spcBef>
              <a:spcAft>
                <a:spcPts val="0"/>
              </a:spcAft>
              <a:buClr>
                <a:srgbClr val="91AC4E"/>
              </a:buClr>
              <a:buSzPct val="80000"/>
              <a:buFont typeface="Wingdings" panose="05000000000000000000"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发现风险的例子</a:t>
            </a:r>
            <a:r>
              <a:rPr lang="zh-CN" altLang="en-US" sz="2000" i="0" dirty="0">
                <a:latin typeface="Yuanti SC" panose="02010600040101010101" pitchFamily="2" charset="-122"/>
                <a:ea typeface="Yuanti SC" panose="02010600040101010101" pitchFamily="2" charset="-122"/>
              </a:rPr>
              <a:t>：对关键数据的区分和保护很糟糕；</a:t>
            </a:r>
            <a:r>
              <a:rPr lang="en-US" altLang="zh-CN" sz="2000" i="0" dirty="0">
                <a:latin typeface="Yuanti SC" panose="02010600040101010101" pitchFamily="2" charset="-122"/>
                <a:ea typeface="Yuanti SC" panose="02010600040101010101" pitchFamily="2" charset="-122"/>
              </a:rPr>
              <a:t>Web</a:t>
            </a:r>
            <a:r>
              <a:rPr lang="zh-CN" altLang="en-US" sz="2000" i="0" dirty="0">
                <a:latin typeface="Yuanti SC" panose="02010600040101010101" pitchFamily="2" charset="-122"/>
                <a:ea typeface="Yuanti SC" panose="02010600040101010101" pitchFamily="2" charset="-122"/>
              </a:rPr>
              <a:t>服务未能验证调用代码及其用户</a:t>
            </a:r>
            <a:endParaRPr lang="zh-CN" altLang="en-US" sz="2000" i="0" dirty="0">
              <a:latin typeface="Yuanti SC" panose="02010600040101010101" pitchFamily="2" charset="-122"/>
              <a:ea typeface="Yuanti SC" panose="02010600040101010101" pitchFamily="2" charset="-122"/>
            </a:endParaRPr>
          </a:p>
          <a:p>
            <a:pPr lvl="1" eaLnBrk="1" hangingPunct="1">
              <a:lnSpc>
                <a:spcPct val="130000"/>
              </a:lnSpc>
              <a:spcBef>
                <a:spcPts val="195"/>
              </a:spcBef>
              <a:spcAft>
                <a:spcPts val="0"/>
              </a:spcAft>
              <a:buClr>
                <a:srgbClr val="91AC4E"/>
              </a:buClr>
              <a:buSzPct val="80000"/>
              <a:buFont typeface="Wingdings" panose="05000000000000000000"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系统体系</a:t>
            </a:r>
            <a:r>
              <a:rPr lang="zh-CN" altLang="en-US" sz="2000" i="0" dirty="0">
                <a:latin typeface="Yuanti SC" panose="02010600040101010101" pitchFamily="2" charset="-122"/>
                <a:ea typeface="Yuanti SC" panose="02010600040101010101" pitchFamily="2" charset="-122"/>
              </a:rPr>
              <a:t>必须连贯一致，并提供统一的安全防线，应用文档清晰地记录各种前提假设，并确定可能的攻击。</a:t>
            </a:r>
            <a:endParaRPr lang="zh-CN" altLang="en-US" sz="2000" i="0" dirty="0">
              <a:latin typeface="Yuanti SC" panose="02010600040101010101" pitchFamily="2" charset="-122"/>
              <a:ea typeface="Yuanti SC" panose="02010600040101010101" pitchFamily="2" charset="-122"/>
            </a:endParaRPr>
          </a:p>
          <a:p>
            <a:pPr lvl="1" eaLnBrk="1" hangingPunct="1">
              <a:lnSpc>
                <a:spcPct val="130000"/>
              </a:lnSpc>
              <a:spcBef>
                <a:spcPts val="195"/>
              </a:spcBef>
              <a:buClr>
                <a:srgbClr val="91AC4E"/>
              </a:buClr>
              <a:buSzPct val="80000"/>
              <a:buFont typeface="Wingdings" panose="05000000000000000000"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体系结构风险分析</a:t>
            </a:r>
            <a:r>
              <a:rPr lang="zh-CN" altLang="en-US" sz="2000" i="0" dirty="0">
                <a:latin typeface="Yuanti SC" panose="02010600040101010101" pitchFamily="2" charset="-122"/>
                <a:ea typeface="Yuanti SC" panose="02010600040101010101" pitchFamily="2" charset="-122"/>
              </a:rPr>
              <a:t>都是必需的，以揭示体系结构瑕疵，并进行评估、降低风险，否则后果严重。在软件生命周期的各个阶段都可能出现风险，因此，应采用持续的风险管理方法，并不断地监控风险</a:t>
            </a:r>
            <a:endParaRPr lang="zh-CN" altLang="en-US" sz="2000" i="0" dirty="0">
              <a:latin typeface="Yuanti SC" panose="02010600040101010101" pitchFamily="2" charset="-122"/>
              <a:ea typeface="Yuanti SC" panose="02010600040101010101" pitchFamily="2" charset="-122"/>
            </a:endParaRPr>
          </a:p>
        </p:txBody>
      </p:sp>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2023" y="385245"/>
            <a:ext cx="6215062" cy="421482"/>
          </a:xfrm>
        </p:spPr>
        <p:txBody>
          <a:bodyPr>
            <a:noAutofit/>
          </a:bodyPr>
          <a:lstStyle/>
          <a:p>
            <a:pPr algn="l">
              <a:spcAft>
                <a:spcPts val="0"/>
              </a:spcAft>
              <a:buClr>
                <a:schemeClr val="accent4"/>
              </a:buClr>
              <a:defRPr/>
            </a:pPr>
            <a:r>
              <a:rPr kumimoji="1" lang="zh-CN" altLang="en-US" sz="2800" b="1" dirty="0">
                <a:solidFill>
                  <a:srgbClr val="0070C0"/>
                </a:solidFill>
                <a:latin typeface="微软雅黑" panose="020B0503020204020204" pitchFamily="34" charset="-122"/>
                <a:ea typeface="微软雅黑" panose="020B0503020204020204" pitchFamily="34" charset="-122"/>
              </a:rPr>
              <a:t>代码评审示例</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09571"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556895" indent="-213995" eaLnBrk="0" hangingPunct="0">
              <a:defRPr i="1">
                <a:solidFill>
                  <a:schemeClr val="tx1"/>
                </a:solidFill>
                <a:latin typeface="Arial" panose="020B0604020202020204" pitchFamily="34" charset="0"/>
                <a:ea typeface="宋体" panose="02010600030101010101" pitchFamily="2" charset="-122"/>
              </a:defRPr>
            </a:lvl2pPr>
            <a:lvl3pPr marL="857250" indent="-171450" eaLnBrk="0" hangingPunct="0">
              <a:defRPr i="1">
                <a:solidFill>
                  <a:schemeClr val="tx1"/>
                </a:solidFill>
                <a:latin typeface="Arial" panose="020B0604020202020204" pitchFamily="34" charset="0"/>
                <a:ea typeface="宋体" panose="02010600030101010101" pitchFamily="2" charset="-122"/>
              </a:defRPr>
            </a:lvl3pPr>
            <a:lvl4pPr marL="1200150" indent="-171450" eaLnBrk="0" hangingPunct="0">
              <a:defRPr i="1">
                <a:solidFill>
                  <a:schemeClr val="tx1"/>
                </a:solidFill>
                <a:latin typeface="Arial" panose="020B0604020202020204" pitchFamily="34" charset="0"/>
                <a:ea typeface="宋体" panose="02010600030101010101" pitchFamily="2" charset="-122"/>
              </a:defRPr>
            </a:lvl4pPr>
            <a:lvl5pPr marL="1543050" indent="-171450" eaLnBrk="0" hangingPunct="0">
              <a:defRPr i="1">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85BFF416-607B-DB43-ACCB-F3AE0C6537C5}" type="slidenum">
              <a:rPr lang="en-US" altLang="zh-CN"/>
            </a:fld>
            <a:endParaRPr lang="en-US" altLang="zh-CN"/>
          </a:p>
        </p:txBody>
      </p:sp>
      <p:pic>
        <p:nvPicPr>
          <p:cNvPr id="109572" name="图片 5" descr="code review.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25242" y="1221582"/>
            <a:ext cx="5617369" cy="340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圆角矩形 6"/>
          <p:cNvSpPr>
            <a:spLocks noChangeArrowheads="1"/>
          </p:cNvSpPr>
          <p:nvPr/>
        </p:nvSpPr>
        <p:spPr bwMode="gray">
          <a:xfrm>
            <a:off x="1871663" y="1221582"/>
            <a:ext cx="5724525" cy="1458516"/>
          </a:xfrm>
          <a:prstGeom prst="roundRect">
            <a:avLst>
              <a:gd name="adj" fmla="val 16667"/>
            </a:avLst>
          </a:prstGeom>
          <a:solidFill>
            <a:srgbClr val="FF66CC">
              <a:alpha val="23137"/>
            </a:srgbClr>
          </a:solidFill>
          <a:ln w="15875" algn="ctr">
            <a:solidFill>
              <a:srgbClr val="C00000"/>
            </a:solidFill>
            <a:prstDash val="dash"/>
            <a:miter lim="800000"/>
          </a:ln>
        </p:spPr>
        <p:txBody>
          <a:bodyPr wrap="none" anchor="ct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20"/>
          </a:p>
        </p:txBody>
      </p:sp>
      <p:sp>
        <p:nvSpPr>
          <p:cNvPr id="109574" name="圆角矩形 7"/>
          <p:cNvSpPr>
            <a:spLocks noChangeArrowheads="1"/>
          </p:cNvSpPr>
          <p:nvPr/>
        </p:nvSpPr>
        <p:spPr bwMode="gray">
          <a:xfrm>
            <a:off x="1818086" y="2895600"/>
            <a:ext cx="5669756" cy="1620441"/>
          </a:xfrm>
          <a:prstGeom prst="roundRect">
            <a:avLst>
              <a:gd name="adj" fmla="val 16667"/>
            </a:avLst>
          </a:prstGeom>
          <a:solidFill>
            <a:srgbClr val="92D050">
              <a:alpha val="23137"/>
            </a:srgbClr>
          </a:solidFill>
          <a:ln w="15875" algn="ctr">
            <a:solidFill>
              <a:srgbClr val="C00000"/>
            </a:solidFill>
            <a:prstDash val="dash"/>
            <a:miter lim="800000"/>
          </a:ln>
        </p:spPr>
        <p:txBody>
          <a:bodyPr wrap="none" anchor="ct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20"/>
          </a:p>
        </p:txBody>
      </p:sp>
      <p:sp>
        <p:nvSpPr>
          <p:cNvPr id="109575" name="左弧形箭头 8"/>
          <p:cNvSpPr>
            <a:spLocks noChangeArrowheads="1"/>
          </p:cNvSpPr>
          <p:nvPr/>
        </p:nvSpPr>
        <p:spPr bwMode="gray">
          <a:xfrm>
            <a:off x="1277542" y="2139554"/>
            <a:ext cx="540544" cy="1403746"/>
          </a:xfrm>
          <a:prstGeom prst="curvedRightArrow">
            <a:avLst>
              <a:gd name="adj1" fmla="val 24959"/>
              <a:gd name="adj2" fmla="val 49943"/>
              <a:gd name="adj3" fmla="val 25000"/>
            </a:avLst>
          </a:prstGeom>
          <a:gradFill rotWithShape="0">
            <a:gsLst>
              <a:gs pos="0">
                <a:srgbClr val="FFEFD1"/>
              </a:gs>
              <a:gs pos="64999">
                <a:srgbClr val="F0EBD5"/>
              </a:gs>
              <a:gs pos="100000">
                <a:srgbClr val="D1C39F"/>
              </a:gs>
            </a:gsLst>
            <a:lin ang="5400000"/>
          </a:gradFill>
          <a:ln w="12700" algn="ctr">
            <a:solidFill>
              <a:srgbClr val="333333"/>
            </a:solidFill>
            <a:miter lim="800000"/>
          </a:ln>
        </p:spPr>
        <p:txBody>
          <a:bodyPr wrap="none" anchor="ct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20"/>
          </a:p>
        </p:txBody>
      </p:sp>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l">
              <a:spcAft>
                <a:spcPts val="0"/>
              </a:spcAft>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基于风险的安全测试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13667"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556895" indent="-213995" eaLnBrk="0" hangingPunct="0">
              <a:defRPr i="1">
                <a:solidFill>
                  <a:schemeClr val="tx1"/>
                </a:solidFill>
                <a:latin typeface="Arial" panose="020B0604020202020204" pitchFamily="34" charset="0"/>
                <a:ea typeface="宋体" panose="02010600030101010101" pitchFamily="2" charset="-122"/>
              </a:defRPr>
            </a:lvl2pPr>
            <a:lvl3pPr marL="857250" indent="-171450" eaLnBrk="0" hangingPunct="0">
              <a:defRPr i="1">
                <a:solidFill>
                  <a:schemeClr val="tx1"/>
                </a:solidFill>
                <a:latin typeface="Arial" panose="020B0604020202020204" pitchFamily="34" charset="0"/>
                <a:ea typeface="宋体" panose="02010600030101010101" pitchFamily="2" charset="-122"/>
              </a:defRPr>
            </a:lvl3pPr>
            <a:lvl4pPr marL="1200150" indent="-171450" eaLnBrk="0" hangingPunct="0">
              <a:defRPr i="1">
                <a:solidFill>
                  <a:schemeClr val="tx1"/>
                </a:solidFill>
                <a:latin typeface="Arial" panose="020B0604020202020204" pitchFamily="34" charset="0"/>
                <a:ea typeface="宋体" panose="02010600030101010101" pitchFamily="2" charset="-122"/>
              </a:defRPr>
            </a:lvl4pPr>
            <a:lvl5pPr marL="1543050" indent="-171450" eaLnBrk="0" hangingPunct="0">
              <a:defRPr i="1">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B5362624-EC1C-D543-A489-1A8B4191E3B5}" type="slidenum">
              <a:rPr lang="en-US" altLang="zh-CN"/>
            </a:fld>
            <a:endParaRPr lang="en-US" altLang="zh-CN"/>
          </a:p>
        </p:txBody>
      </p:sp>
      <p:sp>
        <p:nvSpPr>
          <p:cNvPr id="3" name="矩形 2"/>
          <p:cNvSpPr/>
          <p:nvPr/>
        </p:nvSpPr>
        <p:spPr>
          <a:xfrm>
            <a:off x="628650" y="1250779"/>
            <a:ext cx="8061311" cy="2661920"/>
          </a:xfrm>
          <a:prstGeom prst="rect">
            <a:avLst/>
          </a:prstGeom>
        </p:spPr>
        <p:txBody>
          <a:bodyPr wrap="square">
            <a:spAutoFit/>
          </a:bodyPr>
          <a:lstStyle>
            <a:lvl1pPr marL="342900" indent="-342900" eaLnBrk="0" hangingPunct="0">
              <a:tabLst>
                <a:tab pos="228600" algn="l"/>
              </a:tabLst>
              <a:defRPr i="1">
                <a:solidFill>
                  <a:schemeClr val="tx1"/>
                </a:solidFill>
                <a:latin typeface="Arial" panose="020B0604020202020204" pitchFamily="34" charset="0"/>
                <a:ea typeface="宋体" panose="02010600030101010101" pitchFamily="2" charset="-122"/>
              </a:defRPr>
            </a:lvl1pPr>
            <a:lvl2pPr marL="355600" indent="-355600" eaLnBrk="0" hangingPunct="0">
              <a:tabLst>
                <a:tab pos="228600" algn="l"/>
              </a:tabLst>
              <a:defRPr i="1">
                <a:solidFill>
                  <a:schemeClr val="tx1"/>
                </a:solidFill>
                <a:latin typeface="Arial" panose="020B0604020202020204" pitchFamily="34" charset="0"/>
                <a:ea typeface="宋体" panose="02010600030101010101" pitchFamily="2" charset="-122"/>
              </a:defRPr>
            </a:lvl2pPr>
            <a:lvl3pPr marL="11430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3pPr>
            <a:lvl4pPr marL="16002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4pPr>
            <a:lvl5pPr marL="20574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ts val="195"/>
              </a:spcBef>
              <a:spcAft>
                <a:spcPts val="0"/>
              </a:spcAft>
              <a:buClr>
                <a:srgbClr val="91AC4E"/>
              </a:buClr>
              <a:buSzPct val="80000"/>
              <a:buFont typeface="Wingdings" panose="05000000000000000000"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工件</a:t>
            </a:r>
            <a:r>
              <a:rPr lang="zh-CN" altLang="en-US" sz="2160" i="0" dirty="0">
                <a:latin typeface="Yuanti SC" panose="02010600040101010101" pitchFamily="2" charset="-122"/>
                <a:ea typeface="Yuanti SC" panose="02010600040101010101" pitchFamily="2" charset="-122"/>
              </a:rPr>
              <a:t>：单元和系统</a:t>
            </a:r>
            <a:endParaRPr lang="zh-CN" altLang="en-US" sz="2160" i="0" dirty="0">
              <a:latin typeface="Yuanti SC" panose="02010600040101010101" pitchFamily="2" charset="-122"/>
              <a:ea typeface="Yuanti SC" panose="02010600040101010101" pitchFamily="2" charset="-122"/>
            </a:endParaRPr>
          </a:p>
          <a:p>
            <a:pPr lvl="1" eaLnBrk="1" hangingPunct="1">
              <a:lnSpc>
                <a:spcPct val="130000"/>
              </a:lnSpc>
              <a:spcBef>
                <a:spcPts val="195"/>
              </a:spcBef>
              <a:spcAft>
                <a:spcPts val="0"/>
              </a:spcAft>
              <a:buClr>
                <a:srgbClr val="91AC4E"/>
              </a:buClr>
              <a:buSzPct val="80000"/>
              <a:buFont typeface="Wingdings" panose="05000000000000000000"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安全测试策略：</a:t>
            </a:r>
            <a:endParaRPr lang="en-US" altLang="zh-CN" sz="2160" b="1" i="0" dirty="0">
              <a:solidFill>
                <a:srgbClr val="00B0F0"/>
              </a:solidFill>
              <a:latin typeface="Yuanti SC" panose="02010600040101010101" pitchFamily="2" charset="-122"/>
              <a:ea typeface="Yuanti SC" panose="02010600040101010101" pitchFamily="2" charset="-122"/>
            </a:endParaRPr>
          </a:p>
          <a:p>
            <a:pPr marL="648970" lvl="1" eaLnBrk="1" hangingPunct="1">
              <a:lnSpc>
                <a:spcPct val="130000"/>
              </a:lnSpc>
              <a:spcBef>
                <a:spcPts val="195"/>
              </a:spcBef>
              <a:spcAft>
                <a:spcPts val="0"/>
              </a:spcAft>
              <a:buClr>
                <a:srgbClr val="91AC4E"/>
              </a:buClr>
              <a:buSzPct val="80000"/>
              <a:buFont typeface="黑体" panose="02010609060101010101" charset="-122"/>
              <a:buAutoNum type="circleNumDbPlain"/>
            </a:pPr>
            <a:r>
              <a:rPr lang="zh-CN" altLang="en-US" i="0" dirty="0">
                <a:latin typeface="Yuanti SC" panose="02010600040101010101" pitchFamily="2" charset="-122"/>
                <a:ea typeface="Yuanti SC" panose="02010600040101010101" pitchFamily="2" charset="-122"/>
              </a:rPr>
              <a:t>用标准功能测试技术来进行的安全功能性测试；</a:t>
            </a:r>
            <a:endParaRPr lang="en-US" altLang="zh-CN" i="0" dirty="0">
              <a:latin typeface="Yuanti SC" panose="02010600040101010101" pitchFamily="2" charset="-122"/>
              <a:ea typeface="Yuanti SC" panose="02010600040101010101" pitchFamily="2" charset="-122"/>
            </a:endParaRPr>
          </a:p>
          <a:p>
            <a:pPr marL="648970" lvl="1" eaLnBrk="1" hangingPunct="1">
              <a:lnSpc>
                <a:spcPct val="130000"/>
              </a:lnSpc>
              <a:spcBef>
                <a:spcPts val="195"/>
              </a:spcBef>
              <a:spcAft>
                <a:spcPts val="0"/>
              </a:spcAft>
              <a:buClr>
                <a:srgbClr val="91AC4E"/>
              </a:buClr>
              <a:buSzPct val="80000"/>
              <a:buFont typeface="黑体" panose="02010609060101010101" charset="-122"/>
              <a:buAutoNum type="circleNumDbPlain"/>
            </a:pPr>
            <a:r>
              <a:rPr lang="zh-CN" altLang="en-US" i="0" dirty="0">
                <a:latin typeface="Yuanti SC" panose="02010600040101010101" pitchFamily="2" charset="-122"/>
                <a:ea typeface="Yuanti SC" panose="02010600040101010101" pitchFamily="2" charset="-122"/>
              </a:rPr>
              <a:t>以攻击模式、风险分析结果和滥用案例为基础的基于风险的安全测试。</a:t>
            </a:r>
            <a:endParaRPr lang="en-US" altLang="zh-CN" i="0" dirty="0">
              <a:latin typeface="Yuanti SC" panose="02010600040101010101" pitchFamily="2" charset="-122"/>
              <a:ea typeface="Yuanti SC" panose="02010600040101010101" pitchFamily="2" charset="-122"/>
            </a:endParaRPr>
          </a:p>
          <a:p>
            <a:pPr lvl="1" eaLnBrk="1" hangingPunct="1">
              <a:lnSpc>
                <a:spcPct val="130000"/>
              </a:lnSpc>
              <a:spcBef>
                <a:spcPts val="195"/>
              </a:spcBef>
              <a:spcAft>
                <a:spcPts val="0"/>
              </a:spcAft>
              <a:buClr>
                <a:srgbClr val="91AC4E"/>
              </a:buClr>
              <a:buSzPct val="80000"/>
              <a:buFont typeface="Wingdings" panose="05000000000000000000"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标准的质量保障方法</a:t>
            </a:r>
            <a:r>
              <a:rPr lang="zh-CN" altLang="en-US" i="0" dirty="0">
                <a:latin typeface="Yuanti SC" panose="02010600040101010101" pitchFamily="2" charset="-122"/>
                <a:ea typeface="Yuanti SC" panose="02010600040101010101" pitchFamily="2" charset="-122"/>
              </a:rPr>
              <a:t>可能不能揭示所有严重的安全问题。</a:t>
            </a:r>
            <a:endParaRPr lang="en-US" altLang="zh-CN" i="0" dirty="0">
              <a:latin typeface="Yuanti SC" panose="02010600040101010101" pitchFamily="2" charset="-122"/>
              <a:ea typeface="Yuanti SC" panose="02010600040101010101" pitchFamily="2" charset="-122"/>
            </a:endParaRPr>
          </a:p>
          <a:p>
            <a:pPr lvl="1" eaLnBrk="1" hangingPunct="1">
              <a:lnSpc>
                <a:spcPct val="130000"/>
              </a:lnSpc>
              <a:spcBef>
                <a:spcPts val="195"/>
              </a:spcBef>
              <a:buClr>
                <a:srgbClr val="91AC4E"/>
              </a:buClr>
              <a:buSzPct val="80000"/>
              <a:buFont typeface="Wingdings" panose="05000000000000000000"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安全测试</a:t>
            </a:r>
            <a:r>
              <a:rPr lang="zh-CN" altLang="en-US" i="0" dirty="0">
                <a:latin typeface="Yuanti SC" panose="02010600040101010101" pitchFamily="2" charset="-122"/>
                <a:ea typeface="Yuanti SC" panose="02010600040101010101" pitchFamily="2" charset="-122"/>
              </a:rPr>
              <a:t>是为了保证坏的事情不会发生，像攻击者一样地考虑问题很重要</a:t>
            </a:r>
            <a:endParaRPr lang="zh-CN" altLang="en-US" i="0" dirty="0">
              <a:latin typeface="Yuanti SC" panose="02010600040101010101" pitchFamily="2" charset="-122"/>
              <a:ea typeface="Yuanti SC" panose="02010600040101010101" pitchFamily="2" charset="-122"/>
            </a:endParaRPr>
          </a:p>
        </p:txBody>
      </p:sp>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Web</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安全性测试</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542930" y="352673"/>
            <a:ext cx="5357813" cy="421482"/>
          </a:xfrm>
        </p:spPr>
        <p:txBody>
          <a:bodyPr>
            <a:normAutofit fontScale="90000"/>
          </a:bodyPr>
          <a:lstStyle/>
          <a:p>
            <a:pPr>
              <a:spcAft>
                <a:spcPts val="0"/>
              </a:spcAft>
              <a:buClr>
                <a:schemeClr val="accent4"/>
              </a:buClr>
            </a:pPr>
            <a:r>
              <a:rPr lang="en-US" altLang="zh-CN" dirty="0"/>
              <a:t>Web/</a:t>
            </a:r>
            <a:r>
              <a:rPr lang="zh-CN" altLang="en-US" dirty="0"/>
              <a:t>数据库 渗透测试点</a:t>
            </a:r>
            <a:endParaRPr lang="zh-CN" altLang="en-US" dirty="0"/>
          </a:p>
        </p:txBody>
      </p:sp>
      <p:sp>
        <p:nvSpPr>
          <p:cNvPr id="33795" name="Rectangle 3"/>
          <p:cNvSpPr>
            <a:spLocks noGrp="1" noChangeArrowheads="1"/>
          </p:cNvSpPr>
          <p:nvPr>
            <p:ph type="body" idx="1"/>
          </p:nvPr>
        </p:nvSpPr>
        <p:spPr>
          <a:xfrm>
            <a:off x="856750" y="1318922"/>
            <a:ext cx="6999624" cy="2505655"/>
          </a:xfrm>
        </p:spPr>
        <p:txBody>
          <a:bodyPr>
            <a:normAutofit/>
          </a:bodyPr>
          <a:lstStyle/>
          <a:p>
            <a:pPr marL="0" lvl="1" indent="0">
              <a:lnSpc>
                <a:spcPct val="130000"/>
              </a:lnSpc>
              <a:spcBef>
                <a:spcPts val="235"/>
              </a:spcBef>
              <a:spcAft>
                <a:spcPts val="0"/>
              </a:spcAft>
              <a:buClr>
                <a:srgbClr val="91AC4E"/>
              </a:buClr>
              <a:buSzPct val="80000"/>
              <a:buFont typeface="Wingdings" panose="05000000000000000000" charset="0"/>
              <a:buChar char="p"/>
              <a:tabLst>
                <a:tab pos="205740" algn="l"/>
              </a:tabLst>
            </a:pPr>
            <a:r>
              <a:rPr lang="en-US" altLang="zh-CN" sz="2000" dirty="0">
                <a:latin typeface="Arial" panose="020B0604020202020204" pitchFamily="34" charset="0"/>
                <a:ea typeface="宋体" panose="02010600030101010101" pitchFamily="2" charset="-122"/>
                <a:cs typeface="宋体" panose="02010600030101010101" pitchFamily="2" charset="-122"/>
              </a:rPr>
              <a:t>  </a:t>
            </a:r>
            <a:r>
              <a:rPr lang="zh-CN" altLang="en-US" sz="2000" dirty="0">
                <a:latin typeface="楷体" panose="02010609060101010101" charset="-122"/>
                <a:ea typeface="楷体" panose="02010609060101010101" charset="-122"/>
                <a:cs typeface="楷体" panose="02010609060101010101" charset="-122"/>
              </a:rPr>
              <a:t>检查应用系统架构</a:t>
            </a:r>
            <a:r>
              <a:rPr lang="en-US" altLang="zh-CN" sz="2000" dirty="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防止用户绕过系统直接修改数据库</a:t>
            </a:r>
            <a:endParaRPr lang="en-US" altLang="zh-CN" sz="2000" dirty="0">
              <a:latin typeface="楷体" panose="02010609060101010101" charset="-122"/>
              <a:ea typeface="楷体" panose="02010609060101010101" charset="-122"/>
              <a:cs typeface="楷体" panose="02010609060101010101" charset="-122"/>
            </a:endParaRPr>
          </a:p>
          <a:p>
            <a:pPr marL="0" lvl="1" indent="0">
              <a:lnSpc>
                <a:spcPct val="130000"/>
              </a:lnSpc>
              <a:spcBef>
                <a:spcPts val="235"/>
              </a:spcBef>
              <a:buClr>
                <a:srgbClr val="91AC4E"/>
              </a:buClr>
              <a:buSzPct val="80000"/>
              <a:buFont typeface="Wingdings" panose="05000000000000000000" charset="0"/>
              <a:buChar char="p"/>
              <a:tabLst>
                <a:tab pos="205740" algn="l"/>
              </a:tabLst>
            </a:pPr>
            <a:r>
              <a:rPr lang="zh-CN" altLang="en-US" sz="2000" dirty="0">
                <a:latin typeface="楷体" panose="02010609060101010101" charset="-122"/>
                <a:ea typeface="楷体" panose="02010609060101010101" charset="-122"/>
                <a:cs typeface="楷体" panose="02010609060101010101" charset="-122"/>
              </a:rPr>
              <a:t> 检查身份认证模块，用以防止非法用户绕过身份认证</a:t>
            </a:r>
            <a:endParaRPr lang="en-US" altLang="zh-CN" sz="2000" dirty="0">
              <a:latin typeface="楷体" panose="02010609060101010101" charset="-122"/>
              <a:ea typeface="楷体" panose="02010609060101010101" charset="-122"/>
              <a:cs typeface="楷体" panose="02010609060101010101" charset="-122"/>
            </a:endParaRPr>
          </a:p>
          <a:p>
            <a:pPr marL="0" lvl="1" indent="0">
              <a:lnSpc>
                <a:spcPct val="130000"/>
              </a:lnSpc>
              <a:spcBef>
                <a:spcPts val="235"/>
              </a:spcBef>
              <a:buClr>
                <a:srgbClr val="91AC4E"/>
              </a:buClr>
              <a:buSzPct val="80000"/>
              <a:buFont typeface="Wingdings" panose="05000000000000000000" charset="0"/>
              <a:buChar char="p"/>
              <a:tabLst>
                <a:tab pos="205740" algn="l"/>
              </a:tabLst>
            </a:pPr>
            <a:r>
              <a:rPr lang="zh-CN" altLang="en-US" sz="2000" dirty="0">
                <a:latin typeface="楷体" panose="02010609060101010101" charset="-122"/>
                <a:ea typeface="楷体" panose="02010609060101010101" charset="-122"/>
                <a:cs typeface="楷体" panose="02010609060101010101" charset="-122"/>
              </a:rPr>
              <a:t> 检查数据库接口模块，用以防止用户获取系统权限</a:t>
            </a:r>
            <a:endParaRPr lang="en-US" altLang="zh-CN" sz="2000" dirty="0">
              <a:latin typeface="楷体" panose="02010609060101010101" charset="-122"/>
              <a:ea typeface="楷体" panose="02010609060101010101" charset="-122"/>
              <a:cs typeface="楷体" panose="02010609060101010101" charset="-122"/>
            </a:endParaRPr>
          </a:p>
          <a:p>
            <a:pPr marL="0" lvl="1" indent="0">
              <a:lnSpc>
                <a:spcPct val="130000"/>
              </a:lnSpc>
              <a:spcBef>
                <a:spcPts val="235"/>
              </a:spcBef>
              <a:buClr>
                <a:srgbClr val="91AC4E"/>
              </a:buClr>
              <a:buSzPct val="80000"/>
              <a:buFont typeface="Wingdings" panose="05000000000000000000" charset="0"/>
              <a:buChar char="p"/>
              <a:tabLst>
                <a:tab pos="205740" algn="l"/>
              </a:tabLst>
            </a:pPr>
            <a:r>
              <a:rPr lang="zh-CN" altLang="en-US" sz="2000" dirty="0">
                <a:latin typeface="楷体" panose="02010609060101010101" charset="-122"/>
                <a:ea typeface="楷体" panose="02010609060101010101" charset="-122"/>
                <a:cs typeface="楷体" panose="02010609060101010101" charset="-122"/>
              </a:rPr>
              <a:t> 检查文件接口模块，防止用户获取系统文件</a:t>
            </a:r>
            <a:endParaRPr lang="en-US" altLang="zh-CN" sz="2000" dirty="0">
              <a:latin typeface="楷体" panose="02010609060101010101" charset="-122"/>
              <a:ea typeface="楷体" panose="02010609060101010101" charset="-122"/>
              <a:cs typeface="楷体" panose="02010609060101010101" charset="-122"/>
            </a:endParaRPr>
          </a:p>
          <a:p>
            <a:pPr marL="0" lvl="1" indent="0">
              <a:lnSpc>
                <a:spcPct val="130000"/>
              </a:lnSpc>
              <a:spcBef>
                <a:spcPts val="235"/>
              </a:spcBef>
              <a:buClr>
                <a:srgbClr val="91AC4E"/>
              </a:buClr>
              <a:buSzPct val="80000"/>
              <a:buFont typeface="Wingdings" panose="05000000000000000000" charset="0"/>
              <a:buChar char="p"/>
              <a:tabLst>
                <a:tab pos="205740" algn="l"/>
              </a:tabLst>
            </a:pPr>
            <a:r>
              <a:rPr lang="zh-CN" altLang="en-US" sz="2000" dirty="0">
                <a:latin typeface="楷体" panose="02010609060101010101" charset="-122"/>
                <a:ea typeface="楷体" panose="02010609060101010101" charset="-122"/>
                <a:cs typeface="楷体" panose="02010609060101010101" charset="-122"/>
              </a:rPr>
              <a:t> 检查其他安全威胁 </a:t>
            </a:r>
            <a:endParaRPr lang="zh-CN" altLang="en-US" sz="200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511335" y="338003"/>
            <a:ext cx="6393657" cy="421482"/>
          </a:xfrm>
        </p:spPr>
        <p:txBody>
          <a:bodyPr>
            <a:normAutofit fontScale="90000"/>
          </a:bodyPr>
          <a:lstStyle/>
          <a:p>
            <a:pPr>
              <a:spcAft>
                <a:spcPts val="0"/>
              </a:spcAft>
              <a:buClr>
                <a:schemeClr val="accent4"/>
              </a:buClr>
            </a:pPr>
            <a:r>
              <a:rPr lang="en-US" altLang="zh-CN" dirty="0"/>
              <a:t>Web</a:t>
            </a:r>
            <a:r>
              <a:rPr lang="zh-CN" altLang="en-US" dirty="0"/>
              <a:t>安全性</a:t>
            </a:r>
            <a:r>
              <a:rPr lang="en-US" altLang="zh-CN" dirty="0"/>
              <a:t> </a:t>
            </a:r>
            <a:r>
              <a:rPr lang="zh-CN" altLang="en-US" dirty="0"/>
              <a:t>渗透测试</a:t>
            </a:r>
            <a:endParaRPr lang="zh-CN" altLang="en-US" dirty="0"/>
          </a:p>
        </p:txBody>
      </p:sp>
      <p:sp>
        <p:nvSpPr>
          <p:cNvPr id="20483"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spcAft>
                <a:spcPts val="0"/>
              </a:spcAft>
            </a:pPr>
            <a:fld id="{2A6264F4-CB28-E042-9B2A-F379584098E5}" type="slidenum">
              <a:rPr lang="en-US" altLang="zh-CN"/>
            </a:fld>
            <a:endParaRPr lang="en-US" altLang="zh-CN"/>
          </a:p>
        </p:txBody>
      </p:sp>
      <p:sp>
        <p:nvSpPr>
          <p:cNvPr id="20484" name="矩形 2"/>
          <p:cNvSpPr>
            <a:spLocks noChangeArrowheads="1"/>
          </p:cNvSpPr>
          <p:nvPr/>
        </p:nvSpPr>
        <p:spPr bwMode="auto">
          <a:xfrm>
            <a:off x="732468" y="1411464"/>
            <a:ext cx="6352223" cy="2369185"/>
          </a:xfrm>
          <a:prstGeom prst="rect">
            <a:avLst/>
          </a:prstGeom>
          <a:noFill/>
          <a:ln>
            <a:noFill/>
          </a:ln>
        </p:spPr>
        <p:txBody>
          <a:bodyPr>
            <a:spAutoFit/>
          </a:bodyPr>
          <a:lstStyle/>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160" dirty="0"/>
              <a:t>注入攻击（</a:t>
            </a:r>
            <a:r>
              <a:rPr lang="en-US" altLang="zh-CN" sz="2160" dirty="0"/>
              <a:t>Injection</a:t>
            </a:r>
            <a:r>
              <a:rPr lang="zh-CN" altLang="en-US" sz="2160" dirty="0"/>
              <a:t>）</a:t>
            </a:r>
            <a:endParaRPr lang="zh-CN" altLang="en-US" sz="2160" dirty="0"/>
          </a:p>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160" dirty="0"/>
              <a:t>跨站点脚本攻击（</a:t>
            </a:r>
            <a:r>
              <a:rPr lang="en-US" altLang="zh-CN" sz="2160" dirty="0"/>
              <a:t>XSS</a:t>
            </a:r>
            <a:r>
              <a:rPr lang="zh-CN" altLang="en-US" sz="2160" dirty="0"/>
              <a:t>）</a:t>
            </a:r>
            <a:endParaRPr lang="zh-CN" altLang="en-US" sz="2160" dirty="0"/>
          </a:p>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160" dirty="0"/>
              <a:t>跨站点请求伪造</a:t>
            </a:r>
            <a:r>
              <a:rPr lang="en-US" altLang="zh-CN" sz="2160" dirty="0"/>
              <a:t>(CSRF)</a:t>
            </a:r>
            <a:endParaRPr lang="en-US" altLang="zh-CN" sz="2160" dirty="0"/>
          </a:p>
          <a:p>
            <a:pPr marL="320040" lvl="1" indent="-320040">
              <a:lnSpc>
                <a:spcPct val="130000"/>
              </a:lnSpc>
              <a:spcBef>
                <a:spcPts val="235"/>
              </a:spcBef>
              <a:spcAft>
                <a:spcPts val="0"/>
              </a:spcAft>
              <a:buClr>
                <a:srgbClr val="91AC4E"/>
              </a:buClr>
              <a:buSzPct val="80000"/>
              <a:buFont typeface="Wingdings" panose="05000000000000000000" charset="0"/>
              <a:buChar char="p"/>
              <a:tabLst>
                <a:tab pos="205740" algn="l"/>
              </a:tabLst>
            </a:pPr>
            <a:r>
              <a:rPr lang="zh-CN" altLang="en-US" sz="2160" dirty="0"/>
              <a:t>未能限制</a:t>
            </a:r>
            <a:r>
              <a:rPr lang="en-US" altLang="zh-CN" sz="2160" dirty="0"/>
              <a:t>URL</a:t>
            </a:r>
            <a:r>
              <a:rPr lang="zh-CN" altLang="en-US" sz="2160" dirty="0"/>
              <a:t>访问 </a:t>
            </a:r>
            <a:endParaRPr lang="en-US" altLang="zh-CN" sz="2160" dirty="0"/>
          </a:p>
          <a:p>
            <a:pPr marL="320040" lvl="1" indent="-320040">
              <a:lnSpc>
                <a:spcPct val="130000"/>
              </a:lnSpc>
              <a:spcBef>
                <a:spcPts val="235"/>
              </a:spcBef>
              <a:buClr>
                <a:srgbClr val="91AC4E"/>
              </a:buClr>
              <a:buSzPct val="80000"/>
              <a:tabLst>
                <a:tab pos="205740" algn="l"/>
              </a:tabLst>
            </a:pPr>
            <a:r>
              <a:rPr lang="en-US" altLang="zh-CN" sz="2160" dirty="0"/>
              <a:t>  (</a:t>
            </a:r>
            <a:r>
              <a:rPr lang="en-US" altLang="zh-CN" dirty="0"/>
              <a:t>Failure to  Restrict URL Access</a:t>
            </a:r>
            <a:r>
              <a:rPr lang="en-US" altLang="zh-CN" sz="2160" dirty="0"/>
              <a:t>)</a:t>
            </a:r>
            <a:endParaRPr lang="en-US" altLang="zh-CN" sz="2160" dirty="0"/>
          </a:p>
        </p:txBody>
      </p:sp>
      <p:pic>
        <p:nvPicPr>
          <p:cNvPr id="20485" name="Picture 6" descr="http://www.paros-web.eu/images/gk_websit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44107" y="1411464"/>
            <a:ext cx="2721769" cy="2268141"/>
          </a:xfrm>
          <a:prstGeom prst="rect">
            <a:avLst/>
          </a:prstGeom>
          <a:noFill/>
          <a:ln>
            <a:noFill/>
          </a:ln>
        </p:spPr>
      </p:pic>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思考时间的影响</a:t>
            </a:r>
            <a:endParaRPr kumimoji="1" lang="zh-CN" altLang="en-US" dirty="0"/>
          </a:p>
        </p:txBody>
      </p:sp>
      <p:sp>
        <p:nvSpPr>
          <p:cNvPr id="4" name="Rectangle 3"/>
          <p:cNvSpPr txBox="1">
            <a:spLocks noChangeArrowheads="1"/>
          </p:cNvSpPr>
          <p:nvPr/>
        </p:nvSpPr>
        <p:spPr>
          <a:xfrm>
            <a:off x="843731" y="926176"/>
            <a:ext cx="7541512" cy="101241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Aft>
                <a:spcPts val="0"/>
              </a:spcAft>
              <a:buNone/>
            </a:pPr>
            <a:r>
              <a:rPr lang="zh-CN" altLang="en-US" sz="18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将系统置于相同的高负载下，将请求之间间隔时间设为零。这样服务器会立即超载，并形成越来越长的等候队列，直至内存耗尽</a:t>
            </a:r>
            <a:endParaRPr lang="zh-CN" altLang="en-US" sz="1800" dirty="0">
              <a:solidFill>
                <a:srgbClr val="000000"/>
              </a:solidFill>
              <a:latin typeface="微软雅黑" panose="020B0503020204020204" pitchFamily="34" charset="-122"/>
              <a:ea typeface="微软雅黑" panose="020B0503020204020204" pitchFamily="34" charset="-122"/>
            </a:endParaRPr>
          </a:p>
        </p:txBody>
      </p:sp>
      <p:pic>
        <p:nvPicPr>
          <p:cNvPr id="5" name="Picture 7" descr="3b-ATRT"/>
          <p:cNvPicPr>
            <a:picLocks noChangeAspect="1" noChangeArrowheads="1"/>
          </p:cNvPicPr>
          <p:nvPr/>
        </p:nvPicPr>
        <p:blipFill>
          <a:blip r:embed="rId1" cstate="print"/>
          <a:srcRect/>
          <a:stretch>
            <a:fillRect/>
          </a:stretch>
        </p:blipFill>
        <p:spPr bwMode="auto">
          <a:xfrm>
            <a:off x="1655677" y="2053291"/>
            <a:ext cx="5697573" cy="2722989"/>
          </a:xfrm>
          <a:prstGeom prst="rect">
            <a:avLst/>
          </a:prstGeom>
          <a:noFill/>
          <a:ln w="9525">
            <a:noFill/>
            <a:miter lim="800000"/>
            <a:headEnd/>
            <a:tailEnd/>
          </a:ln>
        </p:spPr>
      </p:pic>
      <p:sp>
        <p:nvSpPr>
          <p:cNvPr id="6" name="Line 9"/>
          <p:cNvSpPr>
            <a:spLocks noChangeShapeType="1"/>
          </p:cNvSpPr>
          <p:nvPr/>
        </p:nvSpPr>
        <p:spPr bwMode="auto">
          <a:xfrm>
            <a:off x="4409982" y="2884984"/>
            <a:ext cx="1134193" cy="350993"/>
          </a:xfrm>
          <a:prstGeom prst="line">
            <a:avLst/>
          </a:prstGeom>
          <a:noFill/>
          <a:ln w="9525">
            <a:solidFill>
              <a:srgbClr val="91AC4E"/>
            </a:solidFill>
            <a:round/>
            <a:tailEnd type="triangle" w="med" len="med"/>
          </a:ln>
        </p:spPr>
        <p:txBody>
          <a:bodyPr lIns="0" tIns="0" rIns="0" bIns="0" anchor="ctr"/>
          <a:lstStyle/>
          <a:p>
            <a:endParaRPr lang="zh-CN" altLang="en-US">
              <a:solidFill>
                <a:srgbClr val="0000FF"/>
              </a:solidFill>
            </a:endParaRPr>
          </a:p>
        </p:txBody>
      </p:sp>
      <p:sp>
        <p:nvSpPr>
          <p:cNvPr id="7" name="Line 10"/>
          <p:cNvSpPr>
            <a:spLocks noChangeShapeType="1"/>
          </p:cNvSpPr>
          <p:nvPr/>
        </p:nvSpPr>
        <p:spPr bwMode="auto">
          <a:xfrm>
            <a:off x="6569025" y="3760520"/>
            <a:ext cx="337613" cy="548834"/>
          </a:xfrm>
          <a:prstGeom prst="line">
            <a:avLst/>
          </a:prstGeom>
          <a:noFill/>
          <a:ln w="9525">
            <a:solidFill>
              <a:srgbClr val="91AC4E"/>
            </a:solidFill>
            <a:round/>
            <a:tailEnd type="triangle" w="med" len="med"/>
          </a:ln>
        </p:spPr>
        <p:txBody>
          <a:bodyPr lIns="0" tIns="0" rIns="0" bIns="0" anchor="ctr"/>
          <a:lstStyle/>
          <a:p>
            <a:endParaRPr lang="zh-CN" altLang="en-US" sz="1620"/>
          </a:p>
        </p:txBody>
      </p:sp>
      <p:sp>
        <p:nvSpPr>
          <p:cNvPr id="8" name="矩形 7"/>
          <p:cNvSpPr/>
          <p:nvPr/>
        </p:nvSpPr>
        <p:spPr>
          <a:xfrm>
            <a:off x="5888549" y="3460556"/>
            <a:ext cx="1360951" cy="368300"/>
          </a:xfrm>
          <a:prstGeom prst="rect">
            <a:avLst/>
          </a:prstGeom>
        </p:spPr>
        <p:txBody>
          <a:bodyPr wrap="square">
            <a:spAutoFit/>
          </a:bodyPr>
          <a:lstStyle/>
          <a:p>
            <a:pPr>
              <a:spcAft>
                <a:spcPts val="0"/>
              </a:spcAft>
            </a:pPr>
            <a:r>
              <a:rPr lang="zh-CN" altLang="en-US" dirty="0">
                <a:solidFill>
                  <a:srgbClr val="0000FF"/>
                </a:solidFill>
              </a:rPr>
              <a:t>间隔时间长</a:t>
            </a:r>
            <a:endParaRPr lang="zh-CN" altLang="en-US" dirty="0">
              <a:solidFill>
                <a:srgbClr val="0000FF"/>
              </a:solidFill>
            </a:endParaRPr>
          </a:p>
        </p:txBody>
      </p:sp>
      <p:sp>
        <p:nvSpPr>
          <p:cNvPr id="9" name="矩形 8"/>
          <p:cNvSpPr/>
          <p:nvPr/>
        </p:nvSpPr>
        <p:spPr>
          <a:xfrm>
            <a:off x="3502681" y="2560950"/>
            <a:ext cx="1587776" cy="368300"/>
          </a:xfrm>
          <a:prstGeom prst="rect">
            <a:avLst/>
          </a:prstGeom>
        </p:spPr>
        <p:txBody>
          <a:bodyPr wrap="square">
            <a:spAutoFit/>
          </a:bodyPr>
          <a:lstStyle/>
          <a:p>
            <a:pPr>
              <a:spcAft>
                <a:spcPts val="0"/>
              </a:spcAft>
            </a:pPr>
            <a:r>
              <a:rPr lang="zh-CN" altLang="en-US" dirty="0">
                <a:solidFill>
                  <a:srgbClr val="0000FF"/>
                </a:solidFill>
              </a:rPr>
              <a:t>间隔时间为零</a:t>
            </a:r>
            <a:endParaRPr lang="zh-CN" altLang="en-US" dirty="0">
              <a:solidFill>
                <a:srgbClr val="0000FF"/>
              </a:solidFill>
            </a:endParaRPr>
          </a:p>
        </p:txBody>
      </p:sp>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a:ln w="9525"/>
        </p:spPr>
        <p:txBody>
          <a:bodyPr vert="horz" lIns="57862" tIns="28931" rIns="57862" bIns="28931" rtlCol="0" anchor="ctr"/>
          <a:lstStyle>
            <a:lvl1pPr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1pPr>
            <a:lvl2pPr marL="469900" indent="-180975"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2pPr>
            <a:lvl3pPr marL="723265" indent="-144780"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3pPr>
            <a:lvl4pPr marL="1012825" indent="-144780"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4pPr>
            <a:lvl5pPr marL="1301750" indent="-144780"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5pPr>
            <a:lvl6pPr marL="1591310" indent="-144780" eaLnBrk="0" fontAlgn="base" hangingPunct="0">
              <a:spcBef>
                <a:spcPct val="0"/>
              </a:spcBef>
              <a:spcAft>
                <a:spcPct val="0"/>
              </a:spcAft>
              <a:defRPr sz="1980">
                <a:solidFill>
                  <a:srgbClr val="000000"/>
                </a:solidFill>
                <a:latin typeface="Arial" panose="020B0604020202020204" pitchFamily="34" charset="0"/>
                <a:ea typeface="ヒラギノ角ゴ ProN W3" charset="0"/>
                <a:cs typeface="ヒラギノ角ゴ ProN W3" charset="0"/>
                <a:sym typeface="Gill Sans" charset="0"/>
              </a:defRPr>
            </a:lvl6pPr>
            <a:lvl7pPr marL="1880235" indent="-144780" eaLnBrk="0" fontAlgn="base" hangingPunct="0">
              <a:spcBef>
                <a:spcPct val="0"/>
              </a:spcBef>
              <a:spcAft>
                <a:spcPct val="0"/>
              </a:spcAft>
              <a:defRPr sz="1980">
                <a:solidFill>
                  <a:srgbClr val="000000"/>
                </a:solidFill>
                <a:latin typeface="Arial" panose="020B0604020202020204" pitchFamily="34" charset="0"/>
                <a:ea typeface="ヒラギノ角ゴ ProN W3" charset="0"/>
                <a:cs typeface="ヒラギノ角ゴ ProN W3" charset="0"/>
                <a:sym typeface="Gill Sans" charset="0"/>
              </a:defRPr>
            </a:lvl7pPr>
            <a:lvl8pPr marL="2169795" indent="-144780" eaLnBrk="0" fontAlgn="base" hangingPunct="0">
              <a:spcBef>
                <a:spcPct val="0"/>
              </a:spcBef>
              <a:spcAft>
                <a:spcPct val="0"/>
              </a:spcAft>
              <a:defRPr sz="1980">
                <a:solidFill>
                  <a:srgbClr val="000000"/>
                </a:solidFill>
                <a:latin typeface="Arial" panose="020B0604020202020204" pitchFamily="34" charset="0"/>
                <a:ea typeface="ヒラギノ角ゴ ProN W3" charset="0"/>
                <a:cs typeface="ヒラギノ角ゴ ProN W3" charset="0"/>
                <a:sym typeface="Gill Sans" charset="0"/>
              </a:defRPr>
            </a:lvl8pPr>
            <a:lvl9pPr marL="2459355" indent="-144780" eaLnBrk="0" fontAlgn="base" hangingPunct="0">
              <a:spcBef>
                <a:spcPct val="0"/>
              </a:spcBef>
              <a:spcAft>
                <a:spcPct val="0"/>
              </a:spcAft>
              <a:defRPr sz="1980">
                <a:solidFill>
                  <a:srgbClr val="000000"/>
                </a:solidFill>
                <a:latin typeface="Arial" panose="020B0604020202020204" pitchFamily="34" charset="0"/>
                <a:ea typeface="ヒラギノ角ゴ ProN W3" charset="0"/>
                <a:cs typeface="ヒラギノ角ゴ ProN W3" charset="0"/>
                <a:sym typeface="Gill Sans" charset="0"/>
              </a:defRPr>
            </a:lvl9pPr>
          </a:lstStyle>
          <a:p>
            <a:pPr eaLnBrk="1" hangingPunct="1">
              <a:spcAft>
                <a:spcPts val="0"/>
              </a:spcAft>
            </a:pPr>
            <a:fld id="{FBFAF769-EB85-184F-BDC7-B495660CCF0B}" type="slidenum">
              <a:rPr lang="en-US" altLang="zh-CN" sz="1170">
                <a:solidFill>
                  <a:srgbClr val="808080"/>
                </a:solidFill>
                <a:latin typeface="Gill Sans" charset="0"/>
                <a:cs typeface="Gill Sans" charset="0"/>
              </a:rPr>
            </a:fld>
            <a:endParaRPr lang="en-US" altLang="zh-CN" sz="1170">
              <a:solidFill>
                <a:srgbClr val="808080"/>
              </a:solidFill>
              <a:latin typeface="Gill Sans" charset="0"/>
              <a:cs typeface="Gill Sans" charset="0"/>
            </a:endParaRPr>
          </a:p>
        </p:txBody>
      </p:sp>
      <p:sp>
        <p:nvSpPr>
          <p:cNvPr id="16387" name="Rectangle 5122"/>
          <p:cNvSpPr>
            <a:spLocks noGrp="1" noChangeArrowheads="1"/>
          </p:cNvSpPr>
          <p:nvPr>
            <p:ph type="title"/>
          </p:nvPr>
        </p:nvSpPr>
        <p:spPr>
          <a:xfrm>
            <a:off x="525688" y="234682"/>
            <a:ext cx="6480720" cy="683121"/>
          </a:xfrm>
        </p:spPr>
        <p:txBody>
          <a:bodyPr/>
          <a:lstStyle/>
          <a:p>
            <a:pPr eaLnBrk="1" hangingPunct="1">
              <a:spcAft>
                <a:spcPts val="0"/>
              </a:spcAft>
            </a:pPr>
            <a:r>
              <a:rPr lang="zh-CN" altLang="en-US" dirty="0">
                <a:latin typeface="Arial" panose="020B0604020202020204" pitchFamily="34" charset="0"/>
                <a:ea typeface="ヒラギノ角ゴ ProN W3" charset="0"/>
                <a:cs typeface="ヒラギノ角ゴ ProN W3" charset="0"/>
              </a:rPr>
              <a:t>针对</a:t>
            </a:r>
            <a:r>
              <a:rPr lang="en-US" altLang="zh-CN" dirty="0">
                <a:latin typeface="Arial" panose="020B0604020202020204" pitchFamily="34" charset="0"/>
                <a:ea typeface="ヒラギノ角ゴ ProN W3" charset="0"/>
                <a:cs typeface="ヒラギノ角ゴ ProN W3" charset="0"/>
              </a:rPr>
              <a:t>XSS</a:t>
            </a:r>
            <a:r>
              <a:rPr lang="zh-CN" altLang="en-US" dirty="0">
                <a:latin typeface="Arial" panose="020B0604020202020204" pitchFamily="34" charset="0"/>
                <a:ea typeface="ヒラギノ角ゴ ProN W3" charset="0"/>
                <a:cs typeface="ヒラギノ角ゴ ProN W3" charset="0"/>
              </a:rPr>
              <a:t>进行测试</a:t>
            </a:r>
            <a:endParaRPr lang="en-US" altLang="zh-CN" dirty="0">
              <a:latin typeface="Arial" panose="020B0604020202020204" pitchFamily="34" charset="0"/>
              <a:ea typeface="ヒラギノ角ゴ ProN W3" charset="0"/>
              <a:cs typeface="ヒラギノ角ゴ ProN W3" charset="0"/>
            </a:endParaRPr>
          </a:p>
        </p:txBody>
      </p:sp>
      <p:sp>
        <p:nvSpPr>
          <p:cNvPr id="2" name="文本框 1"/>
          <p:cNvSpPr txBox="1"/>
          <p:nvPr/>
        </p:nvSpPr>
        <p:spPr>
          <a:xfrm>
            <a:off x="626589" y="999493"/>
            <a:ext cx="3953239" cy="3644265"/>
          </a:xfrm>
          <a:prstGeom prst="rect">
            <a:avLst/>
          </a:prstGeom>
          <a:noFill/>
        </p:spPr>
        <p:txBody>
          <a:bodyPr wrap="square" rtlCol="0">
            <a:spAutoFit/>
          </a:bodyPr>
          <a:lstStyle/>
          <a:p>
            <a:pPr>
              <a:spcAft>
                <a:spcPts val="0"/>
              </a:spcAft>
            </a:pPr>
            <a:r>
              <a:rPr lang="en-US" altLang="zh-CN" dirty="0"/>
              <a:t>XSS</a:t>
            </a:r>
            <a:r>
              <a:rPr lang="zh-CN" altLang="en-US" dirty="0"/>
              <a:t>：允许恶意用户将代码植入到“供其它用户使用的</a:t>
            </a:r>
            <a:r>
              <a:rPr lang="en-US" altLang="zh-CN" dirty="0"/>
              <a:t>web</a:t>
            </a:r>
            <a:r>
              <a:rPr lang="zh-CN" altLang="en-US" dirty="0"/>
              <a:t>页面” 中</a:t>
            </a:r>
            <a:endParaRPr kumimoji="1" lang="en-US" altLang="zh-CN" dirty="0"/>
          </a:p>
          <a:p>
            <a:pPr lvl="0"/>
            <a:endParaRPr kumimoji="1" lang="en-US" altLang="zh-CN" dirty="0"/>
          </a:p>
          <a:p>
            <a:pPr lvl="0">
              <a:spcBef>
                <a:spcPts val="0"/>
              </a:spcBef>
              <a:spcAft>
                <a:spcPts val="0"/>
              </a:spcAft>
            </a:pPr>
            <a:r>
              <a:rPr kumimoji="1" lang="zh-CN" altLang="en-US" dirty="0"/>
              <a:t>例如：一般输入域中能输入：</a:t>
            </a:r>
            <a:r>
              <a:rPr lang="en-US" altLang="zh-CN" dirty="0" err="1"/>
              <a:t>javascript:alert</a:t>
            </a:r>
            <a:r>
              <a:rPr lang="en-US" altLang="zh-CN" dirty="0"/>
              <a:t>(</a:t>
            </a:r>
            <a:r>
              <a:rPr lang="en-US" altLang="zh-CN" dirty="0" err="1"/>
              <a:t>document.cookie</a:t>
            </a:r>
            <a:r>
              <a:rPr lang="en-US" altLang="zh-CN" dirty="0"/>
              <a:t>)</a:t>
            </a:r>
            <a:endParaRPr lang="en-US" altLang="zh-CN" dirty="0"/>
          </a:p>
          <a:p>
            <a:endParaRPr kumimoji="1" lang="en-US" altLang="zh-CN" dirty="0"/>
          </a:p>
          <a:p>
            <a:pPr marL="320040" lvl="1" indent="-320040">
              <a:lnSpc>
                <a:spcPct val="130000"/>
              </a:lnSpc>
              <a:spcBef>
                <a:spcPts val="240"/>
              </a:spcBef>
              <a:spcAft>
                <a:spcPts val="0"/>
              </a:spcAft>
              <a:buClr>
                <a:srgbClr val="91AC4E"/>
              </a:buClr>
              <a:buSzPct val="80000"/>
              <a:buFont typeface="Wingdings" panose="05000000000000000000" pitchFamily="2" charset="2"/>
              <a:buChar char="p"/>
              <a:tabLst>
                <a:tab pos="205740" algn="l"/>
              </a:tabLst>
            </a:pPr>
            <a:r>
              <a:rPr lang="zh-CN" altLang="en-US" dirty="0">
                <a:ea typeface="楷体" panose="02010609060101010101" charset="-122"/>
                <a:cs typeface="楷体" panose="02010609060101010101" charset="-122"/>
              </a:rPr>
              <a:t>在其它页面显示，具有隐藏性</a:t>
            </a:r>
            <a:endParaRPr lang="en-US" altLang="zh-CN" dirty="0">
              <a:ea typeface="楷体" panose="02010609060101010101" charset="-122"/>
              <a:cs typeface="楷体" panose="02010609060101010101" charset="-122"/>
            </a:endParaRPr>
          </a:p>
          <a:p>
            <a:pPr marL="320040" lvl="1" indent="-320040">
              <a:lnSpc>
                <a:spcPct val="130000"/>
              </a:lnSpc>
              <a:spcBef>
                <a:spcPts val="240"/>
              </a:spcBef>
              <a:spcAft>
                <a:spcPts val="0"/>
              </a:spcAft>
              <a:buClr>
                <a:srgbClr val="91AC4E"/>
              </a:buClr>
              <a:buSzPct val="80000"/>
              <a:buFont typeface="Wingdings" panose="05000000000000000000" pitchFamily="2" charset="2"/>
              <a:buChar char="p"/>
              <a:tabLst>
                <a:tab pos="205740" algn="l"/>
              </a:tabLst>
            </a:pPr>
            <a:r>
              <a:rPr lang="zh-CN" altLang="en-US" dirty="0">
                <a:ea typeface="楷体" panose="02010609060101010101" charset="-122"/>
                <a:cs typeface="楷体" panose="02010609060101010101" charset="-122"/>
              </a:rPr>
              <a:t>受害者的敏感数据、</a:t>
            </a:r>
            <a:r>
              <a:rPr lang="en-US" altLang="zh-CN" dirty="0">
                <a:ea typeface="楷体" panose="02010609060101010101" charset="-122"/>
                <a:cs typeface="楷体" panose="02010609060101010101" charset="-122"/>
              </a:rPr>
              <a:t>session</a:t>
            </a:r>
            <a:r>
              <a:rPr lang="zh-CN" altLang="en-US" dirty="0">
                <a:ea typeface="楷体" panose="02010609060101010101" charset="-122"/>
                <a:cs typeface="楷体" panose="02010609060101010101" charset="-122"/>
              </a:rPr>
              <a:t>、</a:t>
            </a:r>
            <a:r>
              <a:rPr lang="en-US" altLang="zh-CN" dirty="0">
                <a:ea typeface="楷体" panose="02010609060101010101" charset="-122"/>
                <a:cs typeface="楷体" panose="02010609060101010101" charset="-122"/>
              </a:rPr>
              <a:t>cookie</a:t>
            </a:r>
            <a:r>
              <a:rPr lang="zh-CN" altLang="en-US" dirty="0">
                <a:ea typeface="楷体" panose="02010609060101010101" charset="-122"/>
                <a:cs typeface="楷体" panose="02010609060101010101" charset="-122"/>
              </a:rPr>
              <a:t>等会泄漏</a:t>
            </a:r>
            <a:endParaRPr lang="en-US" altLang="zh-CN" dirty="0">
              <a:ea typeface="楷体" panose="02010609060101010101" charset="-122"/>
              <a:cs typeface="楷体" panose="02010609060101010101" charset="-122"/>
            </a:endParaRPr>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ea typeface="楷体" panose="02010609060101010101" charset="-122"/>
                <a:cs typeface="楷体" panose="02010609060101010101" charset="-122"/>
              </a:rPr>
              <a:t>更严重的是黑客能监控用户的行为、用户被迫访问其它站点</a:t>
            </a:r>
            <a:endParaRPr lang="en-US" altLang="zh-CN" dirty="0">
              <a:ea typeface="楷体" panose="02010609060101010101" charset="-122"/>
              <a:cs typeface="楷体" panose="02010609060101010101" charset="-122"/>
            </a:endParaRPr>
          </a:p>
        </p:txBody>
      </p:sp>
      <p:pic>
        <p:nvPicPr>
          <p:cNvPr id="3" name="图片 2"/>
          <p:cNvPicPr>
            <a:picLocks noChangeAspect="1"/>
          </p:cNvPicPr>
          <p:nvPr/>
        </p:nvPicPr>
        <p:blipFill>
          <a:blip r:embed="rId1"/>
          <a:stretch>
            <a:fillRect/>
          </a:stretch>
        </p:blipFill>
        <p:spPr>
          <a:xfrm>
            <a:off x="5076347" y="1145991"/>
            <a:ext cx="3556567" cy="3305167"/>
          </a:xfrm>
          <a:prstGeom prst="rect">
            <a:avLst/>
          </a:prstGeom>
        </p:spPr>
      </p:pic>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Rectangle 2"/>
          <p:cNvSpPr>
            <a:spLocks noGrp="1" noChangeArrowheads="1"/>
          </p:cNvSpPr>
          <p:nvPr>
            <p:ph type="title"/>
          </p:nvPr>
        </p:nvSpPr>
        <p:spPr>
          <a:xfrm>
            <a:off x="542651" y="340305"/>
            <a:ext cx="5746295" cy="421482"/>
          </a:xfrm>
        </p:spPr>
        <p:txBody>
          <a:bodyPr>
            <a:normAutofit fontScale="90000"/>
          </a:bodyPr>
          <a:lstStyle/>
          <a:p>
            <a:pPr>
              <a:spcAft>
                <a:spcPts val="0"/>
              </a:spcAft>
              <a:buClr>
                <a:schemeClr val="accent4"/>
              </a:buClr>
            </a:pPr>
            <a:r>
              <a:rPr lang="en-US" altLang="zh-CN" dirty="0"/>
              <a:t>SQL</a:t>
            </a:r>
            <a:r>
              <a:rPr lang="zh-CN" altLang="en-US" dirty="0"/>
              <a:t>注入式攻击 </a:t>
            </a:r>
            <a:endParaRPr lang="zh-CN" altLang="en-US" dirty="0"/>
          </a:p>
        </p:txBody>
      </p:sp>
      <p:sp>
        <p:nvSpPr>
          <p:cNvPr id="2141187" name="Rectangle 3"/>
          <p:cNvSpPr>
            <a:spLocks noGrp="1" noChangeArrowheads="1"/>
          </p:cNvSpPr>
          <p:nvPr>
            <p:ph type="body" idx="1"/>
          </p:nvPr>
        </p:nvSpPr>
        <p:spPr>
          <a:xfrm>
            <a:off x="542651" y="943634"/>
            <a:ext cx="7497168" cy="808828"/>
          </a:xfrm>
        </p:spPr>
        <p:txBody>
          <a:bodyPr>
            <a:noAutofit/>
          </a:bodyPr>
          <a:lstStyle/>
          <a:p>
            <a:pPr marL="167005" indent="0">
              <a:spcAft>
                <a:spcPts val="0"/>
              </a:spcAft>
              <a:buNone/>
            </a:pPr>
            <a:r>
              <a:rPr lang="zh-CN" altLang="en-US" sz="1600" dirty="0">
                <a:solidFill>
                  <a:schemeClr val="tx1">
                    <a:lumMod val="65000"/>
                    <a:lumOff val="35000"/>
                  </a:schemeClr>
                </a:solidFill>
                <a:latin typeface="楷体" panose="02010609060101010101" charset="-122"/>
                <a:ea typeface="楷体" panose="02010609060101010101" charset="-122"/>
              </a:rPr>
              <a:t>根据</a:t>
            </a:r>
            <a:r>
              <a:rPr lang="en-US" altLang="zh-CN" sz="1600" dirty="0">
                <a:solidFill>
                  <a:schemeClr val="tx1">
                    <a:lumMod val="65000"/>
                    <a:lumOff val="35000"/>
                  </a:schemeClr>
                </a:solidFill>
                <a:latin typeface="楷体" panose="02010609060101010101" charset="-122"/>
                <a:ea typeface="楷体" panose="02010609060101010101" charset="-122"/>
              </a:rPr>
              <a:t>SQL</a:t>
            </a:r>
            <a:r>
              <a:rPr lang="zh-CN" altLang="en-US" sz="1600" dirty="0">
                <a:solidFill>
                  <a:schemeClr val="tx1">
                    <a:lumMod val="65000"/>
                    <a:lumOff val="35000"/>
                  </a:schemeClr>
                </a:solidFill>
                <a:latin typeface="楷体" panose="02010609060101010101" charset="-122"/>
                <a:ea typeface="楷体" panose="02010609060101010101" charset="-122"/>
              </a:rPr>
              <a:t>语句的编写规则，附加一个永远为“真”的条件，使系统中某个认证条件总是成立，从而欺骗系统、躲过认证，进而侵入系统 </a:t>
            </a:r>
            <a:endParaRPr lang="zh-CN" altLang="en-US" sz="1600" dirty="0">
              <a:solidFill>
                <a:schemeClr val="tx1">
                  <a:lumMod val="65000"/>
                  <a:lumOff val="35000"/>
                </a:schemeClr>
              </a:solidFill>
              <a:latin typeface="楷体" panose="02010609060101010101" charset="-122"/>
              <a:ea typeface="楷体" panose="02010609060101010101" charset="-122"/>
            </a:endParaRPr>
          </a:p>
        </p:txBody>
      </p:sp>
      <p:sp>
        <p:nvSpPr>
          <p:cNvPr id="2141189" name="Rectangle 5"/>
          <p:cNvSpPr>
            <a:spLocks noChangeArrowheads="1"/>
          </p:cNvSpPr>
          <p:nvPr/>
        </p:nvSpPr>
        <p:spPr bwMode="auto">
          <a:xfrm>
            <a:off x="2368869" y="1986330"/>
            <a:ext cx="65" cy="249299"/>
          </a:xfrm>
          <a:prstGeom prst="rect">
            <a:avLst/>
          </a:prstGeom>
          <a:solidFill>
            <a:srgbClr val="F3F3F3"/>
          </a:solidFill>
          <a:ln w="9525" algn="ctr">
            <a:noFill/>
            <a:miter lim="800000"/>
          </a:ln>
          <a:effectLst/>
        </p:spPr>
        <p:txBody>
          <a:bodyPr wrap="none" lIns="0" tIns="0" rIns="0" bIns="0" anchor="ctr">
            <a:spAutoFit/>
          </a:bodyPr>
          <a:lstStyle/>
          <a:p>
            <a:endParaRPr lang="zh-CN" altLang="en-US" sz="1620"/>
          </a:p>
        </p:txBody>
      </p:sp>
      <p:graphicFrame>
        <p:nvGraphicFramePr>
          <p:cNvPr id="2141199" name="Group 15"/>
          <p:cNvGraphicFramePr>
            <a:graphicFrameLocks noGrp="1"/>
          </p:cNvGraphicFramePr>
          <p:nvPr/>
        </p:nvGraphicFramePr>
        <p:xfrm>
          <a:off x="1526062" y="1923679"/>
          <a:ext cx="6286298" cy="2937966"/>
        </p:xfrm>
        <a:graphic>
          <a:graphicData uri="http://schemas.openxmlformats.org/drawingml/2006/table">
            <a:tbl>
              <a:tblPr/>
              <a:tblGrid>
                <a:gridCol w="6286298"/>
              </a:tblGrid>
              <a:tr h="2937966">
                <a:tc>
                  <a:txBody>
                    <a:bodyPr/>
                    <a:lstStyle/>
                    <a:p>
                      <a:pPr marL="0" marR="0" lvl="0" indent="285750" algn="l" defTabSz="914400" rtl="0" eaLnBrk="1" fontAlgn="base" latinLnBrk="0" hangingPunct="1">
                        <a:lnSpc>
                          <a:spcPct val="140000"/>
                        </a:lnSpc>
                        <a:spcBef>
                          <a:spcPct val="0"/>
                        </a:spcBef>
                        <a:spcAft>
                          <a:spcPts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Username=</a:t>
                      </a: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Request.from</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(“username”)</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Password=</a:t>
                      </a: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Request.from</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(“password”)</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xSql</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=”select * from admin where username=’”&amp;</a:t>
                      </a: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usename</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&amp;” ’ and password=’”&amp;password &amp;” ’”</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Rs.open</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 xSql.com.0.3</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If not </a:t>
                      </a: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rs.eof</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 then</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539750" marR="0" lvl="0" indent="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Session(“login”)=true</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539750" marR="0" lvl="0" indent="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Response.redirect</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(“next.asp”)</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End if</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bl>
          </a:graphicData>
        </a:graphic>
      </p:graphicFrame>
      <p:sp>
        <p:nvSpPr>
          <p:cNvPr id="2141200" name="Rectangle 16"/>
          <p:cNvSpPr>
            <a:spLocks noChangeArrowheads="1"/>
          </p:cNvSpPr>
          <p:nvPr/>
        </p:nvSpPr>
        <p:spPr bwMode="auto">
          <a:xfrm>
            <a:off x="5155266" y="3156760"/>
            <a:ext cx="1297940" cy="332105"/>
          </a:xfrm>
          <a:prstGeom prst="rect">
            <a:avLst/>
          </a:prstGeom>
          <a:noFill/>
          <a:ln w="9525" algn="ctr">
            <a:noFill/>
            <a:miter lim="800000"/>
          </a:ln>
          <a:effectLst/>
        </p:spPr>
        <p:txBody>
          <a:bodyPr wrap="none" lIns="0" tIns="0" rIns="0" bIns="0" anchor="ctr">
            <a:spAutoFit/>
          </a:bodyPr>
          <a:lstStyle/>
          <a:p>
            <a:pPr>
              <a:spcAft>
                <a:spcPts val="0"/>
              </a:spcAft>
            </a:pPr>
            <a:r>
              <a:rPr lang="fr-FR" altLang="zh-CN" sz="2160" dirty="0">
                <a:solidFill>
                  <a:srgbClr val="FF0000"/>
                </a:solidFill>
              </a:rPr>
              <a:t>' OR '1' = '1 </a:t>
            </a:r>
            <a:endParaRPr lang="en-US" altLang="zh-CN" sz="2160" dirty="0">
              <a:solidFill>
                <a:srgbClr val="FF0000"/>
              </a:solidFill>
              <a:ea typeface="宋体" panose="02010600030101010101" pitchFamily="2" charset="-122"/>
            </a:endParaRPr>
          </a:p>
        </p:txBody>
      </p:sp>
      <p:sp>
        <p:nvSpPr>
          <p:cNvPr id="2141202" name="Freeform 18"/>
          <p:cNvSpPr/>
          <p:nvPr/>
        </p:nvSpPr>
        <p:spPr bwMode="auto">
          <a:xfrm flipH="1">
            <a:off x="3599892" y="3125095"/>
            <a:ext cx="1490566" cy="249299"/>
          </a:xfrm>
          <a:custGeom>
            <a:avLst/>
            <a:gdLst/>
            <a:ahLst/>
            <a:cxnLst>
              <a:cxn ang="0">
                <a:pos x="0" y="839"/>
              </a:cxn>
              <a:cxn ang="0">
                <a:pos x="158" y="544"/>
              </a:cxn>
              <a:cxn ang="0">
                <a:pos x="385" y="0"/>
              </a:cxn>
            </a:cxnLst>
            <a:rect l="0" t="0" r="r" b="b"/>
            <a:pathLst>
              <a:path w="385" h="839">
                <a:moveTo>
                  <a:pt x="0" y="839"/>
                </a:moveTo>
                <a:cubicBezTo>
                  <a:pt x="47" y="761"/>
                  <a:pt x="94" y="684"/>
                  <a:pt x="158" y="544"/>
                </a:cubicBezTo>
                <a:cubicBezTo>
                  <a:pt x="222" y="404"/>
                  <a:pt x="303" y="202"/>
                  <a:pt x="385" y="0"/>
                </a:cubicBezTo>
              </a:path>
            </a:pathLst>
          </a:custGeom>
          <a:noFill/>
          <a:ln w="19050" cap="flat" cmpd="sng">
            <a:solidFill>
              <a:srgbClr val="FF0000"/>
            </a:solidFill>
            <a:prstDash val="sysDash"/>
            <a:round/>
            <a:headEnd type="none" w="med" len="med"/>
            <a:tailEnd type="arrow" w="med" len="med"/>
          </a:ln>
          <a:effectLst/>
        </p:spPr>
        <p:txBody>
          <a:bodyPr wrap="square" lIns="0" tIns="0" rIns="0" bIns="0" anchor="ctr">
            <a:spAutoFit/>
          </a:bodyPr>
          <a:lstStyle/>
          <a:p>
            <a:endParaRPr lang="zh-CN" altLang="en-US" sz="1620"/>
          </a:p>
        </p:txBody>
      </p:sp>
    </p:spTree>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572" y="334552"/>
            <a:ext cx="6215062" cy="421482"/>
          </a:xfrm>
        </p:spPr>
        <p:txBody>
          <a:bodyPr>
            <a:normAutofit fontScale="90000"/>
          </a:bodyPr>
          <a:lstStyle/>
          <a:p>
            <a:pPr>
              <a:spcAft>
                <a:spcPts val="0"/>
              </a:spcAft>
              <a:buClr>
                <a:schemeClr val="accent4"/>
              </a:buClr>
            </a:pPr>
            <a:r>
              <a:rPr lang="en-US" altLang="zh-CN" dirty="0"/>
              <a:t>XML</a:t>
            </a:r>
            <a:r>
              <a:rPr lang="zh-CN" altLang="en-US" dirty="0"/>
              <a:t>注入</a:t>
            </a:r>
            <a:endParaRPr lang="zh-CN" altLang="en-US" dirty="0"/>
          </a:p>
        </p:txBody>
      </p:sp>
      <p:sp>
        <p:nvSpPr>
          <p:cNvPr id="6" name="TextBox 5"/>
          <p:cNvSpPr txBox="1"/>
          <p:nvPr/>
        </p:nvSpPr>
        <p:spPr>
          <a:xfrm>
            <a:off x="4572000" y="2636557"/>
            <a:ext cx="3823625" cy="2082165"/>
          </a:xfrm>
          <a:prstGeom prst="rect">
            <a:avLst/>
          </a:prstGeom>
          <a:solidFill>
            <a:schemeClr val="accent6">
              <a:lumMod val="40000"/>
              <a:lumOff val="60000"/>
            </a:schemeClr>
          </a:solidFill>
        </p:spPr>
        <p:txBody>
          <a:bodyPr wrap="square" rtlCol="0">
            <a:spAutoFit/>
          </a:bodyPr>
          <a:lstStyle/>
          <a:p>
            <a:pPr>
              <a:spcAft>
                <a:spcPts val="0"/>
              </a:spcAft>
            </a:pPr>
            <a:r>
              <a:rPr lang="en-US" altLang="zh-CN" sz="1440" dirty="0"/>
              <a:t>&lt;?xml version="1.0" encoding="UTF-8"?&gt;</a:t>
            </a:r>
            <a:endParaRPr lang="en-US" altLang="zh-CN" sz="1440" dirty="0"/>
          </a:p>
          <a:p>
            <a:pPr>
              <a:spcBef>
                <a:spcPts val="0"/>
              </a:spcBef>
              <a:spcAft>
                <a:spcPts val="0"/>
              </a:spcAft>
            </a:pPr>
            <a:r>
              <a:rPr lang="en-US" altLang="zh-CN" sz="1440" dirty="0"/>
              <a:t>&lt;USER role=guest&gt;</a:t>
            </a:r>
            <a:endParaRPr lang="en-US" altLang="zh-CN" sz="1440" dirty="0"/>
          </a:p>
          <a:p>
            <a:pPr>
              <a:spcBef>
                <a:spcPts val="0"/>
              </a:spcBef>
              <a:spcAft>
                <a:spcPts val="0"/>
              </a:spcAft>
            </a:pPr>
            <a:r>
              <a:rPr lang="en-US" altLang="zh-CN" sz="1440" dirty="0"/>
              <a:t>	&lt;name&gt;user1&lt;/name&gt;</a:t>
            </a:r>
            <a:endParaRPr lang="en-US" altLang="zh-CN" sz="1440" dirty="0"/>
          </a:p>
          <a:p>
            <a:pPr>
              <a:spcBef>
                <a:spcPts val="0"/>
              </a:spcBef>
              <a:spcAft>
                <a:spcPts val="0"/>
              </a:spcAft>
            </a:pPr>
            <a:r>
              <a:rPr lang="en-US" altLang="zh-CN" sz="1440" dirty="0"/>
              <a:t>	&lt;email&gt;user1@a.com&lt;/email&gt;</a:t>
            </a:r>
            <a:endParaRPr lang="en-US" altLang="zh-CN" sz="1440" dirty="0"/>
          </a:p>
          <a:p>
            <a:pPr>
              <a:spcBef>
                <a:spcPts val="0"/>
              </a:spcBef>
              <a:spcAft>
                <a:spcPts val="0"/>
              </a:spcAft>
            </a:pPr>
            <a:r>
              <a:rPr lang="en-US" altLang="zh-CN" sz="1440" dirty="0">
                <a:solidFill>
                  <a:srgbClr val="FF0000"/>
                </a:solidFill>
              </a:rPr>
              <a:t>&lt;/USER&gt;</a:t>
            </a:r>
            <a:endParaRPr lang="en-US" altLang="zh-CN" sz="1440" dirty="0">
              <a:solidFill>
                <a:srgbClr val="FF0000"/>
              </a:solidFill>
            </a:endParaRPr>
          </a:p>
          <a:p>
            <a:pPr>
              <a:spcBef>
                <a:spcPts val="0"/>
              </a:spcBef>
              <a:spcAft>
                <a:spcPts val="0"/>
              </a:spcAft>
            </a:pPr>
            <a:r>
              <a:rPr lang="en-US" altLang="zh-CN" sz="1440" dirty="0">
                <a:solidFill>
                  <a:srgbClr val="FF0000"/>
                </a:solidFill>
              </a:rPr>
              <a:t>&lt;USER role=admin&gt;</a:t>
            </a:r>
            <a:endParaRPr lang="en-US" altLang="zh-CN" sz="1440" dirty="0">
              <a:solidFill>
                <a:srgbClr val="FF0000"/>
              </a:solidFill>
            </a:endParaRPr>
          </a:p>
          <a:p>
            <a:pPr>
              <a:spcBef>
                <a:spcPts val="0"/>
              </a:spcBef>
              <a:spcAft>
                <a:spcPts val="0"/>
              </a:spcAft>
            </a:pPr>
            <a:r>
              <a:rPr lang="en-US" altLang="zh-CN" sz="1440" dirty="0">
                <a:solidFill>
                  <a:srgbClr val="FF0000"/>
                </a:solidFill>
              </a:rPr>
              <a:t>	&lt;name&gt;test&lt;/name&gt;</a:t>
            </a:r>
            <a:endParaRPr lang="en-US" altLang="zh-CN" sz="1440" dirty="0">
              <a:solidFill>
                <a:srgbClr val="FF0000"/>
              </a:solidFill>
            </a:endParaRPr>
          </a:p>
          <a:p>
            <a:pPr>
              <a:spcBef>
                <a:spcPts val="0"/>
              </a:spcBef>
              <a:spcAft>
                <a:spcPts val="0"/>
              </a:spcAft>
            </a:pPr>
            <a:r>
              <a:rPr lang="en-US" altLang="zh-CN" sz="1440" dirty="0">
                <a:solidFill>
                  <a:srgbClr val="FF0000"/>
                </a:solidFill>
              </a:rPr>
              <a:t>	&lt;email&gt;user2@a.com&lt;/email&gt;</a:t>
            </a:r>
            <a:endParaRPr lang="en-US" altLang="zh-CN" sz="1440" dirty="0">
              <a:solidFill>
                <a:srgbClr val="FF0000"/>
              </a:solidFill>
            </a:endParaRPr>
          </a:p>
          <a:p>
            <a:pPr>
              <a:spcBef>
                <a:spcPts val="0"/>
              </a:spcBef>
            </a:pPr>
            <a:r>
              <a:rPr lang="en-US" altLang="zh-CN" sz="1440" dirty="0"/>
              <a:t>&lt;/USER&gt;</a:t>
            </a:r>
            <a:endParaRPr lang="en-US" altLang="zh-CN" sz="1440" dirty="0"/>
          </a:p>
        </p:txBody>
      </p:sp>
      <p:sp>
        <p:nvSpPr>
          <p:cNvPr id="8" name="TextBox 5"/>
          <p:cNvSpPr txBox="1"/>
          <p:nvPr/>
        </p:nvSpPr>
        <p:spPr>
          <a:xfrm>
            <a:off x="813182" y="1275607"/>
            <a:ext cx="3564396" cy="1196975"/>
          </a:xfrm>
          <a:prstGeom prst="rect">
            <a:avLst/>
          </a:prstGeom>
          <a:solidFill>
            <a:schemeClr val="accent6">
              <a:lumMod val="40000"/>
              <a:lumOff val="60000"/>
            </a:schemeClr>
          </a:solidFill>
        </p:spPr>
        <p:txBody>
          <a:bodyPr wrap="square" rtlCol="0">
            <a:spAutoFit/>
          </a:bodyPr>
          <a:lstStyle/>
          <a:p>
            <a:pPr>
              <a:spcAft>
                <a:spcPts val="0"/>
              </a:spcAft>
            </a:pPr>
            <a:r>
              <a:rPr lang="en-US" altLang="zh-CN" sz="1440" dirty="0"/>
              <a:t>&lt;?xml version="1.0" encoding="UTF-8"?&gt;</a:t>
            </a:r>
            <a:endParaRPr lang="en-US" altLang="zh-CN" sz="1440" dirty="0"/>
          </a:p>
          <a:p>
            <a:pPr>
              <a:spcBef>
                <a:spcPts val="0"/>
              </a:spcBef>
              <a:spcAft>
                <a:spcPts val="0"/>
              </a:spcAft>
            </a:pPr>
            <a:r>
              <a:rPr lang="en-US" altLang="zh-CN" sz="1440" dirty="0"/>
              <a:t>&lt;USER role=guest&gt;</a:t>
            </a:r>
            <a:endParaRPr lang="en-US" altLang="zh-CN" sz="1440" dirty="0"/>
          </a:p>
          <a:p>
            <a:pPr>
              <a:spcBef>
                <a:spcPts val="0"/>
              </a:spcBef>
              <a:spcAft>
                <a:spcPts val="0"/>
              </a:spcAft>
            </a:pPr>
            <a:r>
              <a:rPr lang="en-US" altLang="zh-CN" sz="1440" dirty="0"/>
              <a:t>	&lt;name&gt;user1&lt;/name&gt;</a:t>
            </a:r>
            <a:endParaRPr lang="en-US" altLang="zh-CN" sz="1440" dirty="0"/>
          </a:p>
          <a:p>
            <a:pPr>
              <a:spcBef>
                <a:spcPts val="0"/>
              </a:spcBef>
              <a:spcAft>
                <a:spcPts val="0"/>
              </a:spcAft>
            </a:pPr>
            <a:r>
              <a:rPr lang="en-US" altLang="zh-CN" sz="1440" dirty="0"/>
              <a:t>	&lt;email&gt;user1@a.com&lt;/email&gt;</a:t>
            </a:r>
            <a:endParaRPr lang="en-US" altLang="zh-CN" sz="1440" dirty="0"/>
          </a:p>
          <a:p>
            <a:pPr>
              <a:spcBef>
                <a:spcPts val="0"/>
              </a:spcBef>
            </a:pPr>
            <a:r>
              <a:rPr lang="en-US" altLang="zh-CN" sz="1440" dirty="0"/>
              <a:t>&lt;/USER&gt;</a:t>
            </a:r>
            <a:endParaRPr lang="en-US" altLang="zh-CN" sz="1440" dirty="0"/>
          </a:p>
        </p:txBody>
      </p:sp>
      <p:sp>
        <p:nvSpPr>
          <p:cNvPr id="3" name="直角上箭头 2"/>
          <p:cNvSpPr/>
          <p:nvPr/>
        </p:nvSpPr>
        <p:spPr>
          <a:xfrm rot="5400000">
            <a:off x="2984224" y="2474539"/>
            <a:ext cx="1425758" cy="1620180"/>
          </a:xfrm>
          <a:prstGeom prst="bentUpArrow">
            <a:avLst>
              <a:gd name="adj1" fmla="val 21545"/>
              <a:gd name="adj2" fmla="val 22581"/>
              <a:gd name="adj3" fmla="val 42737"/>
            </a:avLst>
          </a:prstGeom>
          <a:gradFill flip="none" rotWithShape="1">
            <a:gsLst>
              <a:gs pos="0">
                <a:schemeClr val="accent6">
                  <a:lumMod val="20000"/>
                  <a:lumOff val="80000"/>
                </a:schemeClr>
              </a:gs>
              <a:gs pos="100000">
                <a:srgbClr val="FF660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16506" y="308673"/>
            <a:ext cx="6215062" cy="421482"/>
          </a:xfrm>
        </p:spPr>
        <p:txBody>
          <a:bodyPr>
            <a:noAutofit/>
          </a:bodyPr>
          <a:lstStyle/>
          <a:p>
            <a:pPr>
              <a:spcAft>
                <a:spcPts val="0"/>
              </a:spcAft>
              <a:buClr>
                <a:schemeClr val="accent4"/>
              </a:buClr>
            </a:pPr>
            <a:r>
              <a:rPr lang="zh-CN" altLang="en-US" dirty="0"/>
              <a:t>会话劫持</a:t>
            </a:r>
            <a:endParaRPr lang="zh-CN" altLang="en-US" dirty="0"/>
          </a:p>
        </p:txBody>
      </p:sp>
      <p:sp>
        <p:nvSpPr>
          <p:cNvPr id="4" name="矩形 3"/>
          <p:cNvSpPr/>
          <p:nvPr/>
        </p:nvSpPr>
        <p:spPr>
          <a:xfrm>
            <a:off x="632246" y="817424"/>
            <a:ext cx="8054554" cy="1198880"/>
          </a:xfrm>
          <a:prstGeom prst="rect">
            <a:avLst/>
          </a:prstGeom>
        </p:spPr>
        <p:txBody>
          <a:bodyPr wrap="square">
            <a:spAutoFit/>
          </a:bodyPr>
          <a:lstStyle/>
          <a:p>
            <a:pPr>
              <a:spcAft>
                <a:spcPts val="0"/>
              </a:spcAft>
            </a:pPr>
            <a:r>
              <a:rPr lang="zh-CN" altLang="en-US" dirty="0"/>
              <a:t>通过</a:t>
            </a:r>
            <a:r>
              <a:rPr lang="en-US" altLang="zh-CN" dirty="0"/>
              <a:t>Cookie</a:t>
            </a:r>
            <a:r>
              <a:rPr lang="zh-CN" altLang="en-US" dirty="0"/>
              <a:t>或者</a:t>
            </a:r>
            <a:r>
              <a:rPr lang="en-US" altLang="zh-CN" dirty="0"/>
              <a:t>Session</a:t>
            </a:r>
            <a:r>
              <a:rPr lang="zh-CN" altLang="en-US" dirty="0"/>
              <a:t>判断和跟踪不同的用户，由于</a:t>
            </a:r>
            <a:r>
              <a:rPr lang="en-US" altLang="zh-CN" dirty="0"/>
              <a:t>Cookie</a:t>
            </a:r>
            <a:r>
              <a:rPr lang="zh-CN" altLang="en-US" dirty="0"/>
              <a:t>失效时间很长，攻击手段一般是盗取用户</a:t>
            </a:r>
            <a:r>
              <a:rPr lang="en-US" altLang="zh-CN" dirty="0"/>
              <a:t>Cookie</a:t>
            </a:r>
            <a:r>
              <a:rPr lang="zh-CN" altLang="en-US" dirty="0"/>
              <a:t>然后伪造</a:t>
            </a:r>
            <a:r>
              <a:rPr lang="en-US" altLang="zh-CN" dirty="0"/>
              <a:t>Cookie</a:t>
            </a:r>
            <a:r>
              <a:rPr lang="zh-CN" altLang="en-US" dirty="0"/>
              <a:t>冒充该用户，从而劫持会话。</a:t>
            </a:r>
            <a:endParaRPr lang="en-US" altLang="zh-CN" dirty="0"/>
          </a:p>
          <a:p>
            <a:endParaRPr lang="en-US" altLang="zh-CN" b="1" dirty="0"/>
          </a:p>
          <a:p>
            <a:pPr>
              <a:spcBef>
                <a:spcPts val="0"/>
              </a:spcBef>
            </a:pPr>
            <a:r>
              <a:rPr lang="zh-CN" altLang="en-US" dirty="0"/>
              <a:t>也可以通过</a:t>
            </a:r>
            <a:r>
              <a:rPr lang="en-US" altLang="zh-CN" dirty="0"/>
              <a:t>XSS</a:t>
            </a:r>
            <a:r>
              <a:rPr lang="zh-CN" altLang="en-US" dirty="0"/>
              <a:t>来劫持，如</a:t>
            </a:r>
            <a:r>
              <a:rPr lang="en-US" altLang="zh-CN" dirty="0"/>
              <a:t>Cross-Site JS</a:t>
            </a:r>
            <a:r>
              <a:rPr lang="zh-CN" altLang="en-US" dirty="0"/>
              <a:t>的</a:t>
            </a:r>
            <a:r>
              <a:rPr lang="en-US" altLang="zh-CN" dirty="0" err="1"/>
              <a:t>document.cookie</a:t>
            </a:r>
            <a:r>
              <a:rPr lang="en-US" altLang="zh-CN" dirty="0"/>
              <a:t>()</a:t>
            </a:r>
            <a:r>
              <a:rPr lang="zh-CN" altLang="en-US" dirty="0"/>
              <a:t>方法获得</a:t>
            </a:r>
            <a:r>
              <a:rPr lang="en-US" altLang="zh-CN" dirty="0"/>
              <a:t>Cookie</a:t>
            </a:r>
            <a:endParaRPr lang="en-US" altLang="zh-CN" dirty="0"/>
          </a:p>
        </p:txBody>
      </p:sp>
      <p:pic>
        <p:nvPicPr>
          <p:cNvPr id="67586" name="Picture 2" descr="http://aqoonkorodhsi.com/topic-image/a130470692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44950" y="2105022"/>
            <a:ext cx="4454099" cy="2729805"/>
          </a:xfrm>
          <a:prstGeom prst="rect">
            <a:avLst/>
          </a:prstGeom>
          <a:noFill/>
        </p:spPr>
      </p:pic>
    </p:spTree>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51495" y="352658"/>
            <a:ext cx="5616680" cy="421482"/>
          </a:xfrm>
        </p:spPr>
        <p:txBody>
          <a:bodyPr>
            <a:normAutofit fontScale="90000"/>
          </a:bodyPr>
          <a:lstStyle/>
          <a:p>
            <a:pPr lvl="0">
              <a:spcAft>
                <a:spcPts val="0"/>
              </a:spcAft>
              <a:buClr>
                <a:schemeClr val="accent4"/>
              </a:buClr>
            </a:pPr>
            <a:r>
              <a:rPr lang="zh-CN" altLang="zh-CN" dirty="0"/>
              <a:t>无效认证和</a:t>
            </a:r>
            <a:r>
              <a:rPr lang="en-US" altLang="zh-CN" dirty="0"/>
              <a:t>Session</a:t>
            </a:r>
            <a:r>
              <a:rPr lang="zh-CN" altLang="zh-CN" dirty="0"/>
              <a:t>管理方式</a:t>
            </a:r>
            <a:endParaRPr lang="zh-CN" altLang="en-US" dirty="0"/>
          </a:p>
        </p:txBody>
      </p:sp>
      <p:sp>
        <p:nvSpPr>
          <p:cNvPr id="2" name="矩形 1"/>
          <p:cNvSpPr/>
          <p:nvPr/>
        </p:nvSpPr>
        <p:spPr>
          <a:xfrm>
            <a:off x="551495" y="1064368"/>
            <a:ext cx="8325085" cy="2707005"/>
          </a:xfrm>
          <a:prstGeom prst="rect">
            <a:avLst/>
          </a:prstGeom>
        </p:spPr>
        <p:txBody>
          <a:bodyPr wrap="square">
            <a:spAutoFit/>
          </a:bodyPr>
          <a:lstStyle/>
          <a:p>
            <a:pPr marL="320040" lvl="1" indent="-320040">
              <a:lnSpc>
                <a:spcPct val="150000"/>
              </a:lnSpc>
              <a:spcBef>
                <a:spcPts val="240"/>
              </a:spcBef>
              <a:spcAft>
                <a:spcPts val="0"/>
              </a:spcAft>
              <a:buClr>
                <a:srgbClr val="91AC4E"/>
              </a:buClr>
              <a:buSzPct val="80000"/>
              <a:buFont typeface="Wingdings" panose="05000000000000000000" pitchFamily="2" charset="2"/>
              <a:buChar char="p"/>
              <a:tabLst>
                <a:tab pos="205740" algn="l"/>
              </a:tabLst>
            </a:pPr>
            <a:r>
              <a:rPr lang="zh-CN" altLang="en-US" dirty="0">
                <a:latin typeface="Arial" panose="020B0604020202020204"/>
                <a:ea typeface="宋体" panose="02010600030101010101" pitchFamily="2" charset="-122"/>
                <a:cs typeface="Arial" panose="020B0604020202020204"/>
              </a:rPr>
              <a:t>用户密码在数据库中</a:t>
            </a:r>
            <a:r>
              <a:rPr lang="zh-CN" altLang="en-US" dirty="0">
                <a:solidFill>
                  <a:srgbClr val="0000FF"/>
                </a:solidFill>
                <a:latin typeface="Arial" panose="020B0604020202020204"/>
                <a:ea typeface="宋体" panose="02010600030101010101" pitchFamily="2" charset="-122"/>
                <a:cs typeface="Arial" panose="020B0604020202020204"/>
              </a:rPr>
              <a:t>用明文保存、</a:t>
            </a:r>
            <a:r>
              <a:rPr lang="zh-CN" altLang="en-US" dirty="0">
                <a:latin typeface="Arial" panose="020B0604020202020204"/>
                <a:ea typeface="宋体" panose="02010600030101010101" pitchFamily="2" charset="-122"/>
                <a:cs typeface="Arial" panose="020B0604020202020204"/>
              </a:rPr>
              <a:t>用户登录使用</a:t>
            </a:r>
            <a:r>
              <a:rPr lang="zh-CN" altLang="en-US" b="1" dirty="0">
                <a:solidFill>
                  <a:srgbClr val="0000FF"/>
                </a:solidFill>
                <a:latin typeface="Arial" panose="020B0604020202020204"/>
                <a:ea typeface="宋体" panose="02010600030101010101" pitchFamily="2" charset="-122"/>
                <a:cs typeface="Arial" panose="020B0604020202020204"/>
              </a:rPr>
              <a:t>未加密连接</a:t>
            </a:r>
            <a:endParaRPr lang="zh-CN" altLang="en-US" dirty="0">
              <a:solidFill>
                <a:srgbClr val="0000FF"/>
              </a:solidFill>
              <a:latin typeface="Arial" panose="020B0604020202020204"/>
              <a:ea typeface="宋体" panose="02010600030101010101" pitchFamily="2" charset="-122"/>
              <a:cs typeface="Arial" panose="020B0604020202020204"/>
              <a:hlinkClick r:id="rId1"/>
            </a:endParaRPr>
          </a:p>
          <a:p>
            <a:pPr marL="320040" lvl="1" indent="-320040">
              <a:lnSpc>
                <a:spcPct val="150000"/>
              </a:lnSpc>
              <a:spcBef>
                <a:spcPts val="240"/>
              </a:spcBef>
              <a:spcAft>
                <a:spcPts val="0"/>
              </a:spcAft>
              <a:buClr>
                <a:srgbClr val="91AC4E"/>
              </a:buClr>
              <a:buSzPct val="80000"/>
              <a:buFont typeface="Wingdings" panose="05000000000000000000" pitchFamily="2" charset="2"/>
              <a:buChar char="p"/>
              <a:tabLst>
                <a:tab pos="205740" algn="l"/>
              </a:tabLst>
            </a:pPr>
            <a:r>
              <a:rPr lang="zh-CN" altLang="en-US" dirty="0">
                <a:latin typeface="Arial" panose="020B0604020202020204"/>
                <a:ea typeface="宋体" panose="02010600030101010101" pitchFamily="2" charset="-122"/>
                <a:cs typeface="Arial" panose="020B0604020202020204"/>
              </a:rPr>
              <a:t>用户密码可以被特殊操作覆盖。</a:t>
            </a:r>
            <a:r>
              <a:rPr lang="zh-CN" altLang="en-US" dirty="0">
                <a:solidFill>
                  <a:srgbClr val="0000FF"/>
                </a:solidFill>
                <a:latin typeface="Arial" panose="020B0604020202020204"/>
                <a:ea typeface="宋体" panose="02010600030101010101" pitchFamily="2" charset="-122"/>
                <a:cs typeface="Arial" panose="020B0604020202020204"/>
              </a:rPr>
              <a:t>例如不正确的实现密码更改功能、恢复密码功能等都有可能造成密码被直接更改</a:t>
            </a:r>
            <a:r>
              <a:rPr lang="zh-CN" altLang="en-US" dirty="0">
                <a:latin typeface="Arial" panose="020B0604020202020204"/>
                <a:ea typeface="宋体" panose="02010600030101010101" pitchFamily="2" charset="-122"/>
                <a:cs typeface="Arial" panose="020B0604020202020204"/>
              </a:rPr>
              <a:t>。</a:t>
            </a:r>
            <a:endParaRPr lang="zh-CN" altLang="en-US" dirty="0">
              <a:latin typeface="Arial" panose="020B0604020202020204"/>
              <a:ea typeface="宋体" panose="02010600030101010101" pitchFamily="2" charset="-122"/>
              <a:cs typeface="Arial" panose="020B0604020202020204"/>
            </a:endParaRPr>
          </a:p>
          <a:p>
            <a:pPr marL="320040" lvl="1" indent="-320040">
              <a:lnSpc>
                <a:spcPct val="150000"/>
              </a:lnSpc>
              <a:spcBef>
                <a:spcPts val="240"/>
              </a:spcBef>
              <a:spcAft>
                <a:spcPts val="0"/>
              </a:spcAft>
              <a:buClr>
                <a:srgbClr val="91AC4E"/>
              </a:buClr>
              <a:buSzPct val="80000"/>
              <a:buFont typeface="Wingdings" panose="05000000000000000000" pitchFamily="2" charset="2"/>
              <a:buChar char="p"/>
              <a:tabLst>
                <a:tab pos="205740" algn="l"/>
              </a:tabLst>
            </a:pPr>
            <a:r>
              <a:rPr lang="zh-CN" altLang="en-US" dirty="0">
                <a:latin typeface="Arial" panose="020B0604020202020204"/>
                <a:ea typeface="宋体" panose="02010600030101010101" pitchFamily="2" charset="-122"/>
                <a:cs typeface="Arial" panose="020B0604020202020204"/>
              </a:rPr>
              <a:t>网页</a:t>
            </a:r>
            <a:r>
              <a:rPr lang="en-US" altLang="zh-CN" dirty="0">
                <a:latin typeface="Arial" panose="020B0604020202020204"/>
                <a:ea typeface="宋体" panose="02010600030101010101" pitchFamily="2" charset="-122"/>
                <a:cs typeface="Arial" panose="020B0604020202020204"/>
              </a:rPr>
              <a:t>URL</a:t>
            </a:r>
            <a:r>
              <a:rPr lang="zh-CN" altLang="en-US" dirty="0">
                <a:latin typeface="Arial" panose="020B0604020202020204"/>
                <a:ea typeface="宋体" panose="02010600030101010101" pitchFamily="2" charset="-122"/>
                <a:cs typeface="Arial" panose="020B0604020202020204"/>
              </a:rPr>
              <a:t>中</a:t>
            </a:r>
            <a:r>
              <a:rPr lang="zh-CN" altLang="en-US" dirty="0">
                <a:solidFill>
                  <a:srgbClr val="FF6600"/>
                </a:solidFill>
                <a:latin typeface="Arial" panose="020B0604020202020204"/>
                <a:ea typeface="宋体" panose="02010600030101010101" pitchFamily="2" charset="-122"/>
                <a:cs typeface="Arial" panose="020B0604020202020204"/>
              </a:rPr>
              <a:t>包含</a:t>
            </a:r>
            <a:r>
              <a:rPr lang="en-US" altLang="zh-CN" dirty="0">
                <a:solidFill>
                  <a:srgbClr val="FF6600"/>
                </a:solidFill>
                <a:latin typeface="Arial" panose="020B0604020202020204"/>
                <a:ea typeface="宋体" panose="02010600030101010101" pitchFamily="2" charset="-122"/>
                <a:cs typeface="Arial" panose="020B0604020202020204"/>
              </a:rPr>
              <a:t>Session ID</a:t>
            </a:r>
            <a:r>
              <a:rPr lang="zh-CN" altLang="en-US" dirty="0">
                <a:latin typeface="Arial" panose="020B0604020202020204"/>
                <a:ea typeface="宋体" panose="02010600030101010101" pitchFamily="2" charset="-122"/>
                <a:cs typeface="Arial" panose="020B0604020202020204"/>
              </a:rPr>
              <a:t>。</a:t>
            </a:r>
            <a:endParaRPr lang="en-US" altLang="zh-CN" dirty="0">
              <a:latin typeface="Arial" panose="020B0604020202020204"/>
              <a:ea typeface="宋体" panose="02010600030101010101" pitchFamily="2" charset="-122"/>
              <a:cs typeface="Arial" panose="020B0604020202020204"/>
            </a:endParaRPr>
          </a:p>
          <a:p>
            <a:pPr marL="320040" lvl="1" indent="-320040">
              <a:lnSpc>
                <a:spcPct val="150000"/>
              </a:lnSpc>
              <a:spcBef>
                <a:spcPts val="240"/>
              </a:spcBef>
              <a:spcAft>
                <a:spcPts val="0"/>
              </a:spcAft>
              <a:buClr>
                <a:srgbClr val="91AC4E"/>
              </a:buClr>
              <a:buSzPct val="80000"/>
              <a:buFont typeface="Wingdings" panose="05000000000000000000" pitchFamily="2" charset="2"/>
              <a:buChar char="p"/>
              <a:tabLst>
                <a:tab pos="205740" algn="l"/>
              </a:tabLst>
            </a:pPr>
            <a:r>
              <a:rPr lang="en-US" altLang="zh-TW" dirty="0">
                <a:latin typeface="Arial" panose="020B0604020202020204"/>
                <a:ea typeface="宋体" panose="02010600030101010101" pitchFamily="2" charset="-122"/>
                <a:cs typeface="Arial" panose="020B0604020202020204"/>
              </a:rPr>
              <a:t>Session ID</a:t>
            </a:r>
            <a:r>
              <a:rPr lang="zh-TW" altLang="en-US" b="1" dirty="0">
                <a:solidFill>
                  <a:srgbClr val="0000FF"/>
                </a:solidFill>
                <a:latin typeface="Arial" panose="020B0604020202020204"/>
                <a:ea typeface="宋体" panose="02010600030101010101" pitchFamily="2" charset="-122"/>
                <a:cs typeface="Arial" panose="020B0604020202020204"/>
              </a:rPr>
              <a:t>不会</a:t>
            </a:r>
            <a:r>
              <a:rPr lang="en-US" altLang="zh-TW" b="1" dirty="0">
                <a:solidFill>
                  <a:srgbClr val="0000FF"/>
                </a:solidFill>
                <a:latin typeface="Arial" panose="020B0604020202020204"/>
                <a:ea typeface="宋体" panose="02010600030101010101" pitchFamily="2" charset="-122"/>
                <a:cs typeface="Arial" panose="020B0604020202020204"/>
              </a:rPr>
              <a:t>timeout</a:t>
            </a:r>
            <a:r>
              <a:rPr lang="zh-TW" altLang="en-US" dirty="0">
                <a:latin typeface="Arial" panose="020B0604020202020204"/>
                <a:ea typeface="宋体" panose="02010600030101010101" pitchFamily="2" charset="-122"/>
                <a:cs typeface="Arial" panose="020B0604020202020204"/>
              </a:rPr>
              <a:t>，或者</a:t>
            </a:r>
            <a:r>
              <a:rPr lang="en-US" altLang="zh-TW" dirty="0">
                <a:latin typeface="Arial" panose="020B0604020202020204"/>
                <a:ea typeface="宋体" panose="02010600030101010101" pitchFamily="2" charset="-122"/>
                <a:cs typeface="Arial" panose="020B0604020202020204"/>
              </a:rPr>
              <a:t>session/token/SSO token</a:t>
            </a:r>
            <a:r>
              <a:rPr lang="zh-TW" altLang="en-US" dirty="0">
                <a:latin typeface="Arial" panose="020B0604020202020204"/>
                <a:ea typeface="宋体" panose="02010600030101010101" pitchFamily="2" charset="-122"/>
                <a:cs typeface="Arial" panose="020B0604020202020204"/>
              </a:rPr>
              <a:t>在登出的时候</a:t>
            </a:r>
            <a:r>
              <a:rPr lang="zh-CN" altLang="en-US" dirty="0">
                <a:latin typeface="Arial" panose="020B0604020202020204"/>
                <a:ea typeface="宋体" panose="02010600030101010101" pitchFamily="2" charset="-122"/>
                <a:cs typeface="Arial" panose="020B0604020202020204"/>
              </a:rPr>
              <a:t>未</a:t>
            </a:r>
            <a:r>
              <a:rPr lang="zh-TW" altLang="en-US" dirty="0">
                <a:latin typeface="Arial" panose="020B0604020202020204"/>
                <a:ea typeface="宋体" panose="02010600030101010101" pitchFamily="2" charset="-122"/>
                <a:cs typeface="Arial" panose="020B0604020202020204"/>
              </a:rPr>
              <a:t>失效。</a:t>
            </a:r>
            <a:endParaRPr lang="zh-TW" altLang="en-US" dirty="0">
              <a:latin typeface="Arial" panose="020B0604020202020204"/>
              <a:ea typeface="宋体" panose="02010600030101010101" pitchFamily="2" charset="-122"/>
              <a:cs typeface="Arial" panose="020B0604020202020204"/>
            </a:endParaRPr>
          </a:p>
          <a:p>
            <a:pPr marL="320040" lvl="1" indent="-320040">
              <a:lnSpc>
                <a:spcPct val="150000"/>
              </a:lnSpc>
              <a:spcBef>
                <a:spcPts val="240"/>
              </a:spcBef>
              <a:buClr>
                <a:srgbClr val="91AC4E"/>
              </a:buClr>
              <a:buSzPct val="80000"/>
              <a:buFont typeface="Wingdings" panose="05000000000000000000" pitchFamily="2" charset="2"/>
              <a:buChar char="p"/>
              <a:tabLst>
                <a:tab pos="205740" algn="l"/>
              </a:tabLst>
            </a:pPr>
            <a:r>
              <a:rPr lang="zh-TW" altLang="en-US" dirty="0">
                <a:latin typeface="Arial" panose="020B0604020202020204"/>
                <a:ea typeface="宋体" panose="02010600030101010101" pitchFamily="2" charset="-122"/>
                <a:cs typeface="Arial" panose="020B0604020202020204"/>
              </a:rPr>
              <a:t>用户认证信息、</a:t>
            </a:r>
            <a:r>
              <a:rPr lang="en-US" altLang="zh-TW" dirty="0">
                <a:latin typeface="Arial" panose="020B0604020202020204"/>
                <a:ea typeface="宋体" panose="02010600030101010101" pitchFamily="2" charset="-122"/>
                <a:cs typeface="Arial" panose="020B0604020202020204"/>
              </a:rPr>
              <a:t>Session ID</a:t>
            </a:r>
            <a:r>
              <a:rPr lang="zh-TW" altLang="en-US" dirty="0">
                <a:latin typeface="Arial" panose="020B0604020202020204"/>
                <a:ea typeface="宋体" panose="02010600030101010101" pitchFamily="2" charset="-122"/>
                <a:cs typeface="Arial" panose="020B0604020202020204"/>
              </a:rPr>
              <a:t>使用</a:t>
            </a:r>
            <a:r>
              <a:rPr lang="zh-TW" altLang="en-US" b="1" u="sng" dirty="0">
                <a:latin typeface="Arial" panose="020B0604020202020204"/>
                <a:ea typeface="宋体" panose="02010600030101010101" pitchFamily="2" charset="-122"/>
                <a:cs typeface="Arial" panose="020B0604020202020204"/>
              </a:rPr>
              <a:t>未加密连接传输</a:t>
            </a:r>
            <a:r>
              <a:rPr lang="zh-TW" altLang="en-US" dirty="0">
                <a:latin typeface="Arial" panose="020B0604020202020204"/>
                <a:ea typeface="宋体" panose="02010600030101010101" pitchFamily="2" charset="-122"/>
                <a:cs typeface="Arial" panose="020B0604020202020204"/>
              </a:rPr>
              <a:t>。</a:t>
            </a:r>
            <a:endParaRPr lang="zh-TW" altLang="en-US" dirty="0">
              <a:latin typeface="Arial" panose="020B0604020202020204"/>
              <a:ea typeface="宋体" panose="02010600030101010101" pitchFamily="2" charset="-122"/>
              <a:cs typeface="Arial" panose="020B0604020202020204"/>
            </a:endParaRPr>
          </a:p>
        </p:txBody>
      </p:sp>
    </p:spTree>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971" y="351211"/>
            <a:ext cx="4968608" cy="421482"/>
          </a:xfrm>
        </p:spPr>
        <p:txBody>
          <a:bodyPr>
            <a:noAutofit/>
          </a:bodyPr>
          <a:lstStyle/>
          <a:p>
            <a:pPr>
              <a:spcAft>
                <a:spcPts val="0"/>
              </a:spcAft>
            </a:pPr>
            <a:r>
              <a:rPr lang="zh-CN" altLang="en-US" dirty="0"/>
              <a:t>未验证跳转</a:t>
            </a:r>
            <a:endParaRPr kumimoji="1" lang="zh-CN" altLang="en-US"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5" name="矩形 4"/>
          <p:cNvSpPr/>
          <p:nvPr/>
        </p:nvSpPr>
        <p:spPr>
          <a:xfrm>
            <a:off x="429197" y="1016377"/>
            <a:ext cx="8412878" cy="3449955"/>
          </a:xfrm>
          <a:prstGeom prst="rect">
            <a:avLst/>
          </a:prstGeom>
        </p:spPr>
        <p:txBody>
          <a:bodyPr wrap="square">
            <a:spAutoFit/>
          </a:bodyPr>
          <a:lstStyle/>
          <a:p>
            <a:pPr>
              <a:lnSpc>
                <a:spcPct val="130000"/>
              </a:lnSpc>
              <a:spcAft>
                <a:spcPts val="0"/>
              </a:spcAft>
            </a:pPr>
            <a:r>
              <a:rPr lang="zh-CN" altLang="en-US" dirty="0">
                <a:latin typeface="微软雅黑" panose="020B0503020204020204" pitchFamily="34" charset="-122"/>
                <a:ea typeface="微软雅黑" panose="020B0503020204020204" pitchFamily="34" charset="-122"/>
              </a:rPr>
              <a:t>有些页面跳转会根据用户输入来决定，这就给了攻击者可乘之机，从而将用户导向恶意网站或者未授权链接。</a:t>
            </a:r>
            <a:endParaRPr lang="zh-CN" altLang="en-US" dirty="0">
              <a:latin typeface="微软雅黑" panose="020B0503020204020204" pitchFamily="34" charset="-122"/>
              <a:ea typeface="微软雅黑" panose="020B0503020204020204" pitchFamily="34" charset="-122"/>
            </a:endParaRPr>
          </a:p>
          <a:p>
            <a:pPr>
              <a:lnSpc>
                <a:spcPct val="130000"/>
              </a:lnSpc>
            </a:pPr>
            <a:endParaRPr lang="en-US" altLang="zh-CN" b="1" dirty="0">
              <a:latin typeface="微软雅黑" panose="020B0503020204020204" pitchFamily="34" charset="-122"/>
              <a:ea typeface="微软雅黑" panose="020B0503020204020204" pitchFamily="34" charset="-122"/>
            </a:endParaRPr>
          </a:p>
          <a:p>
            <a:pPr>
              <a:lnSpc>
                <a:spcPct val="130000"/>
              </a:lnSpc>
              <a:spcBef>
                <a:spcPts val="0"/>
              </a:spcBef>
              <a:spcAft>
                <a:spcPts val="0"/>
              </a:spcAft>
            </a:pPr>
            <a:r>
              <a:rPr lang="en-US" altLang="zh-CN"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示例</a:t>
            </a:r>
            <a:r>
              <a:rPr lang="en-US" altLang="zh-CN" b="1" dirty="0">
                <a:solidFill>
                  <a:srgbClr val="0000FF"/>
                </a:solidFill>
                <a:latin typeface="微软雅黑" panose="020B0503020204020204" pitchFamily="34" charset="-122"/>
                <a:ea typeface="微软雅黑" panose="020B0503020204020204" pitchFamily="34" charset="-122"/>
              </a:rPr>
              <a:t>]</a:t>
            </a:r>
            <a:endParaRPr lang="zh-CN" altLang="en-US" dirty="0">
              <a:solidFill>
                <a:srgbClr val="0000FF"/>
              </a:solidFill>
              <a:latin typeface="微软雅黑" panose="020B0503020204020204" pitchFamily="34" charset="-122"/>
              <a:ea typeface="微软雅黑" panose="020B0503020204020204" pitchFamily="34" charset="-122"/>
            </a:endParaRPr>
          </a:p>
          <a:p>
            <a:pPr>
              <a:lnSpc>
                <a:spcPct val="130000"/>
              </a:lnSpc>
              <a:spcBef>
                <a:spcPts val="0"/>
              </a:spcBef>
              <a:spcAft>
                <a:spcPts val="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下面页面请求根据</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query string URL</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字段来进行跳转，很容易伪造类似于以下的跳转链接将客户导向到钓鱼网站。</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spcBef>
                <a:spcPts val="0"/>
              </a:spcBef>
              <a:spcAft>
                <a:spcPts val="0"/>
              </a:spcAft>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http://</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www.example.com</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redirect.jsp?url</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evil.com</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spcBef>
                <a:spcPts val="0"/>
              </a:spcBef>
              <a:spcAft>
                <a:spcPts val="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又如未授权用户通过下面链接跳过授权检查直接到</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admin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页面</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spcBef>
                <a:spcPts val="0"/>
              </a:spcBef>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http://</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www.example.com</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boring.jsp?fwd</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admin.jsp</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969" y="335406"/>
            <a:ext cx="5292644" cy="421482"/>
          </a:xfrm>
        </p:spPr>
        <p:txBody>
          <a:bodyPr>
            <a:noAutofit/>
          </a:bodyPr>
          <a:lstStyle/>
          <a:p>
            <a:pPr>
              <a:spcAft>
                <a:spcPts val="0"/>
              </a:spcAft>
              <a:buClr>
                <a:schemeClr val="accent4"/>
              </a:buClr>
            </a:pPr>
            <a:r>
              <a:rPr lang="zh-CN" altLang="en-US" dirty="0"/>
              <a:t>直接对象引用</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5" name="矩形 4"/>
          <p:cNvSpPr/>
          <p:nvPr/>
        </p:nvSpPr>
        <p:spPr>
          <a:xfrm>
            <a:off x="813182" y="1275606"/>
            <a:ext cx="7388021" cy="2834005"/>
          </a:xfrm>
          <a:prstGeom prst="rect">
            <a:avLst/>
          </a:prstGeom>
        </p:spPr>
        <p:txBody>
          <a:bodyPr wrap="square">
            <a:spAutoFit/>
          </a:bodyPr>
          <a:lstStyle/>
          <a:p>
            <a:pPr>
              <a:lnSpc>
                <a:spcPct val="130000"/>
              </a:lnSpc>
              <a:spcAft>
                <a:spcPts val="0"/>
              </a:spcAft>
            </a:pPr>
            <a:r>
              <a:rPr lang="zh-CN" altLang="en-US" sz="2000" dirty="0">
                <a:latin typeface="微软雅黑" panose="020B0503020204020204" pitchFamily="34" charset="-122"/>
                <a:ea typeface="微软雅黑" panose="020B0503020204020204" pitchFamily="34" charset="-122"/>
              </a:rPr>
              <a:t>例如一个网站通过以下代码返回客户信息</a:t>
            </a:r>
            <a:r>
              <a:rPr lang="zh-CN" altLang="en-US" sz="1620" dirty="0"/>
              <a:t>：</a:t>
            </a:r>
            <a:endParaRPr lang="zh-CN" altLang="en-US" sz="1620" dirty="0"/>
          </a:p>
          <a:p>
            <a:pPr marL="323215">
              <a:lnSpc>
                <a:spcPct val="130000"/>
              </a:lnSpc>
              <a:spcBef>
                <a:spcPts val="0"/>
              </a:spcBef>
              <a:spcAft>
                <a:spcPts val="0"/>
              </a:spcAft>
            </a:pPr>
            <a:r>
              <a:rPr lang="en-US" altLang="zh-CN" sz="1620" dirty="0"/>
              <a:t>String query = "</a:t>
            </a:r>
            <a:r>
              <a:rPr lang="en-US" altLang="zh-CN" sz="1620" dirty="0">
                <a:solidFill>
                  <a:srgbClr val="0000FF"/>
                </a:solidFill>
              </a:rPr>
              <a:t>SELECT * FROM accts WHERE account = ?</a:t>
            </a:r>
            <a:r>
              <a:rPr lang="en-US" altLang="zh-CN" sz="1620" dirty="0"/>
              <a:t>";</a:t>
            </a:r>
            <a:endParaRPr lang="en-US" altLang="zh-CN" sz="1620" dirty="0"/>
          </a:p>
          <a:p>
            <a:pPr marL="323215">
              <a:lnSpc>
                <a:spcPct val="130000"/>
              </a:lnSpc>
              <a:spcBef>
                <a:spcPts val="0"/>
              </a:spcBef>
              <a:spcAft>
                <a:spcPts val="0"/>
              </a:spcAft>
            </a:pPr>
            <a:r>
              <a:rPr lang="en-US" altLang="zh-CN" sz="1620" dirty="0" err="1"/>
              <a:t>PreparedStatement</a:t>
            </a:r>
            <a:r>
              <a:rPr lang="en-US" altLang="zh-CN" sz="1620" dirty="0"/>
              <a:t> </a:t>
            </a:r>
            <a:r>
              <a:rPr lang="en-US" altLang="zh-CN" sz="1620" dirty="0" err="1"/>
              <a:t>pstmt</a:t>
            </a:r>
            <a:r>
              <a:rPr lang="en-US" altLang="zh-CN" sz="1620" dirty="0"/>
              <a:t> = </a:t>
            </a:r>
            <a:r>
              <a:rPr lang="en-US" altLang="zh-CN" sz="1620" dirty="0" err="1"/>
              <a:t>connection.prepareStatement</a:t>
            </a:r>
            <a:r>
              <a:rPr lang="en-US" altLang="zh-CN" sz="1620" dirty="0"/>
              <a:t>(query , … );</a:t>
            </a:r>
            <a:endParaRPr lang="en-US" altLang="zh-CN" sz="1620" dirty="0"/>
          </a:p>
          <a:p>
            <a:pPr marL="323215">
              <a:lnSpc>
                <a:spcPct val="130000"/>
              </a:lnSpc>
              <a:spcBef>
                <a:spcPts val="0"/>
              </a:spcBef>
              <a:spcAft>
                <a:spcPts val="0"/>
              </a:spcAft>
            </a:pPr>
            <a:r>
              <a:rPr lang="en-US" altLang="zh-CN" sz="1620" dirty="0" err="1"/>
              <a:t>pstmt.setString</a:t>
            </a:r>
            <a:r>
              <a:rPr lang="en-US" altLang="zh-CN" sz="1620" dirty="0"/>
              <a:t>( 1, </a:t>
            </a:r>
            <a:r>
              <a:rPr lang="en-US" altLang="zh-CN" sz="1620" dirty="0" err="1"/>
              <a:t>request.getParameter</a:t>
            </a:r>
            <a:r>
              <a:rPr lang="en-US" altLang="zh-CN" sz="1620" dirty="0"/>
              <a:t>("</a:t>
            </a:r>
            <a:r>
              <a:rPr lang="en-US" altLang="zh-CN" sz="1620" dirty="0">
                <a:solidFill>
                  <a:srgbClr val="0000FF"/>
                </a:solidFill>
              </a:rPr>
              <a:t>acct</a:t>
            </a:r>
            <a:r>
              <a:rPr lang="en-US" altLang="zh-CN" sz="1620" dirty="0"/>
              <a:t>"));</a:t>
            </a:r>
            <a:endParaRPr lang="en-US" altLang="zh-CN" sz="1620" dirty="0"/>
          </a:p>
          <a:p>
            <a:pPr marL="323215">
              <a:lnSpc>
                <a:spcPct val="130000"/>
              </a:lnSpc>
              <a:spcBef>
                <a:spcPts val="0"/>
              </a:spcBef>
              <a:spcAft>
                <a:spcPts val="0"/>
              </a:spcAft>
            </a:pPr>
            <a:r>
              <a:rPr lang="en-US" altLang="zh-CN" sz="1620" dirty="0" err="1"/>
              <a:t>ResultSet</a:t>
            </a:r>
            <a:r>
              <a:rPr lang="en-US" altLang="zh-CN" sz="1620" dirty="0"/>
              <a:t> results = </a:t>
            </a:r>
            <a:r>
              <a:rPr lang="en-US" altLang="zh-CN" sz="1620" dirty="0" err="1"/>
              <a:t>pstmt.executeQuery</a:t>
            </a:r>
            <a:r>
              <a:rPr lang="en-US" altLang="zh-CN" sz="1620" dirty="0"/>
              <a:t>( );	</a:t>
            </a:r>
            <a:endParaRPr lang="en-US" altLang="zh-CN" sz="1620" dirty="0"/>
          </a:p>
          <a:p>
            <a:pPr>
              <a:lnSpc>
                <a:spcPct val="130000"/>
              </a:lnSpc>
            </a:pPr>
            <a:endParaRPr lang="en-US" altLang="zh-CN" sz="1620" dirty="0"/>
          </a:p>
          <a:p>
            <a:pPr>
              <a:lnSpc>
                <a:spcPct val="130000"/>
              </a:lnSpc>
              <a:spcBef>
                <a:spcPts val="0"/>
              </a:spcBef>
              <a:spcAft>
                <a:spcPts val="0"/>
              </a:spcAft>
            </a:pPr>
            <a:r>
              <a:rPr lang="zh-CN" altLang="en-US" sz="2000" dirty="0">
                <a:latin typeface="微软雅黑" panose="020B0503020204020204" pitchFamily="34" charset="-122"/>
                <a:ea typeface="微软雅黑" panose="020B0503020204020204" pitchFamily="34" charset="-122"/>
              </a:rPr>
              <a:t>攻击者可以通过修改</a:t>
            </a:r>
            <a:r>
              <a:rPr lang="en-US" altLang="zh-CN" sz="2000" dirty="0" err="1">
                <a:latin typeface="微软雅黑" panose="020B0503020204020204" pitchFamily="34" charset="-122"/>
                <a:ea typeface="微软雅黑" panose="020B0503020204020204" pitchFamily="34" charset="-122"/>
              </a:rPr>
              <a:t>querystring</a:t>
            </a:r>
            <a:r>
              <a:rPr lang="zh-CN" altLang="en-US" sz="2000" dirty="0">
                <a:latin typeface="微软雅黑" panose="020B0503020204020204" pitchFamily="34" charset="-122"/>
                <a:ea typeface="微软雅黑" panose="020B0503020204020204" pitchFamily="34" charset="-122"/>
              </a:rPr>
              <a:t>来查询任何人的信息</a:t>
            </a:r>
            <a:endParaRPr lang="en-US" altLang="zh-CN" sz="2000" dirty="0">
              <a:latin typeface="微软雅黑" panose="020B0503020204020204" pitchFamily="34" charset="-122"/>
              <a:ea typeface="微软雅黑" panose="020B0503020204020204" pitchFamily="34" charset="-122"/>
            </a:endParaRPr>
          </a:p>
          <a:p>
            <a:pPr marL="323215">
              <a:lnSpc>
                <a:spcPct val="130000"/>
              </a:lnSpc>
              <a:spcBef>
                <a:spcPts val="0"/>
              </a:spcBef>
            </a:pPr>
            <a:r>
              <a:rPr lang="en-US" altLang="zh-CN" sz="1620" dirty="0"/>
              <a:t>http://</a:t>
            </a:r>
            <a:r>
              <a:rPr lang="en-US" altLang="zh-CN" sz="1620" dirty="0" err="1"/>
              <a:t>example.com</a:t>
            </a:r>
            <a:r>
              <a:rPr lang="en-US" altLang="zh-CN" sz="1620" dirty="0"/>
              <a:t>/app/</a:t>
            </a:r>
            <a:r>
              <a:rPr lang="en-US" altLang="zh-CN" sz="1620" dirty="0" err="1"/>
              <a:t>accountInfo?acct</a:t>
            </a:r>
            <a:r>
              <a:rPr lang="en-US" altLang="zh-CN" sz="1620" dirty="0"/>
              <a:t>=</a:t>
            </a:r>
            <a:r>
              <a:rPr lang="en-US" altLang="zh-CN" sz="1620" dirty="0" err="1"/>
              <a:t>notmyacct</a:t>
            </a:r>
            <a:endParaRPr lang="zh-CN" altLang="en-US" sz="1620" dirty="0"/>
          </a:p>
        </p:txBody>
      </p:sp>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040" y="718663"/>
            <a:ext cx="4710618" cy="4306214"/>
          </a:xfrm>
          <a:prstGeom prst="rect">
            <a:avLst/>
          </a:prstGeom>
          <a:noFill/>
          <a:ln>
            <a:noFill/>
          </a:ln>
        </p:spPr>
      </p:pic>
      <p:sp>
        <p:nvSpPr>
          <p:cNvPr id="2" name="标题 1"/>
          <p:cNvSpPr>
            <a:spLocks noGrp="1"/>
          </p:cNvSpPr>
          <p:nvPr>
            <p:ph type="title"/>
          </p:nvPr>
        </p:nvSpPr>
        <p:spPr>
          <a:xfrm>
            <a:off x="599485" y="266395"/>
            <a:ext cx="5292644" cy="421482"/>
          </a:xfrm>
        </p:spPr>
        <p:txBody>
          <a:bodyPr>
            <a:normAutofit fontScale="90000"/>
          </a:bodyPr>
          <a:lstStyle/>
          <a:p>
            <a:pPr>
              <a:spcAft>
                <a:spcPts val="0"/>
              </a:spcAft>
            </a:pPr>
            <a:r>
              <a:rPr lang="zh-CN" altLang="en-US" sz="3240" dirty="0"/>
              <a:t>直接对象引用</a:t>
            </a:r>
            <a:endParaRPr kumimoji="1" lang="zh-CN" altLang="en-US" sz="3240"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3" name="矩形 2"/>
          <p:cNvSpPr/>
          <p:nvPr/>
        </p:nvSpPr>
        <p:spPr>
          <a:xfrm>
            <a:off x="4196701" y="991371"/>
            <a:ext cx="4277275" cy="339725"/>
          </a:xfrm>
          <a:prstGeom prst="rect">
            <a:avLst/>
          </a:prstGeom>
          <a:solidFill>
            <a:srgbClr val="FFFF00"/>
          </a:solidFill>
        </p:spPr>
        <p:txBody>
          <a:bodyPr wrap="square">
            <a:spAutoFit/>
          </a:bodyPr>
          <a:lstStyle/>
          <a:p>
            <a:pPr eaLnBrk="1" hangingPunct="1">
              <a:spcAft>
                <a:spcPts val="0"/>
              </a:spcAft>
            </a:pPr>
            <a:r>
              <a:rPr lang="en-US" altLang="zh-CN" sz="1620" dirty="0"/>
              <a:t>https://</a:t>
            </a:r>
            <a:r>
              <a:rPr lang="en-US" altLang="zh-CN" sz="1620" dirty="0" err="1"/>
              <a:t>www.onlinebank.com</a:t>
            </a:r>
            <a:r>
              <a:rPr lang="en-US" altLang="zh-CN" sz="1620" dirty="0"/>
              <a:t>/</a:t>
            </a:r>
            <a:r>
              <a:rPr lang="en-US" altLang="zh-CN" sz="1620" dirty="0" err="1"/>
              <a:t>user?acct</a:t>
            </a:r>
            <a:r>
              <a:rPr lang="en-US" altLang="zh-CN" sz="1620" dirty="0"/>
              <a:t>=</a:t>
            </a:r>
            <a:r>
              <a:rPr lang="en-US" altLang="zh-CN" sz="1620" dirty="0">
                <a:solidFill>
                  <a:srgbClr val="FF0000"/>
                </a:solidFill>
              </a:rPr>
              <a:t>6065  </a:t>
            </a:r>
            <a:endParaRPr lang="en-US" altLang="zh-CN" sz="1620" dirty="0">
              <a:solidFill>
                <a:srgbClr val="FF0000"/>
              </a:solidFill>
            </a:endParaRPr>
          </a:p>
        </p:txBody>
      </p:sp>
    </p:spTree>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3005" y="352659"/>
            <a:ext cx="5422259" cy="421482"/>
          </a:xfrm>
        </p:spPr>
        <p:txBody>
          <a:bodyPr>
            <a:noAutofit/>
          </a:bodyPr>
          <a:lstStyle/>
          <a:p>
            <a:pPr>
              <a:spcAft>
                <a:spcPts val="0"/>
              </a:spcAft>
              <a:buClr>
                <a:schemeClr val="accent4"/>
              </a:buClr>
            </a:pPr>
            <a:r>
              <a:rPr lang="zh-TW" altLang="en-US" dirty="0"/>
              <a:t>功能级权限控制缺失</a:t>
            </a:r>
            <a:endParaRPr lang="zh-CN" altLang="en-US" dirty="0"/>
          </a:p>
        </p:txBody>
      </p:sp>
      <p:sp>
        <p:nvSpPr>
          <p:cNvPr id="3" name="内容占位符 2"/>
          <p:cNvSpPr>
            <a:spLocks noGrp="1"/>
          </p:cNvSpPr>
          <p:nvPr>
            <p:ph idx="1"/>
          </p:nvPr>
        </p:nvSpPr>
        <p:spPr>
          <a:xfrm>
            <a:off x="590642" y="1127335"/>
            <a:ext cx="7193599" cy="2892574"/>
          </a:xfrm>
        </p:spPr>
        <p:txBody>
          <a:bodyPr>
            <a:normAutofit/>
          </a:bodyPr>
          <a:lstStyle/>
          <a:p>
            <a:pPr marL="0" indent="0">
              <a:lnSpc>
                <a:spcPct val="130000"/>
              </a:lnSpc>
              <a:spcAft>
                <a:spcPts val="0"/>
              </a:spcAft>
              <a:buNone/>
            </a:pPr>
            <a:r>
              <a:rPr lang="zh-CN" altLang="en-US" sz="2000" dirty="0">
                <a:solidFill>
                  <a:schemeClr val="accent1">
                    <a:lumMod val="50000"/>
                  </a:schemeClr>
                </a:solidFill>
                <a:latin typeface="Arial" panose="020B0604020202020204" pitchFamily="34" charset="0"/>
                <a:ea typeface="宋体" panose="02010600030101010101" pitchFamily="2" charset="-122"/>
              </a:rPr>
              <a:t>权限控制一般是写在代码中或者通过程序的配置文件来完成，但开发者人员容易忘记添加一些功能的权限控制代码</a:t>
            </a:r>
            <a:endParaRPr lang="zh-CN" altLang="en-US" sz="2000" dirty="0">
              <a:solidFill>
                <a:schemeClr val="accent1">
                  <a:lumMod val="50000"/>
                </a:schemeClr>
              </a:solidFill>
              <a:latin typeface="Arial" panose="020B0604020202020204" pitchFamily="34" charset="0"/>
              <a:ea typeface="宋体" panose="02010600030101010101" pitchFamily="2" charset="-122"/>
            </a:endParaRPr>
          </a:p>
          <a:p>
            <a:pPr marL="0" indent="0">
              <a:lnSpc>
                <a:spcPct val="130000"/>
              </a:lnSpc>
              <a:buNone/>
            </a:pPr>
            <a:endParaRPr lang="en-US" altLang="zh-CN" sz="2000" b="1" dirty="0">
              <a:latin typeface="Arial" panose="020B0604020202020204" pitchFamily="34" charset="0"/>
              <a:ea typeface="宋体" panose="02010600030101010101" pitchFamily="2" charset="-122"/>
            </a:endParaRPr>
          </a:p>
          <a:p>
            <a:pPr marL="0" indent="0">
              <a:lnSpc>
                <a:spcPct val="130000"/>
              </a:lnSpc>
            </a:pPr>
            <a:r>
              <a:rPr lang="zh-CN" altLang="en-US" sz="1800" dirty="0">
                <a:solidFill>
                  <a:schemeClr val="tx1">
                    <a:lumMod val="65000"/>
                    <a:lumOff val="35000"/>
                  </a:schemeClr>
                </a:solidFill>
                <a:ea typeface="楷体" panose="02010609060101010101" charset="-122"/>
                <a:cs typeface="楷体" panose="02010609060101010101" charset="-122"/>
              </a:rPr>
              <a:t>例如以下链接本该只有</a:t>
            </a:r>
            <a:r>
              <a:rPr lang="en-US" altLang="zh-CN" sz="1800" dirty="0">
                <a:solidFill>
                  <a:schemeClr val="tx1">
                    <a:lumMod val="65000"/>
                    <a:lumOff val="35000"/>
                  </a:schemeClr>
                </a:solidFill>
                <a:ea typeface="楷体" panose="02010609060101010101" charset="-122"/>
                <a:cs typeface="楷体" panose="02010609060101010101" charset="-122"/>
              </a:rPr>
              <a:t>admin</a:t>
            </a:r>
            <a:r>
              <a:rPr lang="zh-CN" altLang="en-US" sz="1800" dirty="0">
                <a:solidFill>
                  <a:schemeClr val="tx1">
                    <a:lumMod val="65000"/>
                    <a:lumOff val="35000"/>
                  </a:schemeClr>
                </a:solidFill>
                <a:ea typeface="楷体" panose="02010609060101010101" charset="-122"/>
                <a:cs typeface="楷体" panose="02010609060101010101" charset="-122"/>
              </a:rPr>
              <a:t>才能访问，但非</a:t>
            </a:r>
            <a:r>
              <a:rPr lang="en-US" altLang="zh-CN" sz="1800" dirty="0">
                <a:solidFill>
                  <a:schemeClr val="tx1">
                    <a:lumMod val="65000"/>
                    <a:lumOff val="35000"/>
                  </a:schemeClr>
                </a:solidFill>
                <a:ea typeface="楷体" panose="02010609060101010101" charset="-122"/>
                <a:cs typeface="楷体" panose="02010609060101010101" charset="-122"/>
              </a:rPr>
              <a:t>admin</a:t>
            </a:r>
            <a:r>
              <a:rPr lang="zh-CN" altLang="en-US" sz="1800" dirty="0">
                <a:solidFill>
                  <a:schemeClr val="tx1">
                    <a:lumMod val="65000"/>
                    <a:lumOff val="35000"/>
                  </a:schemeClr>
                </a:solidFill>
                <a:ea typeface="楷体" panose="02010609060101010101" charset="-122"/>
                <a:cs typeface="楷体" panose="02010609060101010101" charset="-122"/>
              </a:rPr>
              <a:t>用户可以直接在浏览器中访问该链接，说明网站存在功能级权限控制漏洞。</a:t>
            </a:r>
            <a:endParaRPr lang="zh-CN" altLang="en-US" sz="1800" dirty="0">
              <a:solidFill>
                <a:schemeClr val="tx1">
                  <a:lumMod val="65000"/>
                  <a:lumOff val="35000"/>
                </a:schemeClr>
              </a:solidFill>
              <a:ea typeface="楷体" panose="02010609060101010101" charset="-122"/>
              <a:cs typeface="楷体" panose="02010609060101010101" charset="-122"/>
            </a:endParaRPr>
          </a:p>
          <a:p>
            <a:pPr marL="0" indent="0">
              <a:buNone/>
            </a:pPr>
            <a:r>
              <a:rPr lang="en-US" altLang="zh-CN" sz="1600" kern="1200" dirty="0">
                <a:solidFill>
                  <a:schemeClr val="tx1">
                    <a:lumMod val="65000"/>
                    <a:lumOff val="35000"/>
                  </a:schemeClr>
                </a:solidFill>
                <a:ea typeface="楷体" panose="02010609060101010101" charset="-122"/>
                <a:cs typeface="楷体" panose="02010609060101010101" charset="-122"/>
                <a:hlinkClick r:id="rId1"/>
              </a:rPr>
              <a:t>http://example.com/app/admin_getappInfo</a:t>
            </a:r>
            <a:endParaRPr kumimoji="1" lang="zh-CN" altLang="en-US" sz="1600" dirty="0">
              <a:solidFill>
                <a:schemeClr val="tx1">
                  <a:lumMod val="65000"/>
                  <a:lumOff val="35000"/>
                </a:schemeClr>
              </a:solidFill>
              <a:ea typeface="楷体" panose="02010609060101010101" charset="-122"/>
              <a:cs typeface="楷体" panose="02010609060101010101"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3590"/>
          </a:xfrm>
          <a:prstGeom prst="rect">
            <a:avLst/>
          </a:prstGeom>
        </p:spPr>
        <p:txBody>
          <a:bodyPr wrap="square">
            <a:spAutoFit/>
          </a:bodyPr>
          <a:lstStyle/>
          <a:p>
            <a:pPr algn="ctr">
              <a:spcAft>
                <a:spcPts val="0"/>
              </a:spcAft>
            </a:pPr>
            <a:r>
              <a:rPr lang="zh-CN" altLang="zh-CN" sz="4500" b="1" dirty="0">
                <a:ln w="19050">
                  <a:noFill/>
                </a:ln>
                <a:solidFill>
                  <a:srgbClr val="FFFFFF"/>
                </a:solidFill>
                <a:latin typeface="微软雅黑" panose="020B0503020204020204" pitchFamily="34" charset="-122"/>
                <a:ea typeface="微软雅黑" panose="020B0503020204020204" pitchFamily="34" charset="-122"/>
              </a:rPr>
              <a:t>安全性测试</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工具</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tags/tag1.xml><?xml version="1.0" encoding="utf-8"?>
<p:tagLst xmlns:p="http://schemas.openxmlformats.org/presentationml/2006/main">
  <p:tag name="ISLIDE.DIAGRAM" val="52b0676d-feee-4c24-97a0-d7f3952809e8"/>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COMMONDATA" val="eyJoZGlkIjoiMTA5NDI2ZWFiMmI1OWE2N2QwMWFkNmFlNWQxNGI5MDgifQ=="/>
  <p:tag name="commondata" val="eyJoZGlkIjoiZDliNzhhYjFiMWZkNWI2YjkyMTBkYzEyZDhjMTNhNTY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27615</Words>
  <Application>WPS 演示</Application>
  <PresentationFormat>全屏显示(16:9)</PresentationFormat>
  <Paragraphs>3174</Paragraphs>
  <Slides>213</Slides>
  <Notes>75</Notes>
  <HiddenSlides>1</HiddenSlides>
  <MMClips>0</MMClips>
  <ScaleCrop>false</ScaleCrop>
  <HeadingPairs>
    <vt:vector size="6" baseType="variant">
      <vt:variant>
        <vt:lpstr>已用的字体</vt:lpstr>
      </vt:variant>
      <vt:variant>
        <vt:i4>48</vt:i4>
      </vt:variant>
      <vt:variant>
        <vt:lpstr>主题</vt:lpstr>
      </vt:variant>
      <vt:variant>
        <vt:i4>1</vt:i4>
      </vt:variant>
      <vt:variant>
        <vt:lpstr>幻灯片标题</vt:lpstr>
      </vt:variant>
      <vt:variant>
        <vt:i4>213</vt:i4>
      </vt:variant>
    </vt:vector>
  </HeadingPairs>
  <TitlesOfParts>
    <vt:vector size="262" baseType="lpstr">
      <vt:lpstr>Arial</vt:lpstr>
      <vt:lpstr>宋体</vt:lpstr>
      <vt:lpstr>Wingdings</vt:lpstr>
      <vt:lpstr>思源黑体</vt:lpstr>
      <vt:lpstr>黑体</vt:lpstr>
      <vt:lpstr>微软雅黑</vt:lpstr>
      <vt:lpstr>思源黑体 Medium</vt:lpstr>
      <vt:lpstr>思源黑体 Bold</vt:lpstr>
      <vt:lpstr>Arial</vt:lpstr>
      <vt:lpstr>微软雅黑 Light</vt:lpstr>
      <vt:lpstr>思源黑体 CN Normal</vt:lpstr>
      <vt:lpstr>Tahoma</vt:lpstr>
      <vt:lpstr>Calibri</vt:lpstr>
      <vt:lpstr>Times New Roman</vt:lpstr>
      <vt:lpstr>Tahoma</vt:lpstr>
      <vt:lpstr>楷体</vt:lpstr>
      <vt:lpstr>等线</vt:lpstr>
      <vt:lpstr>Arial Unicode MS</vt:lpstr>
      <vt:lpstr>Yuanti SC</vt:lpstr>
      <vt:lpstr>Helvetica Neue</vt:lpstr>
      <vt:lpstr>楷体_GB2312</vt:lpstr>
      <vt:lpstr>新宋体</vt:lpstr>
      <vt:lpstr>system-ui</vt:lpstr>
      <vt:lpstr>ksdb</vt:lpstr>
      <vt:lpstr>Arial Narrow</vt:lpstr>
      <vt:lpstr>Arial Narrow</vt:lpstr>
      <vt:lpstr>幼圆</vt:lpstr>
      <vt:lpstr>Segoe Semibold</vt:lpstr>
      <vt:lpstr>Wingdings</vt:lpstr>
      <vt:lpstr>ヒラギノ角ゴ ProN W3</vt:lpstr>
      <vt:lpstr>Gill Sans</vt:lpstr>
      <vt:lpstr>Gill Sans MT</vt:lpstr>
      <vt:lpstr>Verdana</vt:lpstr>
      <vt:lpstr>-apple-system</vt:lpstr>
      <vt:lpstr>Calibri</vt:lpstr>
      <vt:lpstr>AlibabaPuHuiTi-Regular</vt:lpstr>
      <vt:lpstr>PingFang SC Medium</vt:lpstr>
      <vt:lpstr>Open Sans</vt:lpstr>
      <vt:lpstr>Segoe Print</vt:lpstr>
      <vt:lpstr>Segoe UI</vt:lpstr>
      <vt:lpstr>Montserrat</vt:lpstr>
      <vt:lpstr>Helvetica Neue</vt:lpstr>
      <vt:lpstr>Arial Italic</vt:lpstr>
      <vt:lpstr>Consolas</vt:lpstr>
      <vt:lpstr>Source Sans Pro</vt:lpstr>
      <vt:lpstr>Century Gothic</vt:lpstr>
      <vt:lpstr>Helvetica Neue Medium</vt:lpstr>
      <vt:lpstr>等线 Light</vt:lpstr>
      <vt:lpstr>Office 主题​​</vt:lpstr>
      <vt:lpstr>软件测试方法和技术</vt:lpstr>
      <vt:lpstr>PowerPoint 演示文稿</vt:lpstr>
      <vt:lpstr> 7.1 性能测试</vt:lpstr>
      <vt:lpstr>性能测试</vt:lpstr>
      <vt:lpstr>性能问题</vt:lpstr>
      <vt:lpstr>性能问题外部表现和内因</vt:lpstr>
      <vt:lpstr>什么是性能测试？</vt:lpstr>
      <vt:lpstr>负载（Workload）</vt:lpstr>
      <vt:lpstr>思考时间的影响</vt:lpstr>
      <vt:lpstr>负载模式</vt:lpstr>
      <vt:lpstr>示例：系统负载测试</vt:lpstr>
      <vt:lpstr>性能测试类型</vt:lpstr>
      <vt:lpstr>性能测试类型</vt:lpstr>
      <vt:lpstr>示例：压力测试</vt:lpstr>
      <vt:lpstr>性能测试的层次</vt:lpstr>
      <vt:lpstr>全生命周期的性能测试</vt:lpstr>
      <vt:lpstr>从需求开始明确性能</vt:lpstr>
      <vt:lpstr>性能需求可测试性</vt:lpstr>
      <vt:lpstr>架构设计评审</vt:lpstr>
      <vt:lpstr>代码评审 - 性能问题</vt:lpstr>
      <vt:lpstr>性能测试设计与执行</vt:lpstr>
      <vt:lpstr>PowerPoint 演示文稿</vt:lpstr>
      <vt:lpstr>性能测试工具</vt:lpstr>
      <vt:lpstr>客户端PerfDog</vt:lpstr>
      <vt:lpstr>性能测试工具 JMeter</vt:lpstr>
      <vt:lpstr>JMeter构成</vt:lpstr>
      <vt:lpstr>JMeter 支持的协议</vt:lpstr>
      <vt:lpstr>支持cli（命令行） 模式</vt:lpstr>
      <vt:lpstr>JMeter 录制功能</vt:lpstr>
      <vt:lpstr>JMeter支持分布式环境</vt:lpstr>
      <vt:lpstr>PowerPoint 演示文稿</vt:lpstr>
      <vt:lpstr>插件示例</vt:lpstr>
      <vt:lpstr>JMeter 更多参考</vt:lpstr>
      <vt:lpstr>性能分析</vt:lpstr>
      <vt:lpstr>调优-Tuning</vt:lpstr>
      <vt:lpstr>性能监控</vt:lpstr>
      <vt:lpstr>全生命周期的性能测试</vt:lpstr>
      <vt:lpstr>本节小结</vt:lpstr>
      <vt:lpstr>实验4-1：基于JMeter的后端性能测试</vt:lpstr>
      <vt:lpstr>实验4-2：基于PerfDog的客户端性能测试</vt:lpstr>
      <vt:lpstr>7.2 安全性测试</vt:lpstr>
      <vt:lpstr>PowerPoint 演示文稿</vt:lpstr>
      <vt:lpstr>PowerPoint 演示文稿</vt:lpstr>
      <vt:lpstr>PowerPoint 演示文稿</vt:lpstr>
      <vt:lpstr>安全性缺陷 － 漏洞</vt:lpstr>
      <vt:lpstr>安全性：漏洞来源</vt:lpstr>
      <vt:lpstr>危险、攻击手段</vt:lpstr>
      <vt:lpstr>攻击带来的安全性问题</vt:lpstr>
      <vt:lpstr>软件系统安全威胁：STRIED</vt:lpstr>
      <vt:lpstr>一些常见的安全漏洞模式</vt:lpstr>
      <vt:lpstr>常见的 C/ C++缓冲区溢出问题</vt:lpstr>
      <vt:lpstr>OWASP Top10 漏洞模式</vt:lpstr>
      <vt:lpstr>PowerPoint 演示文稿</vt:lpstr>
      <vt:lpstr>安全目标</vt:lpstr>
      <vt:lpstr>安全性要求</vt:lpstr>
      <vt:lpstr>练习</vt:lpstr>
      <vt:lpstr>练习</vt:lpstr>
      <vt:lpstr>软件安全性需求</vt:lpstr>
      <vt:lpstr>示例：系统安全性问题</vt:lpstr>
      <vt:lpstr>系统安全的基本机制</vt:lpstr>
      <vt:lpstr>安全三大保障机制：预防、恢复、支撑</vt:lpstr>
      <vt:lpstr>完整的安全策略示例</vt:lpstr>
      <vt:lpstr>安全性测试的目标</vt:lpstr>
      <vt:lpstr>软件安全性测试的范围</vt:lpstr>
      <vt:lpstr>功能性测试  vs. 安全性测试</vt:lpstr>
      <vt:lpstr>安全性测试的任务</vt:lpstr>
      <vt:lpstr>安全等级</vt:lpstr>
      <vt:lpstr>PowerPoint 演示文稿</vt:lpstr>
      <vt:lpstr>不同安全级别的安全功能测试</vt:lpstr>
      <vt:lpstr>安全性测试方法</vt:lpstr>
      <vt:lpstr>安全性功能测试</vt:lpstr>
      <vt:lpstr>模糊测试方法</vt:lpstr>
      <vt:lpstr>几种不同模糊器的构造</vt:lpstr>
      <vt:lpstr>American fuzzy lop方法</vt:lpstr>
      <vt:lpstr>变异测试</vt:lpstr>
      <vt:lpstr>变异测试的方法与流程</vt:lpstr>
      <vt:lpstr>渗透测试</vt:lpstr>
      <vt:lpstr>渗透测试－概览</vt:lpstr>
      <vt:lpstr>渗透测试的一些具体方法</vt:lpstr>
      <vt:lpstr>渗透测试实施策略</vt:lpstr>
      <vt:lpstr>PowerPoint 演示文稿</vt:lpstr>
      <vt:lpstr>软件安全实施方针</vt:lpstr>
      <vt:lpstr>全生命周期的安全性测试</vt:lpstr>
      <vt:lpstr>体系结构风险分析</vt:lpstr>
      <vt:lpstr>代码评审示例</vt:lpstr>
      <vt:lpstr>基于风险的安全测试</vt:lpstr>
      <vt:lpstr>PowerPoint 演示文稿</vt:lpstr>
      <vt:lpstr>Web/数据库 渗透测试点</vt:lpstr>
      <vt:lpstr>Web安全性 渗透测试</vt:lpstr>
      <vt:lpstr>针对XSS进行测试</vt:lpstr>
      <vt:lpstr>SQL注入式攻击 </vt:lpstr>
      <vt:lpstr>XML注入</vt:lpstr>
      <vt:lpstr>会话劫持</vt:lpstr>
      <vt:lpstr>无效认证和Session管理方式</vt:lpstr>
      <vt:lpstr>未验证跳转</vt:lpstr>
      <vt:lpstr>直接对象引用</vt:lpstr>
      <vt:lpstr>直接对象引用</vt:lpstr>
      <vt:lpstr>功能级权限控制缺失</vt:lpstr>
      <vt:lpstr>PowerPoint 演示文稿</vt:lpstr>
      <vt:lpstr>静态分析工具 </vt:lpstr>
      <vt:lpstr>常见的安全漏洞检测工具</vt:lpstr>
      <vt:lpstr>十大漏洞对应的工具</vt:lpstr>
      <vt:lpstr>Burp Suite- web security testing</vt:lpstr>
      <vt:lpstr>Burp Suite- web security testing</vt:lpstr>
      <vt:lpstr>W3af</vt:lpstr>
      <vt:lpstr>本讲小结</vt:lpstr>
      <vt:lpstr>特别推荐</vt:lpstr>
      <vt:lpstr>特别推荐 2</vt:lpstr>
      <vt:lpstr>7.3 兼容性测试 </vt:lpstr>
      <vt:lpstr>碰到兼容性问题、升级失败</vt:lpstr>
      <vt:lpstr>软件与硬件兼容性问题</vt:lpstr>
      <vt:lpstr>软件系统之间的兼容性 -1</vt:lpstr>
      <vt:lpstr>软件系统之间的兼容性 -2</vt:lpstr>
      <vt:lpstr>最常见的数据兼容性问题？</vt:lpstr>
      <vt:lpstr>相同系统之间的数据兼容</vt:lpstr>
      <vt:lpstr>不同系统之间的数据兼容</vt:lpstr>
      <vt:lpstr>数据兼容性更复杂的案例</vt:lpstr>
      <vt:lpstr>软件环境(组合)兼容性测试</vt:lpstr>
      <vt:lpstr>小结</vt:lpstr>
      <vt:lpstr>7.4 可靠性测试 </vt:lpstr>
      <vt:lpstr>可靠性测试方法</vt:lpstr>
      <vt:lpstr>容错性测试</vt:lpstr>
      <vt:lpstr>PowerPoint 演示文稿</vt:lpstr>
      <vt:lpstr>全链路压测的需求</vt:lpstr>
      <vt:lpstr>系统流量控制</vt:lpstr>
      <vt:lpstr>压测平台原理示意图</vt:lpstr>
      <vt:lpstr>压测平台原理示意图-2</vt:lpstr>
      <vt:lpstr>压测数据处理过程</vt:lpstr>
      <vt:lpstr>流量录制回放的过程</vt:lpstr>
      <vt:lpstr>全链路压测全流程</vt:lpstr>
      <vt:lpstr>压测平台提供的整体能力</vt:lpstr>
      <vt:lpstr>现在来看开源的Takin</vt:lpstr>
      <vt:lpstr>Takin架构</vt:lpstr>
      <vt:lpstr>Takin界面截图</vt:lpstr>
      <vt:lpstr>Takin开源介绍</vt:lpstr>
      <vt:lpstr>Takin使用</vt:lpstr>
      <vt:lpstr>与JMeter集成 -1</vt:lpstr>
      <vt:lpstr>与JMeter集成 -2</vt:lpstr>
      <vt:lpstr>压测结果展示</vt:lpstr>
      <vt:lpstr>压测结果展示 – 续</vt:lpstr>
      <vt:lpstr>小结：压测平台特点</vt:lpstr>
      <vt:lpstr>PowerPoint 演示文稿</vt:lpstr>
      <vt:lpstr>从复杂到混沌</vt:lpstr>
      <vt:lpstr>企业服务中断1小时所带来的损失</vt:lpstr>
      <vt:lpstr>稳定性风险集中治理 – 故障画像</vt:lpstr>
      <vt:lpstr>混沌工程出现：以毒攻毒</vt:lpstr>
      <vt:lpstr>混沌工程确实能提升系统可用性</vt:lpstr>
      <vt:lpstr>混沌工程发展历程</vt:lpstr>
      <vt:lpstr>混沌工程的原则</vt:lpstr>
      <vt:lpstr>混沌工程关键工作</vt:lpstr>
      <vt:lpstr>爆炸半径控制</vt:lpstr>
      <vt:lpstr>混沌工程的局限性</vt:lpstr>
      <vt:lpstr>国外的混沌工程实践：Slack的灾难片剧场</vt:lpstr>
      <vt:lpstr>Google's Disaster Recovery Program</vt:lpstr>
      <vt:lpstr>微软的混沌工程</vt:lpstr>
      <vt:lpstr>实验</vt:lpstr>
      <vt:lpstr>故障库</vt:lpstr>
      <vt:lpstr>可观察性</vt:lpstr>
      <vt:lpstr>优秀实践1：复杂系统韧性实现之道</vt:lpstr>
      <vt:lpstr>优秀实践2: 从灾难中学习、细化实验目标</vt:lpstr>
      <vt:lpstr>示例：基于历史问题抽象建设通用故障库</vt:lpstr>
      <vt:lpstr>优秀实践3: 从线下到生产、从小到大 </vt:lpstr>
      <vt:lpstr>优秀实践4: 混沌工程可观察性</vt:lpstr>
      <vt:lpstr>优秀实践5: 采用开源混沌工程平台</vt:lpstr>
      <vt:lpstr>ChoasBlade</vt:lpstr>
      <vt:lpstr>ChoasBlade 关键组件</vt:lpstr>
      <vt:lpstr>ChaosBlade构成</vt:lpstr>
      <vt:lpstr>一个简单的演示</vt:lpstr>
      <vt:lpstr>云原生架构下混沌工程引入</vt:lpstr>
      <vt:lpstr>Chaos Mesh</vt:lpstr>
      <vt:lpstr>声明式 API 定义简化混沌实验管理</vt:lpstr>
      <vt:lpstr>Chaos Mesh 架构</vt:lpstr>
      <vt:lpstr>监听资源变化</vt:lpstr>
      <vt:lpstr>故障如何注入？</vt:lpstr>
      <vt:lpstr>使用 Chaos Mesh 定义混沌实验</vt:lpstr>
      <vt:lpstr>编排混沌实验</vt:lpstr>
      <vt:lpstr>用户场景演练</vt:lpstr>
      <vt:lpstr>Pull Request 场景</vt:lpstr>
      <vt:lpstr>PowerPoint 演示文稿</vt:lpstr>
      <vt:lpstr>PowerPoint 演示文稿</vt:lpstr>
      <vt:lpstr>PowerPoint 演示文稿</vt:lpstr>
      <vt:lpstr>7.5 易用性测试：A/B测试</vt:lpstr>
      <vt:lpstr>良好的UI元素</vt:lpstr>
      <vt:lpstr>用户体验测试方法</vt:lpstr>
      <vt:lpstr>用户体验测试模型</vt:lpstr>
      <vt:lpstr>A/B测试</vt:lpstr>
      <vt:lpstr>A/B测试特点</vt:lpstr>
      <vt:lpstr>ABTest适应的场景</vt:lpstr>
      <vt:lpstr>ABTest适应的场景</vt:lpstr>
      <vt:lpstr>核心概念</vt:lpstr>
      <vt:lpstr>A/B测试：桶、层、流量</vt:lpstr>
      <vt:lpstr>基于 OpenResty 的多层分流模型</vt:lpstr>
      <vt:lpstr>OpenResty分流模型的优势</vt:lpstr>
      <vt:lpstr>MurmurHash算法</vt:lpstr>
      <vt:lpstr>A/B测试流程</vt:lpstr>
      <vt:lpstr>A/B测试 数据流</vt:lpstr>
      <vt:lpstr>A/B测试SDK</vt:lpstr>
      <vt:lpstr>A/B测试平台功能</vt:lpstr>
      <vt:lpstr>A/B测试评价</vt:lpstr>
      <vt:lpstr>A/B测试优秀实践</vt:lpstr>
      <vt:lpstr>A/B测试优秀实践-续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本节小结</vt:lpstr>
      <vt:lpstr>PowerPoint 演示文稿</vt:lpstr>
      <vt:lpstr>PowerPoint 演示文稿</vt:lpstr>
      <vt:lpstr>感 谢 聆 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董国庆</cp:lastModifiedBy>
  <cp:revision>351</cp:revision>
  <dcterms:created xsi:type="dcterms:W3CDTF">2020-06-18T01:06:00Z</dcterms:created>
  <dcterms:modified xsi:type="dcterms:W3CDTF">2024-03-05T02:00:50Z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426427AD8D144D0396529E473195E768</vt:lpwstr>
  </property>
</Properties>
</file>